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Lst>
  <p:sldSz cx="12192000" cy="6858000"/>
  <p:notesSz cx="6858000" cy="9144000"/>
  <p:embeddedFontLst>
    <p:embeddedFont>
      <p:font typeface="Open Sans" panose="020B0606030504020204"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i7077vBv5/phFMwyC9fQgBnE8Bt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B23DDDF-F573-4645-A3EF-E4A81FCADB97}">
  <a:tblStyle styleId="{0B23DDDF-F573-4645-A3EF-E4A81FCADB9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77E79B4-1208-4A33-81ED-7BAB7AF07F33}" styleName="Table_1">
    <a:wholeTbl>
      <a:tcTxStyle>
        <a:font>
          <a:latin typeface="Arial"/>
          <a:ea typeface="Arial"/>
          <a:cs typeface="Arial"/>
        </a:font>
        <a:srgbClr val="000000"/>
      </a:tcTxStyle>
      <a:tcStyle>
        <a:tcBdr>
          <a:left>
            <a:ln cap="flat" cmpd="sng">
              <a:solidFill>
                <a:srgbClr val="000000"/>
              </a:solidFill>
              <a:prstDash val="solid"/>
              <a:round/>
              <a:headEnd type="none" w="sm" len="sm"/>
              <a:tailEnd type="none" w="sm" len="sm"/>
            </a:ln>
          </a:left>
          <a:right>
            <a:ln cap="flat" cmpd="sng">
              <a:solidFill>
                <a:srgbClr val="000000"/>
              </a:solidFill>
              <a:prstDash val="solid"/>
              <a:round/>
              <a:headEnd type="none" w="sm" len="sm"/>
              <a:tailEnd type="none" w="sm" len="sm"/>
            </a:ln>
          </a:right>
          <a:top>
            <a:ln cap="flat" cmpd="sng">
              <a:solidFill>
                <a:srgbClr val="000000"/>
              </a:solidFill>
              <a:prstDash val="solid"/>
              <a:round/>
              <a:headEnd type="none" w="sm" len="sm"/>
              <a:tailEnd type="none" w="sm" len="sm"/>
            </a:ln>
          </a:top>
          <a:bottom>
            <a:ln cap="flat" cmpd="sng">
              <a:solidFill>
                <a:srgbClr val="000000"/>
              </a:solidFill>
              <a:prstDash val="solid"/>
              <a:round/>
              <a:headEnd type="none" w="sm" len="sm"/>
              <a:tailEnd type="none" w="sm" len="sm"/>
            </a:ln>
          </a:bottom>
          <a:insideH>
            <a:ln cap="flat" cmpd="sng">
              <a:solidFill>
                <a:srgbClr val="000000"/>
              </a:solidFill>
              <a:prstDash val="solid"/>
              <a:round/>
              <a:headEnd type="none" w="sm" len="sm"/>
              <a:tailEnd type="none" w="sm" len="sm"/>
            </a:ln>
          </a:insideH>
          <a:insideV>
            <a:ln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49890cd78f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g249890cd78f_0_1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49890cd78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g249890cd78f_0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49890cd78f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g249890cd78f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49890cd78f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g249890cd78f_0_3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49890cd78f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g249890cd78f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49890cd78f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249890cd78f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49890cd78f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g249890cd78f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49890cd78f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g249890cd78f_0_6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249890cd78f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g249890cd78f_0_8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249890cd78f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g249890cd78f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2999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lgn="l" rtl="0">
              <a:lnSpc>
                <a:spcPct val="90000"/>
              </a:lnSpc>
              <a:spcBef>
                <a:spcPts val="0"/>
              </a:spcBef>
              <a:spcAft>
                <a:spcPts val="0"/>
              </a:spcAft>
              <a:buClr>
                <a:schemeClr val="dk1"/>
              </a:buClr>
              <a:buSzPts val="2400"/>
              <a:buChar char="•"/>
            </a:pPr>
            <a:r>
              <a:rPr lang="hr-HR" sz="2400">
                <a:solidFill>
                  <a:schemeClr val="dk1"/>
                </a:solidFill>
                <a:latin typeface="Open Sans"/>
                <a:ea typeface="Open Sans"/>
                <a:cs typeface="Open Sans"/>
                <a:sym typeface="Open Sans"/>
              </a:rPr>
              <a:t>ncreased everyday usage and digital content creation</a:t>
            </a:r>
            <a:endParaRPr sz="2400">
              <a:solidFill>
                <a:schemeClr val="dk1"/>
              </a:solidFill>
              <a:latin typeface="Open Sans"/>
              <a:ea typeface="Open Sans"/>
              <a:cs typeface="Open Sans"/>
              <a:sym typeface="Open Sans"/>
            </a:endParaRPr>
          </a:p>
          <a:p>
            <a:pPr marL="228600" lvl="0" indent="-228600" algn="l" rtl="0">
              <a:lnSpc>
                <a:spcPct val="90000"/>
              </a:lnSpc>
              <a:spcBef>
                <a:spcPts val="1000"/>
              </a:spcBef>
              <a:spcAft>
                <a:spcPts val="0"/>
              </a:spcAft>
              <a:buClr>
                <a:schemeClr val="dk1"/>
              </a:buClr>
              <a:buSzPts val="2400"/>
              <a:buChar char="•"/>
            </a:pPr>
            <a:r>
              <a:rPr lang="hr-HR" sz="2400">
                <a:solidFill>
                  <a:schemeClr val="dk1"/>
                </a:solidFill>
                <a:latin typeface="Open Sans"/>
                <a:ea typeface="Open Sans"/>
                <a:cs typeface="Open Sans"/>
                <a:sym typeface="Open Sans"/>
              </a:rPr>
              <a:t>digital assets can become part of digital legacy</a:t>
            </a:r>
            <a:endParaRPr sz="2400">
              <a:solidFill>
                <a:schemeClr val="dk1"/>
              </a:solidFill>
              <a:latin typeface="Open Sans"/>
              <a:ea typeface="Open Sans"/>
              <a:cs typeface="Open Sans"/>
              <a:sym typeface="Open Sans"/>
            </a:endParaRPr>
          </a:p>
          <a:p>
            <a:pPr marL="228600" lvl="0" indent="-228600" algn="l" rtl="0">
              <a:lnSpc>
                <a:spcPct val="90000"/>
              </a:lnSpc>
              <a:spcBef>
                <a:spcPts val="1000"/>
              </a:spcBef>
              <a:spcAft>
                <a:spcPts val="0"/>
              </a:spcAft>
              <a:buClr>
                <a:schemeClr val="dk1"/>
              </a:buClr>
              <a:buSzPts val="2400"/>
              <a:buChar char="•"/>
            </a:pPr>
            <a:r>
              <a:rPr lang="hr-HR" sz="2400">
                <a:solidFill>
                  <a:schemeClr val="dk1"/>
                </a:solidFill>
                <a:latin typeface="Open Sans"/>
                <a:ea typeface="Open Sans"/>
                <a:cs typeface="Open Sans"/>
                <a:sym typeface="Open Sans"/>
              </a:rPr>
              <a:t>organized and stored as a personal collection for the future use or as part of future digital heritage</a:t>
            </a:r>
            <a:endParaRPr sz="2400">
              <a:solidFill>
                <a:schemeClr val="dk1"/>
              </a:solidFill>
              <a:latin typeface="Open Sans"/>
              <a:ea typeface="Open Sans"/>
              <a:cs typeface="Open Sans"/>
              <a:sym typeface="Open Sans"/>
            </a:endParaRPr>
          </a:p>
          <a:p>
            <a:pPr marL="228600" lvl="0" indent="-228600" algn="l" rtl="0">
              <a:lnSpc>
                <a:spcPct val="90000"/>
              </a:lnSpc>
              <a:spcBef>
                <a:spcPts val="1000"/>
              </a:spcBef>
              <a:spcAft>
                <a:spcPts val="0"/>
              </a:spcAft>
              <a:buClr>
                <a:schemeClr val="dk1"/>
              </a:buClr>
              <a:buSzPts val="2400"/>
              <a:buChar char="•"/>
            </a:pPr>
            <a:r>
              <a:rPr lang="hr-HR" sz="2400">
                <a:solidFill>
                  <a:schemeClr val="dk1"/>
                </a:solidFill>
                <a:latin typeface="Open Sans"/>
                <a:ea typeface="Open Sans"/>
                <a:cs typeface="Open Sans"/>
                <a:sym typeface="Open Sans"/>
              </a:rPr>
              <a:t>exploratory study conducted in Croatia in 2022 as a part of the master thesis titled </a:t>
            </a:r>
            <a:r>
              <a:rPr lang="hr-HR" sz="2400" i="1">
                <a:solidFill>
                  <a:schemeClr val="dk1"/>
                </a:solidFill>
                <a:latin typeface="Open Sans"/>
                <a:ea typeface="Open Sans"/>
                <a:cs typeface="Open Sans"/>
                <a:sym typeface="Open Sans"/>
              </a:rPr>
              <a:t>Organization and preservation of personal digital legacy, </a:t>
            </a:r>
            <a:r>
              <a:rPr lang="hr-HR" sz="2400">
                <a:solidFill>
                  <a:schemeClr val="dk1"/>
                </a:solidFill>
                <a:latin typeface="Open Sans"/>
                <a:ea typeface="Open Sans"/>
                <a:cs typeface="Open Sans"/>
                <a:sym typeface="Open Sans"/>
              </a:rPr>
              <a:t>defended at the University of Zadar (Grgeč, 2022)</a:t>
            </a:r>
            <a:endParaRPr sz="2400">
              <a:solidFill>
                <a:schemeClr val="dk1"/>
              </a:solidFill>
              <a:latin typeface="Open Sans"/>
              <a:ea typeface="Open Sans"/>
              <a:cs typeface="Open Sans"/>
              <a:sym typeface="Open Sans"/>
            </a:endParaRPr>
          </a:p>
          <a:p>
            <a:pPr marL="228600" lvl="0" indent="-114300" algn="l" rtl="0">
              <a:lnSpc>
                <a:spcPct val="90000"/>
              </a:lnSpc>
              <a:spcBef>
                <a:spcPts val="1000"/>
              </a:spcBef>
              <a:spcAft>
                <a:spcPts val="0"/>
              </a:spcAft>
              <a:buClr>
                <a:schemeClr val="dk1"/>
              </a:buClr>
              <a:buSzPts val="1800"/>
              <a:buFont typeface="Arial"/>
              <a:buNone/>
            </a:pPr>
            <a:endParaRPr sz="1800">
              <a:solidFill>
                <a:schemeClr val="dk1"/>
              </a:solidFill>
            </a:endParaRPr>
          </a:p>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amo naslov" type="titleOnly">
  <p:cSld name="TITLE_ONLY">
    <p:spTree>
      <p:nvGrpSpPr>
        <p:cNvPr id="1" name="Shape 11"/>
        <p:cNvGrpSpPr/>
        <p:nvPr/>
      </p:nvGrpSpPr>
      <p:grpSpPr>
        <a:xfrm>
          <a:off x="0" y="0"/>
          <a:ext cx="0" cy="0"/>
          <a:chOff x="0" y="0"/>
          <a:chExt cx="0" cy="0"/>
        </a:xfrm>
      </p:grpSpPr>
      <p:sp>
        <p:nvSpPr>
          <p:cNvPr id="12" name="Google Shape;12;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aslov i okomiti tekst"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Okomiti naslov i tekst"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Naslov i sadržaj" type="obj">
  <p:cSld name="OBJECT">
    <p:spTree>
      <p:nvGrpSpPr>
        <p:cNvPr id="1" name="Shape 16"/>
        <p:cNvGrpSpPr/>
        <p:nvPr/>
      </p:nvGrpSpPr>
      <p:grpSpPr>
        <a:xfrm>
          <a:off x="0" y="0"/>
          <a:ext cx="0" cy="0"/>
          <a:chOff x="0" y="0"/>
          <a:chExt cx="0" cy="0"/>
        </a:xfrm>
      </p:grpSpPr>
      <p:sp>
        <p:nvSpPr>
          <p:cNvPr id="17" name="Google Shape;17;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 name="Google Shape;19;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Naslovni slajd" type="title">
  <p:cSld name="TITLE">
    <p:spTree>
      <p:nvGrpSpPr>
        <p:cNvPr id="1" name="Shape 22"/>
        <p:cNvGrpSpPr/>
        <p:nvPr/>
      </p:nvGrpSpPr>
      <p:grpSpPr>
        <a:xfrm>
          <a:off x="0" y="0"/>
          <a:ext cx="0" cy="0"/>
          <a:chOff x="0" y="0"/>
          <a:chExt cx="0" cy="0"/>
        </a:xfrm>
      </p:grpSpPr>
      <p:sp>
        <p:nvSpPr>
          <p:cNvPr id="23" name="Google Shape;23;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Zaglavlje sekcije" type="secHead">
  <p:cSld name="SECTION_HEADER">
    <p:spTree>
      <p:nvGrpSpPr>
        <p:cNvPr id="1" name="Shape 28"/>
        <p:cNvGrpSpPr/>
        <p:nvPr/>
      </p:nvGrpSpPr>
      <p:grpSpPr>
        <a:xfrm>
          <a:off x="0" y="0"/>
          <a:ext cx="0" cy="0"/>
          <a:chOff x="0" y="0"/>
          <a:chExt cx="0" cy="0"/>
        </a:xfrm>
      </p:grpSpPr>
      <p:sp>
        <p:nvSpPr>
          <p:cNvPr id="29" name="Google Shape;29;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va sadržaja" type="twoObj">
  <p:cSld name="TWO_OBJECTS">
    <p:spTree>
      <p:nvGrpSpPr>
        <p:cNvPr id="1" name="Shape 34"/>
        <p:cNvGrpSpPr/>
        <p:nvPr/>
      </p:nvGrpSpPr>
      <p:grpSpPr>
        <a:xfrm>
          <a:off x="0" y="0"/>
          <a:ext cx="0" cy="0"/>
          <a:chOff x="0" y="0"/>
          <a:chExt cx="0" cy="0"/>
        </a:xfrm>
      </p:grpSpPr>
      <p:sp>
        <p:nvSpPr>
          <p:cNvPr id="35" name="Google Shape;35;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Usporedba" type="twoTxTwoObj">
  <p:cSld name="TWO_OBJECTS_WITH_TEXT">
    <p:spTree>
      <p:nvGrpSpPr>
        <p:cNvPr id="1" name="Shape 41"/>
        <p:cNvGrpSpPr/>
        <p:nvPr/>
      </p:nvGrpSpPr>
      <p:grpSpPr>
        <a:xfrm>
          <a:off x="0" y="0"/>
          <a:ext cx="0" cy="0"/>
          <a:chOff x="0" y="0"/>
          <a:chExt cx="0" cy="0"/>
        </a:xfrm>
      </p:grpSpPr>
      <p:sp>
        <p:nvSpPr>
          <p:cNvPr id="42" name="Google Shape;42;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razn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adržaj s opisom"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lika s opisom"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r-H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r-H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dcupar@unizd.hr"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mailto:mdragija@unizd.h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1"/>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5" name="Google Shape;85;p1"/>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86" name="Google Shape;86;p1"/>
          <p:cNvSpPr/>
          <p:nvPr/>
        </p:nvSpPr>
        <p:spPr>
          <a:xfrm>
            <a:off x="2769476" y="220196"/>
            <a:ext cx="9422524" cy="6637806"/>
          </a:xfrm>
          <a:custGeom>
            <a:avLst/>
            <a:gdLst/>
            <a:ahLst/>
            <a:cxnLst/>
            <a:rect l="l" t="t" r="r" b="b"/>
            <a:pathLst>
              <a:path w="8191500" h="5770597" extrusionOk="0">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87" name="Google Shape;87;p1"/>
          <p:cNvSpPr/>
          <p:nvPr/>
        </p:nvSpPr>
        <p:spPr>
          <a:xfrm>
            <a:off x="2209800" y="2099696"/>
            <a:ext cx="1942241" cy="1889551"/>
          </a:xfrm>
          <a:prstGeom prst="ellipse">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88" name="Google Shape;88;p1"/>
          <p:cNvSpPr/>
          <p:nvPr/>
        </p:nvSpPr>
        <p:spPr>
          <a:xfrm rot="-3079828">
            <a:off x="1613162" y="1492572"/>
            <a:ext cx="2987899" cy="2987899"/>
          </a:xfrm>
          <a:prstGeom prst="arc">
            <a:avLst>
              <a:gd name="adj1" fmla="val 14455503"/>
              <a:gd name="adj2" fmla="val 227775"/>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89" name="Google Shape;89;p1"/>
          <p:cNvSpPr txBox="1">
            <a:spLocks noGrp="1"/>
          </p:cNvSpPr>
          <p:nvPr>
            <p:ph type="title"/>
          </p:nvPr>
        </p:nvSpPr>
        <p:spPr>
          <a:xfrm>
            <a:off x="4114144" y="2313746"/>
            <a:ext cx="7705273" cy="2772658"/>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rgbClr val="000000"/>
              </a:buClr>
              <a:buSzPts val="2800"/>
              <a:buFont typeface="Open Sans"/>
              <a:buNone/>
            </a:pPr>
            <a:r>
              <a:rPr lang="en-US" sz="3200" b="1" i="0" u="none" strike="noStrike" cap="none" dirty="0">
                <a:solidFill>
                  <a:srgbClr val="000000"/>
                </a:solidFill>
                <a:latin typeface="Open Sans"/>
                <a:ea typeface="Open Sans"/>
                <a:cs typeface="Open Sans"/>
                <a:sym typeface="Open Sans"/>
              </a:rPr>
              <a:t>Personal information management: what is our digital legacy </a:t>
            </a:r>
            <a:br>
              <a:rPr lang="hr-HR" sz="2800" b="1" i="0" u="none" strike="noStrike" cap="none" dirty="0">
                <a:solidFill>
                  <a:schemeClr val="dk1"/>
                </a:solidFill>
                <a:latin typeface="Open Sans"/>
                <a:ea typeface="Open Sans"/>
                <a:cs typeface="Open Sans"/>
                <a:sym typeface="Open Sans"/>
              </a:rPr>
            </a:br>
            <a:br>
              <a:rPr lang="hr-HR" sz="2800" b="1" i="0" u="none" strike="noStrike" cap="none" dirty="0">
                <a:solidFill>
                  <a:schemeClr val="dk1"/>
                </a:solidFill>
                <a:latin typeface="Open Sans"/>
                <a:ea typeface="Open Sans"/>
                <a:cs typeface="Open Sans"/>
                <a:sym typeface="Open Sans"/>
              </a:rPr>
            </a:br>
            <a:r>
              <a:rPr lang="hr-HR" sz="2800" b="0" i="0" u="none" strike="noStrike" cap="none" dirty="0">
                <a:solidFill>
                  <a:schemeClr val="dk1"/>
                </a:solidFill>
                <a:latin typeface="Open Sans"/>
                <a:ea typeface="Open Sans"/>
                <a:cs typeface="Open Sans"/>
                <a:sym typeface="Open Sans"/>
              </a:rPr>
              <a:t>Drahomira Cupar, </a:t>
            </a:r>
            <a:br>
              <a:rPr lang="hr-HR" sz="2800" b="0" i="0" u="none" strike="noStrike" cap="none" dirty="0">
                <a:solidFill>
                  <a:schemeClr val="dk1"/>
                </a:solidFill>
                <a:latin typeface="Open Sans"/>
                <a:ea typeface="Open Sans"/>
                <a:cs typeface="Open Sans"/>
                <a:sym typeface="Open Sans"/>
              </a:rPr>
            </a:br>
            <a:r>
              <a:rPr lang="hr-HR" sz="2800" b="0" i="0" u="none" strike="noStrike" cap="none" dirty="0">
                <a:solidFill>
                  <a:schemeClr val="dk1"/>
                </a:solidFill>
                <a:latin typeface="Open Sans"/>
                <a:ea typeface="Open Sans"/>
                <a:cs typeface="Open Sans"/>
                <a:sym typeface="Open Sans"/>
              </a:rPr>
              <a:t>Martina </a:t>
            </a:r>
            <a:r>
              <a:rPr lang="hr-HR" sz="2800" b="0" i="0" u="none" strike="noStrike" cap="none" dirty="0" err="1">
                <a:solidFill>
                  <a:schemeClr val="dk1"/>
                </a:solidFill>
                <a:latin typeface="Open Sans"/>
                <a:ea typeface="Open Sans"/>
                <a:cs typeface="Open Sans"/>
                <a:sym typeface="Open Sans"/>
              </a:rPr>
              <a:t>Dragija</a:t>
            </a:r>
            <a:r>
              <a:rPr lang="hr-HR" sz="2800" b="0" i="0" u="none" strike="noStrike" cap="none" dirty="0">
                <a:solidFill>
                  <a:schemeClr val="dk1"/>
                </a:solidFill>
                <a:latin typeface="Open Sans"/>
                <a:ea typeface="Open Sans"/>
                <a:cs typeface="Open Sans"/>
                <a:sym typeface="Open Sans"/>
              </a:rPr>
              <a:t> Ivanović, Antonija Grgeč  </a:t>
            </a:r>
            <a:br>
              <a:rPr lang="hr-HR" sz="2800" b="0" i="0" u="none" strike="noStrike" cap="none" dirty="0">
                <a:solidFill>
                  <a:schemeClr val="dk1"/>
                </a:solidFill>
                <a:latin typeface="Open Sans"/>
                <a:ea typeface="Open Sans"/>
                <a:cs typeface="Open Sans"/>
                <a:sym typeface="Open Sans"/>
              </a:rPr>
            </a:br>
            <a:r>
              <a:rPr lang="hr-HR" sz="2800" b="0" i="0" u="none" strike="noStrike" cap="none" dirty="0">
                <a:solidFill>
                  <a:schemeClr val="dk1"/>
                </a:solidFill>
                <a:latin typeface="Open Sans"/>
                <a:ea typeface="Open Sans"/>
                <a:cs typeface="Open Sans"/>
                <a:sym typeface="Open Sans"/>
              </a:rPr>
              <a:t>University </a:t>
            </a:r>
            <a:r>
              <a:rPr lang="hr-HR" sz="2800" b="0" i="0" u="none" strike="noStrike" cap="none" dirty="0" err="1">
                <a:solidFill>
                  <a:schemeClr val="dk1"/>
                </a:solidFill>
                <a:latin typeface="Open Sans"/>
                <a:ea typeface="Open Sans"/>
                <a:cs typeface="Open Sans"/>
                <a:sym typeface="Open Sans"/>
              </a:rPr>
              <a:t>of</a:t>
            </a:r>
            <a:r>
              <a:rPr lang="hr-HR" sz="2800" b="0" i="0" u="none" strike="noStrike" cap="none" dirty="0">
                <a:solidFill>
                  <a:schemeClr val="dk1"/>
                </a:solidFill>
                <a:latin typeface="Open Sans"/>
                <a:ea typeface="Open Sans"/>
                <a:cs typeface="Open Sans"/>
                <a:sym typeface="Open Sans"/>
              </a:rPr>
              <a:t> Zadar, Croatia</a:t>
            </a:r>
            <a:endParaRPr sz="2800" b="0" i="1" u="none" strike="noStrike" cap="none" dirty="0">
              <a:solidFill>
                <a:schemeClr val="dk1"/>
              </a:solidFill>
              <a:latin typeface="Open Sans"/>
              <a:ea typeface="Open Sans"/>
              <a:cs typeface="Open Sans"/>
              <a:sym typeface="Open Sans"/>
            </a:endParaRPr>
          </a:p>
        </p:txBody>
      </p:sp>
      <p:pic>
        <p:nvPicPr>
          <p:cNvPr id="90" name="Google Shape;90;p1" descr="Slika na kojoj se prikazuje tekst, Font, snimka zaslona, grafika&#10;&#10;Opis je automatski generiran"/>
          <p:cNvPicPr preferRelativeResize="0"/>
          <p:nvPr/>
        </p:nvPicPr>
        <p:blipFill rotWithShape="1">
          <a:blip r:embed="rId3">
            <a:alphaModFix/>
          </a:blip>
          <a:srcRect/>
          <a:stretch/>
        </p:blipFill>
        <p:spPr>
          <a:xfrm>
            <a:off x="-92710" y="4678265"/>
            <a:ext cx="2360095" cy="2360095"/>
          </a:xfrm>
          <a:prstGeom prst="rect">
            <a:avLst/>
          </a:prstGeom>
          <a:noFill/>
          <a:ln>
            <a:noFill/>
          </a:ln>
        </p:spPr>
      </p:pic>
      <p:pic>
        <p:nvPicPr>
          <p:cNvPr id="92" name="Google Shape;92;p1"/>
          <p:cNvPicPr preferRelativeResize="0"/>
          <p:nvPr/>
        </p:nvPicPr>
        <p:blipFill rotWithShape="1">
          <a:blip r:embed="rId4">
            <a:alphaModFix/>
          </a:blip>
          <a:srcRect/>
          <a:stretch/>
        </p:blipFill>
        <p:spPr>
          <a:xfrm>
            <a:off x="174997" y="91300"/>
            <a:ext cx="4410075" cy="1590675"/>
          </a:xfrm>
          <a:prstGeom prst="rect">
            <a:avLst/>
          </a:prstGeom>
          <a:noFill/>
          <a:ln>
            <a:noFill/>
          </a:ln>
        </p:spPr>
      </p:pic>
      <p:sp>
        <p:nvSpPr>
          <p:cNvPr id="2" name="TekstniOkvir 1">
            <a:extLst>
              <a:ext uri="{FF2B5EF4-FFF2-40B4-BE49-F238E27FC236}">
                <a16:creationId xmlns:a16="http://schemas.microsoft.com/office/drawing/2014/main" id="{4CC46662-522B-82FC-E1BB-748BCA64E49E}"/>
              </a:ext>
            </a:extLst>
          </p:cNvPr>
          <p:cNvSpPr txBox="1"/>
          <p:nvPr/>
        </p:nvSpPr>
        <p:spPr>
          <a:xfrm>
            <a:off x="6096000" y="6205733"/>
            <a:ext cx="5588000" cy="307777"/>
          </a:xfrm>
          <a:prstGeom prst="rect">
            <a:avLst/>
          </a:prstGeom>
          <a:noFill/>
        </p:spPr>
        <p:txBody>
          <a:bodyPr wrap="square" rtlCol="0">
            <a:spAutoFit/>
          </a:bodyPr>
          <a:lstStyle/>
          <a:p>
            <a:r>
              <a:rPr lang="hr-HR" b="1" dirty="0"/>
              <a:t>ZBDS Kongres 2024, 18. – 20. </a:t>
            </a:r>
            <a:r>
              <a:rPr lang="hr-HR" b="1" dirty="0" err="1"/>
              <a:t>September</a:t>
            </a:r>
            <a:r>
              <a:rPr lang="hr-HR" b="1" dirty="0"/>
              <a:t>, Maribor, </a:t>
            </a:r>
            <a:r>
              <a:rPr lang="hr-HR" b="1" dirty="0" err="1"/>
              <a:t>Slovenia</a:t>
            </a:r>
            <a:endParaRPr lang="en-GB"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6"/>
        <p:cNvGrpSpPr/>
        <p:nvPr/>
      </p:nvGrpSpPr>
      <p:grpSpPr>
        <a:xfrm>
          <a:off x="0" y="0"/>
          <a:ext cx="0" cy="0"/>
          <a:chOff x="0" y="0"/>
          <a:chExt cx="0" cy="0"/>
        </a:xfrm>
      </p:grpSpPr>
      <p:sp>
        <p:nvSpPr>
          <p:cNvPr id="167" name="Google Shape;167;g249890cd78f_0_13"/>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Arial"/>
              <a:buNone/>
            </a:pPr>
            <a:endParaRPr sz="1800">
              <a:solidFill>
                <a:schemeClr val="lt1"/>
              </a:solidFill>
              <a:latin typeface="Calibri"/>
              <a:ea typeface="Calibri"/>
              <a:cs typeface="Calibri"/>
              <a:sym typeface="Calibri"/>
            </a:endParaRPr>
          </a:p>
        </p:txBody>
      </p:sp>
      <p:sp>
        <p:nvSpPr>
          <p:cNvPr id="168" name="Google Shape;168;g249890cd78f_0_13"/>
          <p:cNvSpPr/>
          <p:nvPr/>
        </p:nvSpPr>
        <p:spPr>
          <a:xfrm rot="8890605">
            <a:off x="-1062309" y="-1112748"/>
            <a:ext cx="7182544" cy="5228541"/>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9" name="Google Shape;169;g249890cd78f_0_13"/>
          <p:cNvSpPr txBox="1">
            <a:spLocks noGrp="1"/>
          </p:cNvSpPr>
          <p:nvPr>
            <p:ph type="title"/>
          </p:nvPr>
        </p:nvSpPr>
        <p:spPr>
          <a:xfrm>
            <a:off x="261700" y="375325"/>
            <a:ext cx="4515600" cy="17112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rgbClr val="FFFFFF"/>
              </a:buClr>
              <a:buSzPct val="100000"/>
              <a:buFont typeface="Calibri"/>
              <a:buNone/>
            </a:pPr>
            <a:r>
              <a:rPr lang="hr-HR" sz="5400">
                <a:solidFill>
                  <a:srgbClr val="FFFFFF"/>
                </a:solidFill>
              </a:rPr>
              <a:t>Results</a:t>
            </a:r>
            <a:endParaRPr sz="5400">
              <a:solidFill>
                <a:srgbClr val="FFFFFF"/>
              </a:solidFill>
            </a:endParaRPr>
          </a:p>
          <a:p>
            <a:pPr marL="0" lvl="0" indent="0" algn="l" rtl="0">
              <a:spcBef>
                <a:spcPts val="0"/>
              </a:spcBef>
              <a:spcAft>
                <a:spcPts val="0"/>
              </a:spcAft>
              <a:buNone/>
            </a:pPr>
            <a:r>
              <a:rPr lang="hr-HR" sz="3322">
                <a:solidFill>
                  <a:srgbClr val="FFFFFF"/>
                </a:solidFill>
                <a:latin typeface="Open Sans"/>
                <a:ea typeface="Open Sans"/>
                <a:cs typeface="Open Sans"/>
                <a:sym typeface="Open Sans"/>
              </a:rPr>
              <a:t>B. usage and creation of digital content</a:t>
            </a:r>
            <a:endParaRPr sz="3322">
              <a:solidFill>
                <a:srgbClr val="FFFFFF"/>
              </a:solidFill>
            </a:endParaRPr>
          </a:p>
        </p:txBody>
      </p:sp>
      <p:sp>
        <p:nvSpPr>
          <p:cNvPr id="170" name="Google Shape;170;g249890cd78f_0_13"/>
          <p:cNvSpPr txBox="1"/>
          <p:nvPr/>
        </p:nvSpPr>
        <p:spPr>
          <a:xfrm>
            <a:off x="6322600" y="375325"/>
            <a:ext cx="5533200" cy="8772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1000"/>
              </a:spcAft>
              <a:buClr>
                <a:schemeClr val="dk1"/>
              </a:buClr>
              <a:buSzPts val="1100"/>
              <a:buFont typeface="Arial"/>
              <a:buNone/>
            </a:pPr>
            <a:r>
              <a:rPr lang="hr-HR" sz="1800">
                <a:solidFill>
                  <a:schemeClr val="dk1"/>
                </a:solidFill>
                <a:latin typeface="Open Sans"/>
                <a:ea typeface="Open Sans"/>
                <a:cs typeface="Open Sans"/>
                <a:sym typeface="Open Sans"/>
              </a:rPr>
              <a:t>Fig. 1. Online platforms and services actively used in the last 5 years among the respondents</a:t>
            </a:r>
            <a:endParaRPr sz="1800">
              <a:latin typeface="Open Sans"/>
              <a:ea typeface="Open Sans"/>
              <a:cs typeface="Open Sans"/>
              <a:sym typeface="Open Sans"/>
            </a:endParaRPr>
          </a:p>
        </p:txBody>
      </p:sp>
      <p:pic>
        <p:nvPicPr>
          <p:cNvPr id="171" name="Google Shape;171;g249890cd78f_0_13"/>
          <p:cNvPicPr preferRelativeResize="0"/>
          <p:nvPr/>
        </p:nvPicPr>
        <p:blipFill rotWithShape="1">
          <a:blip r:embed="rId3">
            <a:alphaModFix/>
          </a:blip>
          <a:srcRect l="5743" r="5752"/>
          <a:stretch/>
        </p:blipFill>
        <p:spPr>
          <a:xfrm>
            <a:off x="2403750" y="1918274"/>
            <a:ext cx="9644250" cy="49397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5"/>
        <p:cNvGrpSpPr/>
        <p:nvPr/>
      </p:nvGrpSpPr>
      <p:grpSpPr>
        <a:xfrm>
          <a:off x="0" y="0"/>
          <a:ext cx="0" cy="0"/>
          <a:chOff x="0" y="0"/>
          <a:chExt cx="0" cy="0"/>
        </a:xfrm>
      </p:grpSpPr>
      <p:sp>
        <p:nvSpPr>
          <p:cNvPr id="176" name="Google Shape;176;g249890cd78f_0_6"/>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7" name="Google Shape;177;g249890cd78f_0_6"/>
          <p:cNvSpPr/>
          <p:nvPr/>
        </p:nvSpPr>
        <p:spPr>
          <a:xfrm rot="8890605">
            <a:off x="-1062309" y="-1112748"/>
            <a:ext cx="7182544" cy="5228541"/>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8" name="Google Shape;178;g249890cd78f_0_6"/>
          <p:cNvSpPr txBox="1">
            <a:spLocks noGrp="1"/>
          </p:cNvSpPr>
          <p:nvPr>
            <p:ph type="title"/>
          </p:nvPr>
        </p:nvSpPr>
        <p:spPr>
          <a:xfrm>
            <a:off x="841246" y="673770"/>
            <a:ext cx="3644400" cy="24144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5400"/>
              <a:buFont typeface="Calibri"/>
              <a:buNone/>
            </a:pPr>
            <a:r>
              <a:rPr lang="hr-HR" sz="5400">
                <a:solidFill>
                  <a:schemeClr val="lt1"/>
                </a:solidFill>
              </a:rPr>
              <a:t>Results</a:t>
            </a:r>
            <a:endParaRPr sz="5400">
              <a:solidFill>
                <a:schemeClr val="lt1"/>
              </a:solidFill>
            </a:endParaRPr>
          </a:p>
          <a:p>
            <a:pPr marL="0" lvl="0" indent="0" algn="l" rtl="0">
              <a:spcBef>
                <a:spcPts val="0"/>
              </a:spcBef>
              <a:spcAft>
                <a:spcPts val="0"/>
              </a:spcAft>
              <a:buClr>
                <a:schemeClr val="dk1"/>
              </a:buClr>
              <a:buSzPts val="1100"/>
              <a:buFont typeface="Arial"/>
              <a:buNone/>
            </a:pPr>
            <a:r>
              <a:rPr lang="hr-HR" sz="3322">
                <a:solidFill>
                  <a:schemeClr val="lt1"/>
                </a:solidFill>
                <a:latin typeface="Open Sans"/>
                <a:ea typeface="Open Sans"/>
                <a:cs typeface="Open Sans"/>
                <a:sym typeface="Open Sans"/>
              </a:rPr>
              <a:t>B. usage and creation of digital content</a:t>
            </a:r>
            <a:endParaRPr sz="5400">
              <a:solidFill>
                <a:srgbClr val="FFFFFF"/>
              </a:solidFill>
            </a:endParaRPr>
          </a:p>
        </p:txBody>
      </p:sp>
      <p:sp>
        <p:nvSpPr>
          <p:cNvPr id="179" name="Google Shape;179;g249890cd78f_0_6"/>
          <p:cNvSpPr txBox="1">
            <a:spLocks noGrp="1"/>
          </p:cNvSpPr>
          <p:nvPr>
            <p:ph type="body" idx="1"/>
          </p:nvPr>
        </p:nvSpPr>
        <p:spPr>
          <a:xfrm>
            <a:off x="6096000" y="882326"/>
            <a:ext cx="5254800" cy="5785200"/>
          </a:xfrm>
          <a:prstGeom prst="rect">
            <a:avLst/>
          </a:prstGeom>
          <a:noFill/>
          <a:ln>
            <a:noFill/>
          </a:ln>
        </p:spPr>
        <p:txBody>
          <a:bodyPr spcFirstLastPara="1" wrap="square" lIns="91425" tIns="45700" rIns="91425" bIns="45700" anchor="t" anchorCtr="0">
            <a:normAutofit fontScale="92500" lnSpcReduction="20000"/>
          </a:bodyPr>
          <a:lstStyle/>
          <a:p>
            <a:pPr marL="0" lvl="0" indent="0" algn="ctr" rtl="0">
              <a:lnSpc>
                <a:spcPct val="150000"/>
              </a:lnSpc>
              <a:spcBef>
                <a:spcPts val="0"/>
              </a:spcBef>
              <a:spcAft>
                <a:spcPts val="0"/>
              </a:spcAft>
              <a:buClr>
                <a:schemeClr val="dk1"/>
              </a:buClr>
              <a:buSzPct val="47826"/>
              <a:buFont typeface="Arial"/>
              <a:buNone/>
            </a:pPr>
            <a:r>
              <a:rPr lang="hr-HR" sz="2300">
                <a:latin typeface="Open Sans"/>
                <a:ea typeface="Open Sans"/>
                <a:cs typeface="Open Sans"/>
                <a:sym typeface="Open Sans"/>
              </a:rPr>
              <a:t>Active usage of social networks and communication accounts</a:t>
            </a:r>
            <a:endParaRPr sz="2300">
              <a:latin typeface="Open Sans"/>
              <a:ea typeface="Open Sans"/>
              <a:cs typeface="Open Sans"/>
              <a:sym typeface="Open Sans"/>
            </a:endParaRPr>
          </a:p>
          <a:p>
            <a:pPr marL="228600" lvl="0" indent="0" algn="just" rtl="0">
              <a:lnSpc>
                <a:spcPct val="150000"/>
              </a:lnSpc>
              <a:spcBef>
                <a:spcPts val="1000"/>
              </a:spcBef>
              <a:spcAft>
                <a:spcPts val="0"/>
              </a:spcAft>
              <a:buNone/>
            </a:pPr>
            <a:r>
              <a:rPr lang="hr-HR" sz="2300" b="1">
                <a:latin typeface="Arial"/>
                <a:ea typeface="Arial"/>
                <a:cs typeface="Arial"/>
                <a:sym typeface="Arial"/>
              </a:rPr>
              <a:t>used few times a day</a:t>
            </a:r>
            <a:endParaRPr sz="2300" b="1">
              <a:latin typeface="Arial"/>
              <a:ea typeface="Arial"/>
              <a:cs typeface="Arial"/>
              <a:sym typeface="Arial"/>
            </a:endParaRPr>
          </a:p>
          <a:p>
            <a:pPr marL="457200" lvl="0" indent="-363696" algn="just" rtl="0">
              <a:lnSpc>
                <a:spcPct val="115000"/>
              </a:lnSpc>
              <a:spcBef>
                <a:spcPts val="600"/>
              </a:spcBef>
              <a:spcAft>
                <a:spcPts val="0"/>
              </a:spcAft>
              <a:buSzPct val="100000"/>
              <a:buFont typeface="Arial"/>
              <a:buChar char="•"/>
            </a:pPr>
            <a:r>
              <a:rPr lang="hr-HR" sz="2300">
                <a:latin typeface="Arial"/>
                <a:ea typeface="Arial"/>
                <a:cs typeface="Arial"/>
                <a:sym typeface="Arial"/>
              </a:rPr>
              <a:t>Facebook and Instagram </a:t>
            </a:r>
            <a:endParaRPr sz="2300">
              <a:latin typeface="Arial"/>
              <a:ea typeface="Arial"/>
              <a:cs typeface="Arial"/>
              <a:sym typeface="Arial"/>
            </a:endParaRPr>
          </a:p>
          <a:p>
            <a:pPr marL="457200" lvl="0" indent="-363696" algn="just" rtl="0">
              <a:lnSpc>
                <a:spcPct val="115000"/>
              </a:lnSpc>
              <a:spcBef>
                <a:spcPts val="0"/>
              </a:spcBef>
              <a:spcAft>
                <a:spcPts val="0"/>
              </a:spcAft>
              <a:buSzPct val="100000"/>
              <a:buFont typeface="Arial"/>
              <a:buChar char="•"/>
            </a:pPr>
            <a:r>
              <a:rPr lang="hr-HR" sz="2300">
                <a:latin typeface="Arial"/>
                <a:ea typeface="Arial"/>
                <a:cs typeface="Arial"/>
                <a:sym typeface="Arial"/>
              </a:rPr>
              <a:t>e-mail and communication accounts (WhatsApp and Viber)</a:t>
            </a:r>
            <a:endParaRPr sz="2300">
              <a:latin typeface="Arial"/>
              <a:ea typeface="Arial"/>
              <a:cs typeface="Arial"/>
              <a:sym typeface="Arial"/>
            </a:endParaRPr>
          </a:p>
          <a:p>
            <a:pPr marL="457200" lvl="0" indent="-363696" algn="just" rtl="0">
              <a:lnSpc>
                <a:spcPct val="115000"/>
              </a:lnSpc>
              <a:spcBef>
                <a:spcPts val="0"/>
              </a:spcBef>
              <a:spcAft>
                <a:spcPts val="0"/>
              </a:spcAft>
              <a:buSzPct val="100000"/>
              <a:buFont typeface="Arial"/>
              <a:buChar char="-"/>
            </a:pPr>
            <a:r>
              <a:rPr lang="hr-HR" sz="2300">
                <a:latin typeface="Arial"/>
                <a:ea typeface="Arial"/>
                <a:cs typeface="Arial"/>
                <a:sym typeface="Arial"/>
              </a:rPr>
              <a:t>the largest amount of content and data is generated on these platforms</a:t>
            </a:r>
            <a:endParaRPr sz="2300">
              <a:latin typeface="Arial"/>
              <a:ea typeface="Arial"/>
              <a:cs typeface="Arial"/>
              <a:sym typeface="Arial"/>
            </a:endParaRPr>
          </a:p>
          <a:p>
            <a:pPr marL="457200" lvl="0" indent="0" algn="just" rtl="0">
              <a:lnSpc>
                <a:spcPct val="115000"/>
              </a:lnSpc>
              <a:spcBef>
                <a:spcPts val="600"/>
              </a:spcBef>
              <a:spcAft>
                <a:spcPts val="0"/>
              </a:spcAft>
              <a:buNone/>
            </a:pPr>
            <a:endParaRPr sz="2300">
              <a:latin typeface="Arial"/>
              <a:ea typeface="Arial"/>
              <a:cs typeface="Arial"/>
              <a:sym typeface="Arial"/>
            </a:endParaRPr>
          </a:p>
          <a:p>
            <a:pPr marL="457200" lvl="0" indent="-363696" algn="just" rtl="0">
              <a:lnSpc>
                <a:spcPct val="115000"/>
              </a:lnSpc>
              <a:spcBef>
                <a:spcPts val="600"/>
              </a:spcBef>
              <a:spcAft>
                <a:spcPts val="0"/>
              </a:spcAft>
              <a:buSzPct val="100000"/>
              <a:buFont typeface="Arial"/>
              <a:buChar char="-"/>
            </a:pPr>
            <a:r>
              <a:rPr lang="hr-HR" sz="2300">
                <a:latin typeface="Arial"/>
                <a:ea typeface="Arial"/>
                <a:cs typeface="Arial"/>
                <a:sym typeface="Arial"/>
              </a:rPr>
              <a:t>honourable mention: streaming services are often used</a:t>
            </a:r>
            <a:endParaRPr sz="2300">
              <a:latin typeface="Arial"/>
              <a:ea typeface="Arial"/>
              <a:cs typeface="Arial"/>
              <a:sym typeface="Arial"/>
            </a:endParaRPr>
          </a:p>
          <a:p>
            <a:pPr marL="457200" lvl="0" indent="-396006" algn="just" rtl="0">
              <a:lnSpc>
                <a:spcPct val="115000"/>
              </a:lnSpc>
              <a:spcBef>
                <a:spcPts val="600"/>
              </a:spcBef>
              <a:spcAft>
                <a:spcPts val="600"/>
              </a:spcAft>
              <a:buSzPct val="172723"/>
              <a:buChar char="-"/>
            </a:pPr>
            <a:r>
              <a:rPr lang="hr-HR" sz="1650" i="1">
                <a:latin typeface="Arial"/>
                <a:ea typeface="Arial"/>
                <a:cs typeface="Arial"/>
                <a:sym typeface="Arial"/>
              </a:rPr>
              <a:t>note: some of the other platforms or services do not require daily use, but are used as needed, such as Internet and mobile banking, e-commerce accounts, travel accounts, transport accounts or product delivery applications.</a:t>
            </a:r>
            <a:endParaRPr sz="2850" i="1">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Google Shape;184;g249890cd78f_0_43"/>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5" name="Google Shape;185;g249890cd78f_0_43"/>
          <p:cNvSpPr/>
          <p:nvPr/>
        </p:nvSpPr>
        <p:spPr>
          <a:xfrm rot="8890605">
            <a:off x="-1062309" y="-1112748"/>
            <a:ext cx="7182544" cy="5228541"/>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6" name="Google Shape;186;g249890cd78f_0_43"/>
          <p:cNvSpPr txBox="1">
            <a:spLocks noGrp="1"/>
          </p:cNvSpPr>
          <p:nvPr>
            <p:ph type="title"/>
          </p:nvPr>
        </p:nvSpPr>
        <p:spPr>
          <a:xfrm>
            <a:off x="841246" y="673770"/>
            <a:ext cx="3644400" cy="24144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5400"/>
              <a:buFont typeface="Calibri"/>
              <a:buNone/>
            </a:pPr>
            <a:r>
              <a:rPr lang="hr-HR" sz="5400">
                <a:solidFill>
                  <a:schemeClr val="lt1"/>
                </a:solidFill>
              </a:rPr>
              <a:t>Results</a:t>
            </a:r>
            <a:endParaRPr sz="5400">
              <a:solidFill>
                <a:schemeClr val="lt1"/>
              </a:solidFill>
            </a:endParaRPr>
          </a:p>
          <a:p>
            <a:pPr marL="0" lvl="0" indent="0" algn="l" rtl="0">
              <a:spcBef>
                <a:spcPts val="0"/>
              </a:spcBef>
              <a:spcAft>
                <a:spcPts val="0"/>
              </a:spcAft>
              <a:buClr>
                <a:schemeClr val="dk1"/>
              </a:buClr>
              <a:buSzPts val="1100"/>
              <a:buFont typeface="Arial"/>
              <a:buNone/>
            </a:pPr>
            <a:r>
              <a:rPr lang="hr-HR" sz="3322">
                <a:solidFill>
                  <a:schemeClr val="lt1"/>
                </a:solidFill>
                <a:latin typeface="Open Sans"/>
                <a:ea typeface="Open Sans"/>
                <a:cs typeface="Open Sans"/>
                <a:sym typeface="Open Sans"/>
              </a:rPr>
              <a:t>B. usage and creation of digital content</a:t>
            </a:r>
            <a:endParaRPr sz="5400">
              <a:solidFill>
                <a:srgbClr val="FFFFFF"/>
              </a:solidFill>
            </a:endParaRPr>
          </a:p>
        </p:txBody>
      </p:sp>
      <p:sp>
        <p:nvSpPr>
          <p:cNvPr id="187" name="Google Shape;187;g249890cd78f_0_43"/>
          <p:cNvSpPr txBox="1">
            <a:spLocks noGrp="1"/>
          </p:cNvSpPr>
          <p:nvPr>
            <p:ph type="body" idx="1"/>
          </p:nvPr>
        </p:nvSpPr>
        <p:spPr>
          <a:xfrm>
            <a:off x="6096000" y="399375"/>
            <a:ext cx="5442600" cy="6213000"/>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600"/>
              </a:spcBef>
              <a:spcAft>
                <a:spcPts val="0"/>
              </a:spcAft>
              <a:buNone/>
            </a:pPr>
            <a:r>
              <a:rPr lang="hr-HR" sz="1700" b="1" dirty="0" err="1">
                <a:latin typeface="Open Sans" panose="020B0606030504020204" pitchFamily="34" charset="0"/>
                <a:ea typeface="Open Sans" panose="020B0606030504020204" pitchFamily="34" charset="0"/>
                <a:cs typeface="Open Sans" panose="020B0606030504020204" pitchFamily="34" charset="0"/>
                <a:sym typeface="Open Sans"/>
              </a:rPr>
              <a:t>Deactivation</a:t>
            </a:r>
            <a:r>
              <a:rPr lang="hr-HR" sz="1700" b="1"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of</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an</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account</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on a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platform</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or</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service</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when</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stopped</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using</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a:t>
            </a:r>
            <a:endParaRPr sz="1700" dirty="0">
              <a:latin typeface="Open Sans" panose="020B0606030504020204" pitchFamily="34" charset="0"/>
              <a:ea typeface="Open Sans" panose="020B0606030504020204" pitchFamily="34" charset="0"/>
              <a:cs typeface="Open Sans" panose="020B0606030504020204" pitchFamily="34" charset="0"/>
              <a:sym typeface="Open Sans"/>
            </a:endParaRPr>
          </a:p>
          <a:p>
            <a:pPr marL="457200" lvl="0" indent="-336550" algn="just" rtl="0">
              <a:lnSpc>
                <a:spcPct val="150000"/>
              </a:lnSpc>
              <a:spcBef>
                <a:spcPts val="600"/>
              </a:spcBef>
              <a:spcAft>
                <a:spcPts val="0"/>
              </a:spcAft>
              <a:buSzPts val="1700"/>
              <a:buFont typeface="Open Sans"/>
              <a:buChar char="•"/>
            </a:pPr>
            <a:r>
              <a:rPr lang="hr-HR" sz="1700" b="1" dirty="0">
                <a:latin typeface="Open Sans" panose="020B0606030504020204" pitchFamily="34" charset="0"/>
                <a:ea typeface="Open Sans" panose="020B0606030504020204" pitchFamily="34" charset="0"/>
                <a:cs typeface="Open Sans" panose="020B0606030504020204" pitchFamily="34" charset="0"/>
                <a:sym typeface="Open Sans"/>
              </a:rPr>
              <a:t>152 </a:t>
            </a:r>
            <a:r>
              <a:rPr lang="hr-HR" sz="1700" b="1" dirty="0" err="1">
                <a:latin typeface="Open Sans" panose="020B0606030504020204" pitchFamily="34" charset="0"/>
                <a:ea typeface="Open Sans" panose="020B0606030504020204" pitchFamily="34" charset="0"/>
                <a:cs typeface="Open Sans" panose="020B0606030504020204" pitchFamily="34" charset="0"/>
                <a:sym typeface="Open Sans"/>
              </a:rPr>
              <a:t>respondents</a:t>
            </a:r>
            <a:r>
              <a:rPr lang="hr-HR" sz="1700" b="1" dirty="0">
                <a:latin typeface="Open Sans" panose="020B0606030504020204" pitchFamily="34" charset="0"/>
                <a:ea typeface="Open Sans" panose="020B0606030504020204" pitchFamily="34" charset="0"/>
                <a:cs typeface="Open Sans" panose="020B0606030504020204" pitchFamily="34" charset="0"/>
                <a:sym typeface="Open Sans"/>
              </a:rPr>
              <a:t> (66.4%) </a:t>
            </a:r>
            <a:r>
              <a:rPr lang="hr-HR" sz="1700" b="1" dirty="0" err="1">
                <a:latin typeface="Open Sans" panose="020B0606030504020204" pitchFamily="34" charset="0"/>
                <a:ea typeface="Open Sans" panose="020B0606030504020204" pitchFamily="34" charset="0"/>
                <a:cs typeface="Open Sans" panose="020B0606030504020204" pitchFamily="34" charset="0"/>
                <a:sym typeface="Open Sans"/>
              </a:rPr>
              <a:t>never</a:t>
            </a:r>
            <a:r>
              <a:rPr lang="hr-HR" sz="1700" b="1"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b="1" dirty="0" err="1">
                <a:latin typeface="Open Sans" panose="020B0606030504020204" pitchFamily="34" charset="0"/>
                <a:ea typeface="Open Sans" panose="020B0606030504020204" pitchFamily="34" charset="0"/>
                <a:cs typeface="Open Sans" panose="020B0606030504020204" pitchFamily="34" charset="0"/>
                <a:sym typeface="Open Sans"/>
              </a:rPr>
              <a:t>deactivated</a:t>
            </a:r>
            <a:r>
              <a:rPr lang="hr-HR" sz="1700" b="1"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b="1" dirty="0" err="1">
                <a:latin typeface="Open Sans" panose="020B0606030504020204" pitchFamily="34" charset="0"/>
                <a:ea typeface="Open Sans" panose="020B0606030504020204" pitchFamily="34" charset="0"/>
                <a:cs typeface="Open Sans" panose="020B0606030504020204" pitchFamily="34" charset="0"/>
                <a:sym typeface="Open Sans"/>
              </a:rPr>
              <a:t>their</a:t>
            </a:r>
            <a:r>
              <a:rPr lang="hr-HR" sz="1700" b="1"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b="1" dirty="0" err="1">
                <a:latin typeface="Open Sans" panose="020B0606030504020204" pitchFamily="34" charset="0"/>
                <a:ea typeface="Open Sans" panose="020B0606030504020204" pitchFamily="34" charset="0"/>
                <a:cs typeface="Open Sans" panose="020B0606030504020204" pitchFamily="34" charset="0"/>
                <a:sym typeface="Open Sans"/>
              </a:rPr>
              <a:t>user</a:t>
            </a:r>
            <a:r>
              <a:rPr lang="hr-HR" sz="1700" b="1"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b="1" dirty="0" err="1">
                <a:latin typeface="Open Sans" panose="020B0606030504020204" pitchFamily="34" charset="0"/>
                <a:ea typeface="Open Sans" panose="020B0606030504020204" pitchFamily="34" charset="0"/>
                <a:cs typeface="Open Sans" panose="020B0606030504020204" pitchFamily="34" charset="0"/>
                <a:sym typeface="Open Sans"/>
              </a:rPr>
              <a:t>account</a:t>
            </a:r>
            <a:r>
              <a:rPr lang="hr-HR" sz="1700" b="1"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on the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platform</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or</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service</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they</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stopped</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using</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endParaRPr sz="1700" dirty="0">
              <a:latin typeface="Open Sans" panose="020B0606030504020204" pitchFamily="34" charset="0"/>
              <a:ea typeface="Open Sans" panose="020B0606030504020204" pitchFamily="34" charset="0"/>
              <a:cs typeface="Open Sans" panose="020B0606030504020204" pitchFamily="34" charset="0"/>
              <a:sym typeface="Open Sans"/>
            </a:endParaRPr>
          </a:p>
          <a:p>
            <a:pPr marL="457200" lvl="0" indent="-336550" algn="just" rtl="0">
              <a:lnSpc>
                <a:spcPct val="150000"/>
              </a:lnSpc>
              <a:spcBef>
                <a:spcPts val="0"/>
              </a:spcBef>
              <a:spcAft>
                <a:spcPts val="0"/>
              </a:spcAft>
              <a:buSzPts val="1700"/>
              <a:buFont typeface="Open Sans"/>
              <a:buChar char="•"/>
            </a:pP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74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respondents</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(32.3%)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did</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deactivated</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accounts</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endParaRPr sz="1700" dirty="0">
              <a:latin typeface="Open Sans" panose="020B0606030504020204" pitchFamily="34" charset="0"/>
              <a:ea typeface="Open Sans" panose="020B0606030504020204" pitchFamily="34" charset="0"/>
              <a:cs typeface="Open Sans" panose="020B0606030504020204" pitchFamily="34" charset="0"/>
              <a:sym typeface="Open Sans"/>
            </a:endParaRPr>
          </a:p>
          <a:p>
            <a:pPr marL="914400" lvl="1" indent="-336550" algn="just" rtl="0">
              <a:lnSpc>
                <a:spcPct val="150000"/>
              </a:lnSpc>
              <a:spcBef>
                <a:spcPts val="0"/>
              </a:spcBef>
              <a:spcAft>
                <a:spcPts val="0"/>
              </a:spcAft>
              <a:buSzPts val="1700"/>
              <a:buFont typeface="Open Sans"/>
              <a:buChar char="•"/>
            </a:pP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mostly</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on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social</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networks</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(Facebook, Instagram, Twitter,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Snapchat</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Tik Tok,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Pinterest</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LinkedIn, MySpace,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MyAnimeList</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a:t>
            </a:r>
            <a:endParaRPr sz="1700" dirty="0">
              <a:latin typeface="Open Sans" panose="020B0606030504020204" pitchFamily="34" charset="0"/>
              <a:ea typeface="Open Sans" panose="020B0606030504020204" pitchFamily="34" charset="0"/>
              <a:cs typeface="Open Sans" panose="020B0606030504020204" pitchFamily="34" charset="0"/>
              <a:sym typeface="Open Sans"/>
            </a:endParaRPr>
          </a:p>
          <a:p>
            <a:pPr marL="914400" lvl="1" indent="-336550" algn="just" rtl="0">
              <a:lnSpc>
                <a:spcPct val="150000"/>
              </a:lnSpc>
              <a:spcBef>
                <a:spcPts val="0"/>
              </a:spcBef>
              <a:spcAft>
                <a:spcPts val="0"/>
              </a:spcAft>
              <a:buSzPts val="1700"/>
              <a:buFont typeface="Open Sans"/>
              <a:buChar char="•"/>
            </a:pP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other</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platforms</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or</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services</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such</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as Amazon, Skype,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Pedometer</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and</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Uber</a:t>
            </a:r>
            <a:endParaRPr sz="1700" dirty="0">
              <a:latin typeface="Open Sans" panose="020B0606030504020204" pitchFamily="34" charset="0"/>
              <a:ea typeface="Open Sans" panose="020B0606030504020204" pitchFamily="34" charset="0"/>
              <a:cs typeface="Open Sans" panose="020B0606030504020204" pitchFamily="34" charset="0"/>
              <a:sym typeface="Open Sans"/>
            </a:endParaRPr>
          </a:p>
          <a:p>
            <a:pPr marL="457200" lvl="0" indent="-336550" algn="just" rtl="0">
              <a:lnSpc>
                <a:spcPct val="150000"/>
              </a:lnSpc>
              <a:spcBef>
                <a:spcPts val="0"/>
              </a:spcBef>
              <a:spcAft>
                <a:spcPts val="0"/>
              </a:spcAft>
              <a:buSzPts val="1700"/>
              <a:buFont typeface="Open Sans"/>
              <a:buChar char="•"/>
            </a:pP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3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respondents</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(1.3%)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did</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not</a:t>
            </a:r>
            <a:r>
              <a:rPr lang="hr-HR" sz="1700" dirty="0">
                <a:latin typeface="Open Sans" panose="020B0606030504020204" pitchFamily="34" charset="0"/>
                <a:ea typeface="Open Sans" panose="020B0606030504020204" pitchFamily="34" charset="0"/>
                <a:cs typeface="Open Sans" panose="020B0606030504020204" pitchFamily="34" charset="0"/>
                <a:sym typeface="Open Sans"/>
              </a:rPr>
              <a:t> </a:t>
            </a:r>
            <a:r>
              <a:rPr lang="hr-HR" sz="1700" dirty="0" err="1">
                <a:latin typeface="Open Sans" panose="020B0606030504020204" pitchFamily="34" charset="0"/>
                <a:ea typeface="Open Sans" panose="020B0606030504020204" pitchFamily="34" charset="0"/>
                <a:cs typeface="Open Sans" panose="020B0606030504020204" pitchFamily="34" charset="0"/>
                <a:sym typeface="Open Sans"/>
              </a:rPr>
              <a:t>responded</a:t>
            </a:r>
            <a:endParaRPr dirty="0">
              <a:latin typeface="Open Sans" panose="020B0606030504020204" pitchFamily="34" charset="0"/>
              <a:ea typeface="Open Sans" panose="020B0606030504020204" pitchFamily="34" charset="0"/>
              <a:cs typeface="Open Sans" panose="020B0606030504020204" pitchFamily="34" charset="0"/>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1"/>
        <p:cNvGrpSpPr/>
        <p:nvPr/>
      </p:nvGrpSpPr>
      <p:grpSpPr>
        <a:xfrm>
          <a:off x="0" y="0"/>
          <a:ext cx="0" cy="0"/>
          <a:chOff x="0" y="0"/>
          <a:chExt cx="0" cy="0"/>
        </a:xfrm>
      </p:grpSpPr>
      <p:sp>
        <p:nvSpPr>
          <p:cNvPr id="192" name="Google Shape;192;g249890cd78f_0_36"/>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3" name="Google Shape;193;g249890cd78f_0_36"/>
          <p:cNvSpPr/>
          <p:nvPr/>
        </p:nvSpPr>
        <p:spPr>
          <a:xfrm rot="8890605">
            <a:off x="-1062309" y="-1112748"/>
            <a:ext cx="7182544" cy="5228541"/>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4" name="Google Shape;194;g249890cd78f_0_36"/>
          <p:cNvSpPr txBox="1">
            <a:spLocks noGrp="1"/>
          </p:cNvSpPr>
          <p:nvPr>
            <p:ph type="title"/>
          </p:nvPr>
        </p:nvSpPr>
        <p:spPr>
          <a:xfrm>
            <a:off x="540262" y="331175"/>
            <a:ext cx="3977400" cy="2613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FFFFF"/>
              </a:buClr>
              <a:buSzPts val="4860"/>
              <a:buFont typeface="Calibri"/>
              <a:buNone/>
            </a:pPr>
            <a:r>
              <a:rPr lang="hr-HR" sz="4860">
                <a:solidFill>
                  <a:srgbClr val="FFFFFF"/>
                </a:solidFill>
              </a:rPr>
              <a:t>Results</a:t>
            </a:r>
            <a:endParaRPr sz="4860">
              <a:solidFill>
                <a:srgbClr val="FFFFFF"/>
              </a:solidFill>
            </a:endParaRPr>
          </a:p>
          <a:p>
            <a:pPr marL="0" lvl="0" indent="0" algn="l" rtl="0">
              <a:spcBef>
                <a:spcPts val="0"/>
              </a:spcBef>
              <a:spcAft>
                <a:spcPts val="0"/>
              </a:spcAft>
              <a:buSzPts val="990"/>
              <a:buNone/>
            </a:pPr>
            <a:r>
              <a:rPr lang="hr-HR" sz="2860">
                <a:solidFill>
                  <a:srgbClr val="FFFFFF"/>
                </a:solidFill>
                <a:latin typeface="Open Sans"/>
                <a:ea typeface="Open Sans"/>
                <a:cs typeface="Open Sans"/>
                <a:sym typeface="Open Sans"/>
              </a:rPr>
              <a:t>C. attitudes/opinions about digital legacy; actions and habits in practice</a:t>
            </a:r>
            <a:endParaRPr sz="2860">
              <a:solidFill>
                <a:srgbClr val="FFFFFF"/>
              </a:solidFill>
            </a:endParaRPr>
          </a:p>
        </p:txBody>
      </p:sp>
      <p:sp>
        <p:nvSpPr>
          <p:cNvPr id="195" name="Google Shape;195;g249890cd78f_0_36"/>
          <p:cNvSpPr txBox="1"/>
          <p:nvPr/>
        </p:nvSpPr>
        <p:spPr>
          <a:xfrm>
            <a:off x="6371975" y="824400"/>
            <a:ext cx="5254800" cy="75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hr-HR" sz="2000">
                <a:latin typeface="Open Sans"/>
                <a:ea typeface="Open Sans"/>
                <a:cs typeface="Open Sans"/>
                <a:sym typeface="Open Sans"/>
              </a:rPr>
              <a:t>Fig. 2. </a:t>
            </a:r>
            <a:r>
              <a:rPr lang="hr-HR" sz="1700">
                <a:solidFill>
                  <a:schemeClr val="dk1"/>
                </a:solidFill>
                <a:latin typeface="Open Sans"/>
                <a:ea typeface="Open Sans"/>
                <a:cs typeface="Open Sans"/>
                <a:sym typeface="Open Sans"/>
              </a:rPr>
              <a:t>Value of digital files or digital content created: self-assessment</a:t>
            </a:r>
            <a:endParaRPr sz="2000">
              <a:latin typeface="Open Sans"/>
              <a:ea typeface="Open Sans"/>
              <a:cs typeface="Open Sans"/>
              <a:sym typeface="Open Sans"/>
            </a:endParaRPr>
          </a:p>
        </p:txBody>
      </p:sp>
      <p:pic>
        <p:nvPicPr>
          <p:cNvPr id="196" name="Google Shape;196;g249890cd78f_0_36"/>
          <p:cNvPicPr preferRelativeResize="0"/>
          <p:nvPr/>
        </p:nvPicPr>
        <p:blipFill rotWithShape="1">
          <a:blip r:embed="rId3">
            <a:alphaModFix/>
          </a:blip>
          <a:srcRect r="3409" b="4743"/>
          <a:stretch/>
        </p:blipFill>
        <p:spPr>
          <a:xfrm>
            <a:off x="4183800" y="1955675"/>
            <a:ext cx="8074175" cy="4902325"/>
          </a:xfrm>
          <a:prstGeom prst="rect">
            <a:avLst/>
          </a:prstGeom>
          <a:noFill/>
          <a:ln>
            <a:noFill/>
          </a:ln>
        </p:spPr>
      </p:pic>
      <p:sp>
        <p:nvSpPr>
          <p:cNvPr id="197" name="Google Shape;197;g249890cd78f_0_36"/>
          <p:cNvSpPr txBox="1"/>
          <p:nvPr/>
        </p:nvSpPr>
        <p:spPr>
          <a:xfrm>
            <a:off x="692700" y="4887525"/>
            <a:ext cx="3560100" cy="1293000"/>
          </a:xfrm>
          <a:prstGeom prst="rect">
            <a:avLst/>
          </a:prstGeom>
          <a:solidFill>
            <a:schemeClr val="lt2"/>
          </a:solidFill>
          <a:ln>
            <a:noFill/>
          </a:ln>
        </p:spPr>
        <p:txBody>
          <a:bodyPr spcFirstLastPara="1" wrap="square" lIns="91425" tIns="91425" rIns="91425" bIns="91425" anchor="t" anchorCtr="0">
            <a:spAutoFit/>
          </a:bodyPr>
          <a:lstStyle/>
          <a:p>
            <a:pPr marL="457200" lvl="0" indent="-342900" algn="l" rtl="0">
              <a:spcBef>
                <a:spcPts val="0"/>
              </a:spcBef>
              <a:spcAft>
                <a:spcPts val="0"/>
              </a:spcAft>
              <a:buSzPts val="1800"/>
              <a:buFont typeface="Open Sans"/>
              <a:buAutoNum type="arabicPeriod"/>
            </a:pPr>
            <a:r>
              <a:rPr lang="hr-HR" sz="1800">
                <a:highlight>
                  <a:schemeClr val="lt2"/>
                </a:highlight>
                <a:latin typeface="Open Sans"/>
                <a:ea typeface="Open Sans"/>
                <a:cs typeface="Open Sans"/>
                <a:sym typeface="Open Sans"/>
              </a:rPr>
              <a:t>digital photographs</a:t>
            </a:r>
            <a:endParaRPr sz="1800">
              <a:highlight>
                <a:schemeClr val="lt2"/>
              </a:highlight>
              <a:latin typeface="Open Sans"/>
              <a:ea typeface="Open Sans"/>
              <a:cs typeface="Open Sans"/>
              <a:sym typeface="Open Sans"/>
            </a:endParaRPr>
          </a:p>
          <a:p>
            <a:pPr marL="457200" lvl="0" indent="-342900" algn="l" rtl="0">
              <a:spcBef>
                <a:spcPts val="0"/>
              </a:spcBef>
              <a:spcAft>
                <a:spcPts val="0"/>
              </a:spcAft>
              <a:buSzPts val="1800"/>
              <a:buFont typeface="Open Sans"/>
              <a:buAutoNum type="arabicPeriod"/>
            </a:pPr>
            <a:r>
              <a:rPr lang="hr-HR" sz="1800">
                <a:highlight>
                  <a:schemeClr val="lt2"/>
                </a:highlight>
                <a:latin typeface="Open Sans"/>
                <a:ea typeface="Open Sans"/>
                <a:cs typeface="Open Sans"/>
                <a:sym typeface="Open Sans"/>
              </a:rPr>
              <a:t>personal audio/video files</a:t>
            </a:r>
            <a:endParaRPr sz="1800">
              <a:highlight>
                <a:schemeClr val="lt2"/>
              </a:highlight>
              <a:latin typeface="Open Sans"/>
              <a:ea typeface="Open Sans"/>
              <a:cs typeface="Open Sans"/>
              <a:sym typeface="Open Sans"/>
            </a:endParaRPr>
          </a:p>
          <a:p>
            <a:pPr marL="457200" lvl="0" indent="-342900" algn="l" rtl="0">
              <a:spcBef>
                <a:spcPts val="0"/>
              </a:spcBef>
              <a:spcAft>
                <a:spcPts val="0"/>
              </a:spcAft>
              <a:buSzPts val="1800"/>
              <a:buFont typeface="Open Sans"/>
              <a:buAutoNum type="arabicPeriod"/>
            </a:pPr>
            <a:r>
              <a:rPr lang="hr-HR" sz="1800">
                <a:highlight>
                  <a:schemeClr val="lt2"/>
                </a:highlight>
                <a:latin typeface="Open Sans"/>
                <a:ea typeface="Open Sans"/>
                <a:cs typeface="Open Sans"/>
                <a:sym typeface="Open Sans"/>
              </a:rPr>
              <a:t>e-mail</a:t>
            </a:r>
            <a:endParaRPr sz="1800">
              <a:highlight>
                <a:schemeClr val="lt2"/>
              </a:highlight>
              <a:latin typeface="Open Sans"/>
              <a:ea typeface="Open Sans"/>
              <a:cs typeface="Open Sans"/>
              <a:sym typeface="Open Sans"/>
            </a:endParaRPr>
          </a:p>
          <a:p>
            <a:pPr marL="457200" lvl="0" indent="-342900" algn="l" rtl="0">
              <a:spcBef>
                <a:spcPts val="0"/>
              </a:spcBef>
              <a:spcAft>
                <a:spcPts val="0"/>
              </a:spcAft>
              <a:buSzPts val="1800"/>
              <a:buFont typeface="Open Sans"/>
              <a:buAutoNum type="arabicPeriod"/>
            </a:pPr>
            <a:r>
              <a:rPr lang="hr-HR" sz="1800">
                <a:highlight>
                  <a:schemeClr val="lt2"/>
                </a:highlight>
                <a:latin typeface="Open Sans"/>
                <a:ea typeface="Open Sans"/>
                <a:cs typeface="Open Sans"/>
                <a:sym typeface="Open Sans"/>
              </a:rPr>
              <a:t>Internet banking</a:t>
            </a:r>
            <a:endParaRPr sz="1800">
              <a:highlight>
                <a:schemeClr val="lt2"/>
              </a:highlight>
              <a:latin typeface="Open Sans"/>
              <a:ea typeface="Open Sans"/>
              <a:cs typeface="Open Sans"/>
              <a:sym typeface="Open Sans"/>
            </a:endParaRPr>
          </a:p>
        </p:txBody>
      </p:sp>
      <p:sp>
        <p:nvSpPr>
          <p:cNvPr id="198" name="Google Shape;198;g249890cd78f_0_36"/>
          <p:cNvSpPr txBox="1"/>
          <p:nvPr/>
        </p:nvSpPr>
        <p:spPr>
          <a:xfrm>
            <a:off x="810000" y="4441125"/>
            <a:ext cx="3325500" cy="446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hr-HR" sz="1700" b="1">
                <a:latin typeface="Calibri"/>
                <a:ea typeface="Calibri"/>
                <a:cs typeface="Calibri"/>
                <a:sym typeface="Calibri"/>
              </a:rPr>
              <a:t>Top 4 digital content worth saving</a:t>
            </a:r>
            <a:endParaRPr sz="1700" b="1">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2"/>
        <p:cNvGrpSpPr/>
        <p:nvPr/>
      </p:nvGrpSpPr>
      <p:grpSpPr>
        <a:xfrm>
          <a:off x="0" y="0"/>
          <a:ext cx="0" cy="0"/>
          <a:chOff x="0" y="0"/>
          <a:chExt cx="0" cy="0"/>
        </a:xfrm>
      </p:grpSpPr>
      <p:sp>
        <p:nvSpPr>
          <p:cNvPr id="203" name="Google Shape;203;g249890cd78f_0_29"/>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4" name="Google Shape;204;g249890cd78f_0_29"/>
          <p:cNvSpPr/>
          <p:nvPr/>
        </p:nvSpPr>
        <p:spPr>
          <a:xfrm rot="8890605">
            <a:off x="-1062309" y="-1112748"/>
            <a:ext cx="7182544" cy="5228541"/>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5" name="Google Shape;205;g249890cd78f_0_29"/>
          <p:cNvSpPr txBox="1">
            <a:spLocks noGrp="1"/>
          </p:cNvSpPr>
          <p:nvPr>
            <p:ph type="title"/>
          </p:nvPr>
        </p:nvSpPr>
        <p:spPr>
          <a:xfrm>
            <a:off x="841246" y="673770"/>
            <a:ext cx="3644400" cy="24144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chemeClr val="lt1"/>
              </a:buClr>
              <a:buSzPct val="100000"/>
              <a:buFont typeface="Calibri"/>
              <a:buNone/>
            </a:pPr>
            <a:r>
              <a:rPr lang="hr-HR" sz="4860">
                <a:solidFill>
                  <a:schemeClr val="lt1"/>
                </a:solidFill>
              </a:rPr>
              <a:t>Results</a:t>
            </a:r>
            <a:endParaRPr sz="4860">
              <a:solidFill>
                <a:schemeClr val="lt1"/>
              </a:solidFill>
            </a:endParaRPr>
          </a:p>
          <a:p>
            <a:pPr marL="0" lvl="0" indent="0" algn="l" rtl="0">
              <a:spcBef>
                <a:spcPts val="0"/>
              </a:spcBef>
              <a:spcAft>
                <a:spcPts val="0"/>
              </a:spcAft>
              <a:buClr>
                <a:schemeClr val="dk1"/>
              </a:buClr>
              <a:buSzPct val="34615"/>
              <a:buFont typeface="Arial"/>
              <a:buNone/>
            </a:pPr>
            <a:r>
              <a:rPr lang="hr-HR" sz="2860">
                <a:solidFill>
                  <a:schemeClr val="lt1"/>
                </a:solidFill>
                <a:latin typeface="Open Sans"/>
                <a:ea typeface="Open Sans"/>
                <a:cs typeface="Open Sans"/>
                <a:sym typeface="Open Sans"/>
              </a:rPr>
              <a:t>C. attitudes/opinions about digital legacy; actions and habits in practice</a:t>
            </a:r>
            <a:endParaRPr sz="5400">
              <a:solidFill>
                <a:srgbClr val="FFFFFF"/>
              </a:solidFill>
            </a:endParaRPr>
          </a:p>
        </p:txBody>
      </p:sp>
      <p:sp>
        <p:nvSpPr>
          <p:cNvPr id="206" name="Google Shape;206;g249890cd78f_0_29"/>
          <p:cNvSpPr txBox="1">
            <a:spLocks noGrp="1"/>
          </p:cNvSpPr>
          <p:nvPr>
            <p:ph type="body" idx="1"/>
          </p:nvPr>
        </p:nvSpPr>
        <p:spPr>
          <a:xfrm>
            <a:off x="6095999" y="882315"/>
            <a:ext cx="5254800" cy="5294700"/>
          </a:xfrm>
          <a:prstGeom prst="rect">
            <a:avLst/>
          </a:prstGeom>
          <a:noFill/>
          <a:ln>
            <a:noFill/>
          </a:ln>
        </p:spPr>
        <p:txBody>
          <a:bodyPr spcFirstLastPara="1" wrap="square" lIns="91425" tIns="45700" rIns="91425" bIns="45700" anchor="t" anchorCtr="0">
            <a:normAutofit/>
          </a:bodyPr>
          <a:lstStyle/>
          <a:p>
            <a:pPr marL="0" lvl="0" indent="0" algn="just" rtl="0">
              <a:lnSpc>
                <a:spcPct val="150000"/>
              </a:lnSpc>
              <a:spcBef>
                <a:spcPts val="600"/>
              </a:spcBef>
              <a:spcAft>
                <a:spcPts val="0"/>
              </a:spcAft>
              <a:buNone/>
            </a:pPr>
            <a:r>
              <a:rPr lang="hr-HR" sz="1600" b="1" dirty="0" err="1">
                <a:latin typeface="Open Sans" panose="020B0606030504020204" pitchFamily="34" charset="0"/>
                <a:ea typeface="Open Sans" panose="020B0606030504020204" pitchFamily="34" charset="0"/>
                <a:cs typeface="Open Sans" panose="020B0606030504020204" pitchFamily="34" charset="0"/>
                <a:sym typeface="Arial"/>
              </a:rPr>
              <a:t>Preservation</a:t>
            </a:r>
            <a:r>
              <a:rPr lang="hr-HR" sz="1600" b="1" dirty="0">
                <a:latin typeface="Open Sans" panose="020B0606030504020204" pitchFamily="34" charset="0"/>
                <a:ea typeface="Open Sans" panose="020B0606030504020204" pitchFamily="34" charset="0"/>
                <a:cs typeface="Open Sans" panose="020B0606030504020204" pitchFamily="34" charset="0"/>
                <a:sym typeface="Arial"/>
              </a:rPr>
              <a:t> for personal use</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endParaRPr sz="1600" dirty="0">
              <a:latin typeface="Open Sans" panose="020B0606030504020204" pitchFamily="34" charset="0"/>
              <a:ea typeface="Open Sans" panose="020B0606030504020204" pitchFamily="34" charset="0"/>
              <a:cs typeface="Open Sans" panose="020B0606030504020204" pitchFamily="34" charset="0"/>
              <a:sym typeface="Arial"/>
            </a:endParaRPr>
          </a:p>
          <a:p>
            <a:pPr marL="228600" lvl="0" indent="-203200" algn="just" rtl="0">
              <a:lnSpc>
                <a:spcPct val="150000"/>
              </a:lnSpc>
              <a:spcBef>
                <a:spcPts val="600"/>
              </a:spcBef>
              <a:spcAft>
                <a:spcPts val="0"/>
              </a:spcAft>
              <a:buSzPts val="1400"/>
              <a:buFont typeface="Arial"/>
              <a:buChar char="•"/>
            </a:pPr>
            <a:r>
              <a:rPr lang="hr-HR" sz="1600" dirty="0">
                <a:latin typeface="Open Sans" panose="020B0606030504020204" pitchFamily="34" charset="0"/>
                <a:ea typeface="Open Sans" panose="020B0606030504020204" pitchFamily="34" charset="0"/>
                <a:cs typeface="Open Sans" panose="020B0606030504020204" pitchFamily="34" charset="0"/>
                <a:sym typeface="Arial"/>
              </a:rPr>
              <a:t>Internet/</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mobile</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banking</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communication</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applications</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such</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as WhatsApp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and</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Viber,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and</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e-mail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is</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either</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important</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or</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extremely</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important</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to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them</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a:t>
            </a:r>
            <a:endParaRPr sz="1600" dirty="0">
              <a:latin typeface="Open Sans" panose="020B0606030504020204" pitchFamily="34" charset="0"/>
              <a:ea typeface="Open Sans" panose="020B0606030504020204" pitchFamily="34" charset="0"/>
              <a:cs typeface="Open Sans" panose="020B0606030504020204" pitchFamily="34" charset="0"/>
              <a:sym typeface="Arial"/>
            </a:endParaRPr>
          </a:p>
          <a:p>
            <a:pPr marL="228600" lvl="0" indent="-203200" algn="just" rtl="0">
              <a:lnSpc>
                <a:spcPct val="150000"/>
              </a:lnSpc>
              <a:spcBef>
                <a:spcPts val="600"/>
              </a:spcBef>
              <a:spcAft>
                <a:spcPts val="0"/>
              </a:spcAft>
              <a:buSzPts val="1400"/>
              <a:buChar char="•"/>
            </a:pPr>
            <a:r>
              <a:rPr lang="hr-HR" sz="1600" dirty="0">
                <a:latin typeface="Open Sans" panose="020B0606030504020204" pitchFamily="34" charset="0"/>
                <a:ea typeface="Open Sans" panose="020B0606030504020204" pitchFamily="34" charset="0"/>
                <a:cs typeface="Open Sans" panose="020B0606030504020204" pitchFamily="34" charset="0"/>
                <a:sym typeface="Arial"/>
              </a:rPr>
              <a:t>BUT, most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often</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used</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apps</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e.g</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Facebook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and</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Instagram - NOT the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content</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that</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is</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extremely</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important</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for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them</a:t>
            </a:r>
            <a:r>
              <a:rPr lang="hr-HR" sz="1600" dirty="0">
                <a:latin typeface="Open Sans" panose="020B0606030504020204" pitchFamily="34" charset="0"/>
                <a:ea typeface="Open Sans" panose="020B0606030504020204" pitchFamily="34" charset="0"/>
                <a:cs typeface="Open Sans" panose="020B0606030504020204" pitchFamily="34" charset="0"/>
                <a:sym typeface="Arial"/>
              </a:rPr>
              <a:t> to </a:t>
            </a:r>
            <a:r>
              <a:rPr lang="hr-HR" sz="1600" dirty="0" err="1">
                <a:latin typeface="Open Sans" panose="020B0606030504020204" pitchFamily="34" charset="0"/>
                <a:ea typeface="Open Sans" panose="020B0606030504020204" pitchFamily="34" charset="0"/>
                <a:cs typeface="Open Sans" panose="020B0606030504020204" pitchFamily="34" charset="0"/>
                <a:sym typeface="Arial"/>
              </a:rPr>
              <a:t>preserve</a:t>
            </a:r>
            <a:endParaRPr sz="1600" dirty="0">
              <a:latin typeface="Open Sans" panose="020B0606030504020204" pitchFamily="34" charset="0"/>
              <a:ea typeface="Open Sans" panose="020B0606030504020204" pitchFamily="34" charset="0"/>
              <a:cs typeface="Open Sans" panose="020B0606030504020204" pitchFamily="34" charset="0"/>
              <a:sym typeface="Arial"/>
            </a:endParaRPr>
          </a:p>
          <a:p>
            <a:pPr marL="0" lvl="0" indent="0" algn="just" rtl="0">
              <a:lnSpc>
                <a:spcPct val="150000"/>
              </a:lnSpc>
              <a:spcBef>
                <a:spcPts val="600"/>
              </a:spcBef>
              <a:spcAft>
                <a:spcPts val="0"/>
              </a:spcAft>
              <a:buNone/>
            </a:pPr>
            <a:r>
              <a:rPr lang="hr-HR" sz="1600" b="1" dirty="0" err="1">
                <a:latin typeface="Open Sans" panose="020B0606030504020204" pitchFamily="34" charset="0"/>
                <a:ea typeface="Open Sans" panose="020B0606030504020204" pitchFamily="34" charset="0"/>
                <a:cs typeface="Open Sans" panose="020B0606030504020204" pitchFamily="34" charset="0"/>
                <a:sym typeface="Arial"/>
              </a:rPr>
              <a:t>Preservation</a:t>
            </a:r>
            <a:r>
              <a:rPr lang="hr-HR" sz="1600" b="1" dirty="0">
                <a:latin typeface="Open Sans" panose="020B0606030504020204" pitchFamily="34" charset="0"/>
                <a:ea typeface="Open Sans" panose="020B0606030504020204" pitchFamily="34" charset="0"/>
                <a:cs typeface="Open Sans" panose="020B0606030504020204" pitchFamily="34" charset="0"/>
                <a:sym typeface="Arial"/>
              </a:rPr>
              <a:t> for the future </a:t>
            </a:r>
            <a:r>
              <a:rPr lang="hr-HR" sz="1600" b="1" dirty="0" err="1">
                <a:latin typeface="Open Sans" panose="020B0606030504020204" pitchFamily="34" charset="0"/>
                <a:ea typeface="Open Sans" panose="020B0606030504020204" pitchFamily="34" charset="0"/>
                <a:cs typeface="Open Sans" panose="020B0606030504020204" pitchFamily="34" charset="0"/>
                <a:sym typeface="Arial"/>
              </a:rPr>
              <a:t>and</a:t>
            </a:r>
            <a:r>
              <a:rPr lang="hr-HR" sz="1600" b="1" dirty="0">
                <a:latin typeface="Open Sans" panose="020B0606030504020204" pitchFamily="34" charset="0"/>
                <a:ea typeface="Open Sans" panose="020B0606030504020204" pitchFamily="34" charset="0"/>
                <a:cs typeface="Open Sans" panose="020B0606030504020204" pitchFamily="34" charset="0"/>
                <a:sym typeface="Arial"/>
              </a:rPr>
              <a:t> </a:t>
            </a:r>
            <a:r>
              <a:rPr lang="hr-HR" sz="1600" b="1" dirty="0" err="1">
                <a:latin typeface="Open Sans" panose="020B0606030504020204" pitchFamily="34" charset="0"/>
                <a:ea typeface="Open Sans" panose="020B0606030504020204" pitchFamily="34" charset="0"/>
                <a:cs typeface="Open Sans" panose="020B0606030504020204" pitchFamily="34" charset="0"/>
                <a:sym typeface="Arial"/>
              </a:rPr>
              <a:t>heirs</a:t>
            </a:r>
            <a:endParaRPr sz="1600" b="1" dirty="0">
              <a:latin typeface="Open Sans" panose="020B0606030504020204" pitchFamily="34" charset="0"/>
              <a:ea typeface="Open Sans" panose="020B0606030504020204" pitchFamily="34" charset="0"/>
              <a:cs typeface="Open Sans" panose="020B0606030504020204" pitchFamily="34" charset="0"/>
              <a:sym typeface="Arial"/>
            </a:endParaRPr>
          </a:p>
          <a:p>
            <a:pPr marL="0" lvl="0" indent="0" algn="just" rtl="0">
              <a:lnSpc>
                <a:spcPct val="150000"/>
              </a:lnSpc>
              <a:spcBef>
                <a:spcPts val="600"/>
              </a:spcBef>
              <a:spcAft>
                <a:spcPts val="600"/>
              </a:spcAft>
              <a:buNone/>
            </a:pPr>
            <a:endParaRPr sz="1100" dirty="0">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0"/>
        <p:cNvGrpSpPr/>
        <p:nvPr/>
      </p:nvGrpSpPr>
      <p:grpSpPr>
        <a:xfrm>
          <a:off x="0" y="0"/>
          <a:ext cx="0" cy="0"/>
          <a:chOff x="0" y="0"/>
          <a:chExt cx="0" cy="0"/>
        </a:xfrm>
      </p:grpSpPr>
      <p:sp>
        <p:nvSpPr>
          <p:cNvPr id="211" name="Google Shape;211;g249890cd78f_0_74"/>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2" name="Google Shape;212;g249890cd78f_0_74"/>
          <p:cNvSpPr/>
          <p:nvPr/>
        </p:nvSpPr>
        <p:spPr>
          <a:xfrm rot="8890605">
            <a:off x="-1062309" y="-1112748"/>
            <a:ext cx="7182544" cy="5228541"/>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3" name="Google Shape;213;g249890cd78f_0_74"/>
          <p:cNvSpPr txBox="1">
            <a:spLocks noGrp="1"/>
          </p:cNvSpPr>
          <p:nvPr>
            <p:ph type="title"/>
          </p:nvPr>
        </p:nvSpPr>
        <p:spPr>
          <a:xfrm>
            <a:off x="841246" y="673770"/>
            <a:ext cx="3644400" cy="24144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chemeClr val="lt1"/>
              </a:buClr>
              <a:buSzPct val="100000"/>
              <a:buFont typeface="Calibri"/>
              <a:buNone/>
            </a:pPr>
            <a:r>
              <a:rPr lang="hr-HR" sz="4860">
                <a:solidFill>
                  <a:schemeClr val="lt1"/>
                </a:solidFill>
              </a:rPr>
              <a:t>Results</a:t>
            </a:r>
            <a:endParaRPr sz="4860">
              <a:solidFill>
                <a:schemeClr val="lt1"/>
              </a:solidFill>
            </a:endParaRPr>
          </a:p>
          <a:p>
            <a:pPr marL="0" lvl="0" indent="0" algn="l" rtl="0">
              <a:spcBef>
                <a:spcPts val="0"/>
              </a:spcBef>
              <a:spcAft>
                <a:spcPts val="0"/>
              </a:spcAft>
              <a:buClr>
                <a:schemeClr val="dk1"/>
              </a:buClr>
              <a:buSzPct val="34615"/>
              <a:buFont typeface="Arial"/>
              <a:buNone/>
            </a:pPr>
            <a:r>
              <a:rPr lang="hr-HR" sz="2860">
                <a:solidFill>
                  <a:schemeClr val="lt1"/>
                </a:solidFill>
                <a:latin typeface="Open Sans"/>
                <a:ea typeface="Open Sans"/>
                <a:cs typeface="Open Sans"/>
                <a:sym typeface="Open Sans"/>
              </a:rPr>
              <a:t>C. attitudes/opinions about digital legacy; actions and habits in practice</a:t>
            </a:r>
            <a:endParaRPr sz="5400">
              <a:solidFill>
                <a:srgbClr val="FFFFFF"/>
              </a:solidFill>
            </a:endParaRPr>
          </a:p>
        </p:txBody>
      </p:sp>
      <p:graphicFrame>
        <p:nvGraphicFramePr>
          <p:cNvPr id="214" name="Google Shape;214;g249890cd78f_0_74"/>
          <p:cNvGraphicFramePr/>
          <p:nvPr/>
        </p:nvGraphicFramePr>
        <p:xfrm>
          <a:off x="5878900" y="-25400"/>
          <a:ext cx="5547350" cy="6817360"/>
        </p:xfrm>
        <a:graphic>
          <a:graphicData uri="http://schemas.openxmlformats.org/drawingml/2006/table">
            <a:tbl>
              <a:tblPr bandRow="1">
                <a:noFill/>
                <a:tableStyleId>{877E79B4-1208-4A33-81ED-7BAB7AF07F33}</a:tableStyleId>
              </a:tblPr>
              <a:tblGrid>
                <a:gridCol w="2697475">
                  <a:extLst>
                    <a:ext uri="{9D8B030D-6E8A-4147-A177-3AD203B41FA5}">
                      <a16:colId xmlns:a16="http://schemas.microsoft.com/office/drawing/2014/main" val="20000"/>
                    </a:ext>
                  </a:extLst>
                </a:gridCol>
                <a:gridCol w="1170300">
                  <a:extLst>
                    <a:ext uri="{9D8B030D-6E8A-4147-A177-3AD203B41FA5}">
                      <a16:colId xmlns:a16="http://schemas.microsoft.com/office/drawing/2014/main" val="20001"/>
                    </a:ext>
                  </a:extLst>
                </a:gridCol>
                <a:gridCol w="899800">
                  <a:extLst>
                    <a:ext uri="{9D8B030D-6E8A-4147-A177-3AD203B41FA5}">
                      <a16:colId xmlns:a16="http://schemas.microsoft.com/office/drawing/2014/main" val="20002"/>
                    </a:ext>
                  </a:extLst>
                </a:gridCol>
                <a:gridCol w="779775">
                  <a:extLst>
                    <a:ext uri="{9D8B030D-6E8A-4147-A177-3AD203B41FA5}">
                      <a16:colId xmlns:a16="http://schemas.microsoft.com/office/drawing/2014/main" val="20003"/>
                    </a:ext>
                  </a:extLst>
                </a:gridCol>
              </a:tblGrid>
              <a:tr h="167650">
                <a:tc>
                  <a:txBody>
                    <a:bodyPr/>
                    <a:lstStyle/>
                    <a:p>
                      <a:pPr marL="0" lvl="0" indent="0" algn="l" rtl="0">
                        <a:spcBef>
                          <a:spcPts val="0"/>
                        </a:spcBef>
                        <a:spcAft>
                          <a:spcPts val="0"/>
                        </a:spcAft>
                        <a:buNone/>
                      </a:pPr>
                      <a:r>
                        <a:rPr lang="hr-HR" sz="1100" b="1"/>
                        <a:t>DIGITAL CONTENT</a:t>
                      </a:r>
                      <a:endParaRPr sz="1100" b="1"/>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4285F4"/>
                    </a:solidFill>
                  </a:tcPr>
                </a:tc>
                <a:tc>
                  <a:txBody>
                    <a:bodyPr/>
                    <a:lstStyle/>
                    <a:p>
                      <a:pPr marL="0" lvl="0" indent="0" algn="ctr" rtl="0">
                        <a:spcBef>
                          <a:spcPts val="0"/>
                        </a:spcBef>
                        <a:spcAft>
                          <a:spcPts val="0"/>
                        </a:spcAft>
                        <a:buNone/>
                      </a:pPr>
                      <a:r>
                        <a:rPr lang="hr-HR" sz="1100" b="1"/>
                        <a:t>delete / make unavailable</a:t>
                      </a:r>
                      <a:endParaRPr sz="1100" b="1"/>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4285F4"/>
                    </a:solidFill>
                  </a:tcPr>
                </a:tc>
                <a:tc>
                  <a:txBody>
                    <a:bodyPr/>
                    <a:lstStyle/>
                    <a:p>
                      <a:pPr marL="0" lvl="0" indent="0" algn="ctr" rtl="0">
                        <a:spcBef>
                          <a:spcPts val="0"/>
                        </a:spcBef>
                        <a:spcAft>
                          <a:spcPts val="0"/>
                        </a:spcAft>
                        <a:buNone/>
                      </a:pPr>
                      <a:r>
                        <a:rPr lang="hr-HR" sz="1100" b="1"/>
                        <a:t>preserve / give access</a:t>
                      </a:r>
                      <a:endParaRPr sz="1100" b="1"/>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4285F4"/>
                    </a:solidFill>
                  </a:tcPr>
                </a:tc>
                <a:tc>
                  <a:txBody>
                    <a:bodyPr/>
                    <a:lstStyle/>
                    <a:p>
                      <a:pPr marL="0" lvl="0" indent="0" algn="ctr" rtl="0">
                        <a:spcBef>
                          <a:spcPts val="0"/>
                        </a:spcBef>
                        <a:spcAft>
                          <a:spcPts val="0"/>
                        </a:spcAft>
                        <a:buNone/>
                      </a:pPr>
                      <a:r>
                        <a:rPr lang="hr-HR" sz="1100" b="1"/>
                        <a:t>I am not sure</a:t>
                      </a:r>
                      <a:endParaRPr sz="1100" b="1"/>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4285F4"/>
                    </a:solidFill>
                  </a:tcPr>
                </a:tc>
                <a:extLst>
                  <a:ext uri="{0D108BD9-81ED-4DB2-BD59-A6C34878D82A}">
                    <a16:rowId xmlns:a16="http://schemas.microsoft.com/office/drawing/2014/main" val="10000"/>
                  </a:ext>
                </a:extLst>
              </a:tr>
              <a:tr h="167650">
                <a:tc>
                  <a:txBody>
                    <a:bodyPr/>
                    <a:lstStyle/>
                    <a:p>
                      <a:pPr marL="0" lvl="0" indent="0" algn="l" rtl="0">
                        <a:spcBef>
                          <a:spcPts val="0"/>
                        </a:spcBef>
                        <a:spcAft>
                          <a:spcPts val="0"/>
                        </a:spcAft>
                        <a:buNone/>
                      </a:pPr>
                      <a:r>
                        <a:rPr lang="hr-HR" sz="1100">
                          <a:highlight>
                            <a:schemeClr val="accent4"/>
                          </a:highlight>
                        </a:rPr>
                        <a:t>digital photographs</a:t>
                      </a:r>
                      <a:endParaRPr sz="1100">
                        <a:highlight>
                          <a:schemeClr val="accent4"/>
                        </a:highlight>
                      </a:endParaRPr>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22</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highlight>
                            <a:schemeClr val="accent4"/>
                          </a:highlight>
                        </a:rPr>
                        <a:t>176</a:t>
                      </a:r>
                      <a:endParaRPr sz="1100">
                        <a:highlight>
                          <a:schemeClr val="accent4"/>
                        </a:highlight>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31</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01"/>
                  </a:ext>
                </a:extLst>
              </a:tr>
              <a:tr h="167650">
                <a:tc>
                  <a:txBody>
                    <a:bodyPr/>
                    <a:lstStyle/>
                    <a:p>
                      <a:pPr marL="0" lvl="0" indent="0" algn="l" rtl="0">
                        <a:spcBef>
                          <a:spcPts val="0"/>
                        </a:spcBef>
                        <a:spcAft>
                          <a:spcPts val="0"/>
                        </a:spcAft>
                        <a:buNone/>
                      </a:pPr>
                      <a:r>
                        <a:rPr lang="hr-HR" sz="1100">
                          <a:highlight>
                            <a:schemeClr val="accent4"/>
                          </a:highlight>
                        </a:rPr>
                        <a:t>personal digital files</a:t>
                      </a:r>
                      <a:endParaRPr sz="1100">
                        <a:highlight>
                          <a:schemeClr val="accent4"/>
                        </a:highlight>
                      </a:endParaRPr>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51</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highlight>
                            <a:schemeClr val="accent4"/>
                          </a:highlight>
                        </a:rPr>
                        <a:t>137</a:t>
                      </a:r>
                      <a:endParaRPr sz="1100">
                        <a:highlight>
                          <a:schemeClr val="accent4"/>
                        </a:highlight>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41</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02"/>
                  </a:ext>
                </a:extLst>
              </a:tr>
              <a:tr h="167650">
                <a:tc>
                  <a:txBody>
                    <a:bodyPr/>
                    <a:lstStyle/>
                    <a:p>
                      <a:pPr marL="0" lvl="0" indent="0" algn="l" rtl="0">
                        <a:spcBef>
                          <a:spcPts val="0"/>
                        </a:spcBef>
                        <a:spcAft>
                          <a:spcPts val="0"/>
                        </a:spcAft>
                        <a:buNone/>
                      </a:pPr>
                      <a:r>
                        <a:rPr lang="hr-HR" sz="1100">
                          <a:highlight>
                            <a:schemeClr val="accent4"/>
                          </a:highlight>
                        </a:rPr>
                        <a:t>personal audio and/or video files</a:t>
                      </a:r>
                      <a:endParaRPr sz="1100">
                        <a:highlight>
                          <a:schemeClr val="accent4"/>
                        </a:highlight>
                      </a:endParaRPr>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51</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highlight>
                            <a:schemeClr val="accent4"/>
                          </a:highlight>
                        </a:rPr>
                        <a:t>137</a:t>
                      </a:r>
                      <a:endParaRPr sz="1100">
                        <a:highlight>
                          <a:schemeClr val="accent4"/>
                        </a:highlight>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41</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03"/>
                  </a:ext>
                </a:extLst>
              </a:tr>
              <a:tr h="167650">
                <a:tc>
                  <a:txBody>
                    <a:bodyPr/>
                    <a:lstStyle/>
                    <a:p>
                      <a:pPr marL="0" lvl="0" indent="0" algn="l" rtl="0">
                        <a:spcBef>
                          <a:spcPts val="0"/>
                        </a:spcBef>
                        <a:spcAft>
                          <a:spcPts val="0"/>
                        </a:spcAft>
                        <a:buNone/>
                      </a:pPr>
                      <a:r>
                        <a:rPr lang="hr-HR" sz="1100"/>
                        <a:t>e-books and/or audiobooks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91</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87</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51</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04"/>
                  </a:ext>
                </a:extLst>
              </a:tr>
              <a:tr h="167650">
                <a:tc>
                  <a:txBody>
                    <a:bodyPr/>
                    <a:lstStyle/>
                    <a:p>
                      <a:pPr marL="0" lvl="0" indent="0" algn="l" rtl="0">
                        <a:spcBef>
                          <a:spcPts val="0"/>
                        </a:spcBef>
                        <a:spcAft>
                          <a:spcPts val="0"/>
                        </a:spcAft>
                        <a:buNone/>
                      </a:pPr>
                      <a:r>
                        <a:rPr lang="hr-HR" sz="1100"/>
                        <a:t>social media accounts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highlight>
                            <a:srgbClr val="EA9999"/>
                          </a:highlight>
                        </a:rPr>
                        <a:t>124</a:t>
                      </a:r>
                      <a:endParaRPr sz="1100">
                        <a:highlight>
                          <a:srgbClr val="EA9999"/>
                        </a:highlight>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49</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56</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05"/>
                  </a:ext>
                </a:extLst>
              </a:tr>
              <a:tr h="167650">
                <a:tc>
                  <a:txBody>
                    <a:bodyPr/>
                    <a:lstStyle/>
                    <a:p>
                      <a:pPr marL="0" lvl="0" indent="0" algn="l" rtl="0">
                        <a:spcBef>
                          <a:spcPts val="0"/>
                        </a:spcBef>
                        <a:spcAft>
                          <a:spcPts val="0"/>
                        </a:spcAft>
                        <a:buNone/>
                      </a:pPr>
                      <a:r>
                        <a:rPr lang="hr-HR" sz="1100">
                          <a:highlight>
                            <a:schemeClr val="accent4"/>
                          </a:highlight>
                        </a:rPr>
                        <a:t>email</a:t>
                      </a:r>
                      <a:endParaRPr sz="1100">
                        <a:highlight>
                          <a:schemeClr val="accent4"/>
                        </a:highlight>
                      </a:endParaRPr>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88</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highlight>
                            <a:schemeClr val="accent4"/>
                          </a:highlight>
                        </a:rPr>
                        <a:t>95</a:t>
                      </a:r>
                      <a:endParaRPr sz="1100">
                        <a:highlight>
                          <a:schemeClr val="accent4"/>
                        </a:highlight>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46</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06"/>
                  </a:ext>
                </a:extLst>
              </a:tr>
              <a:tr h="167650">
                <a:tc>
                  <a:txBody>
                    <a:bodyPr/>
                    <a:lstStyle/>
                    <a:p>
                      <a:pPr marL="0" lvl="0" indent="0" algn="l" rtl="0">
                        <a:spcBef>
                          <a:spcPts val="0"/>
                        </a:spcBef>
                        <a:spcAft>
                          <a:spcPts val="0"/>
                        </a:spcAft>
                        <a:buNone/>
                      </a:pPr>
                      <a:r>
                        <a:rPr lang="hr-HR" sz="1100"/>
                        <a:t>communication apps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highlight>
                            <a:srgbClr val="EA9999"/>
                          </a:highlight>
                        </a:rPr>
                        <a:t>125</a:t>
                      </a:r>
                      <a:endParaRPr sz="1100">
                        <a:highlight>
                          <a:srgbClr val="EA9999"/>
                        </a:highlight>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53</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51</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07"/>
                  </a:ext>
                </a:extLst>
              </a:tr>
              <a:tr h="167650">
                <a:tc>
                  <a:txBody>
                    <a:bodyPr/>
                    <a:lstStyle/>
                    <a:p>
                      <a:pPr marL="0" lvl="0" indent="0" algn="l" rtl="0">
                        <a:spcBef>
                          <a:spcPts val="0"/>
                        </a:spcBef>
                        <a:spcAft>
                          <a:spcPts val="0"/>
                        </a:spcAft>
                        <a:buNone/>
                      </a:pPr>
                      <a:r>
                        <a:rPr lang="hr-HR" sz="1100"/>
                        <a:t>business communication accounts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114</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69</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46</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08"/>
                  </a:ext>
                </a:extLst>
              </a:tr>
              <a:tr h="167650">
                <a:tc>
                  <a:txBody>
                    <a:bodyPr/>
                    <a:lstStyle/>
                    <a:p>
                      <a:pPr marL="0" lvl="0" indent="0" algn="l" rtl="0">
                        <a:spcBef>
                          <a:spcPts val="0"/>
                        </a:spcBef>
                        <a:spcAft>
                          <a:spcPts val="0"/>
                        </a:spcAft>
                        <a:buNone/>
                      </a:pPr>
                      <a:r>
                        <a:rPr lang="hr-HR" sz="1100"/>
                        <a:t>cloud storage</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110</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63</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56</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09"/>
                  </a:ext>
                </a:extLst>
              </a:tr>
              <a:tr h="167650">
                <a:tc>
                  <a:txBody>
                    <a:bodyPr/>
                    <a:lstStyle/>
                    <a:p>
                      <a:pPr marL="0" lvl="0" indent="0" algn="l" rtl="0">
                        <a:spcBef>
                          <a:spcPts val="0"/>
                        </a:spcBef>
                        <a:spcAft>
                          <a:spcPts val="0"/>
                        </a:spcAft>
                        <a:buNone/>
                      </a:pPr>
                      <a:r>
                        <a:rPr lang="hr-HR" sz="1100">
                          <a:highlight>
                            <a:schemeClr val="accent4"/>
                          </a:highlight>
                        </a:rPr>
                        <a:t>Internet/mobile banking</a:t>
                      </a:r>
                      <a:endParaRPr sz="1100">
                        <a:highlight>
                          <a:schemeClr val="accent4"/>
                        </a:highlight>
                      </a:endParaRPr>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91</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highlight>
                            <a:schemeClr val="accent4"/>
                          </a:highlight>
                        </a:rPr>
                        <a:t>90</a:t>
                      </a:r>
                      <a:endParaRPr sz="1100">
                        <a:highlight>
                          <a:schemeClr val="accent4"/>
                        </a:highlight>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48</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10"/>
                  </a:ext>
                </a:extLst>
              </a:tr>
              <a:tr h="167650">
                <a:tc>
                  <a:txBody>
                    <a:bodyPr/>
                    <a:lstStyle/>
                    <a:p>
                      <a:pPr marL="0" lvl="0" indent="0" algn="l" rtl="0">
                        <a:spcBef>
                          <a:spcPts val="0"/>
                        </a:spcBef>
                        <a:spcAft>
                          <a:spcPts val="0"/>
                        </a:spcAft>
                        <a:buNone/>
                      </a:pPr>
                      <a:r>
                        <a:rPr lang="hr-HR" sz="1100"/>
                        <a:t>online shopping accounts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153</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24</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52</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11"/>
                  </a:ext>
                </a:extLst>
              </a:tr>
              <a:tr h="167650">
                <a:tc>
                  <a:txBody>
                    <a:bodyPr/>
                    <a:lstStyle/>
                    <a:p>
                      <a:pPr marL="0" lvl="0" indent="0" algn="l" rtl="0">
                        <a:spcBef>
                          <a:spcPts val="0"/>
                        </a:spcBef>
                        <a:spcAft>
                          <a:spcPts val="0"/>
                        </a:spcAft>
                        <a:buNone/>
                      </a:pPr>
                      <a:r>
                        <a:rPr lang="hr-HR" sz="1100"/>
                        <a:t>fitness apps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highlight>
                            <a:srgbClr val="EA9999"/>
                          </a:highlight>
                        </a:rPr>
                        <a:t>162</a:t>
                      </a:r>
                      <a:endParaRPr sz="1100">
                        <a:highlight>
                          <a:srgbClr val="EA9999"/>
                        </a:highlight>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21</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46</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12"/>
                  </a:ext>
                </a:extLst>
              </a:tr>
              <a:tr h="167650">
                <a:tc>
                  <a:txBody>
                    <a:bodyPr/>
                    <a:lstStyle/>
                    <a:p>
                      <a:pPr marL="0" lvl="0" indent="0" algn="l" rtl="0">
                        <a:spcBef>
                          <a:spcPts val="0"/>
                        </a:spcBef>
                        <a:spcAft>
                          <a:spcPts val="0"/>
                        </a:spcAft>
                        <a:buNone/>
                      </a:pPr>
                      <a:r>
                        <a:rPr lang="hr-HR" sz="1100"/>
                        <a:t>business and networking accounts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158</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23</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48</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13"/>
                  </a:ext>
                </a:extLst>
              </a:tr>
              <a:tr h="167650">
                <a:tc>
                  <a:txBody>
                    <a:bodyPr/>
                    <a:lstStyle/>
                    <a:p>
                      <a:pPr marL="0" lvl="0" indent="0" algn="l" rtl="0">
                        <a:spcBef>
                          <a:spcPts val="0"/>
                        </a:spcBef>
                        <a:spcAft>
                          <a:spcPts val="0"/>
                        </a:spcAft>
                        <a:buNone/>
                      </a:pPr>
                      <a:r>
                        <a:rPr lang="hr-HR" sz="1100"/>
                        <a:t>academic platforms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152</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29</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48</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14"/>
                  </a:ext>
                </a:extLst>
              </a:tr>
              <a:tr h="167650">
                <a:tc>
                  <a:txBody>
                    <a:bodyPr/>
                    <a:lstStyle/>
                    <a:p>
                      <a:pPr marL="0" lvl="0" indent="0" algn="l" rtl="0">
                        <a:spcBef>
                          <a:spcPts val="0"/>
                        </a:spcBef>
                        <a:spcAft>
                          <a:spcPts val="0"/>
                        </a:spcAft>
                        <a:buNone/>
                      </a:pPr>
                      <a:r>
                        <a:rPr lang="hr-HR" sz="1100"/>
                        <a:t>entertainment and streaming accounts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147</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37</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45</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15"/>
                  </a:ext>
                </a:extLst>
              </a:tr>
              <a:tr h="167650">
                <a:tc>
                  <a:txBody>
                    <a:bodyPr/>
                    <a:lstStyle/>
                    <a:p>
                      <a:pPr marL="0" lvl="0" indent="0" algn="l" rtl="0">
                        <a:spcBef>
                          <a:spcPts val="0"/>
                        </a:spcBef>
                        <a:spcAft>
                          <a:spcPts val="0"/>
                        </a:spcAft>
                        <a:buNone/>
                      </a:pPr>
                      <a:r>
                        <a:rPr lang="hr-HR" sz="1100"/>
                        <a:t>travel accounts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153</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30</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46</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16"/>
                  </a:ext>
                </a:extLst>
              </a:tr>
              <a:tr h="167650">
                <a:tc>
                  <a:txBody>
                    <a:bodyPr/>
                    <a:lstStyle/>
                    <a:p>
                      <a:pPr marL="0" lvl="0" indent="0" algn="l" rtl="0">
                        <a:spcBef>
                          <a:spcPts val="0"/>
                        </a:spcBef>
                        <a:spcAft>
                          <a:spcPts val="0"/>
                        </a:spcAft>
                        <a:buNone/>
                      </a:pPr>
                      <a:r>
                        <a:rPr lang="hr-HR" sz="1100"/>
                        <a:t>transportation accounts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highlight>
                            <a:srgbClr val="EA9999"/>
                          </a:highlight>
                        </a:rPr>
                        <a:t>165</a:t>
                      </a:r>
                      <a:endParaRPr sz="1100">
                        <a:highlight>
                          <a:srgbClr val="EA9999"/>
                        </a:highlight>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23</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41</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17"/>
                  </a:ext>
                </a:extLst>
              </a:tr>
              <a:tr h="180975">
                <a:tc>
                  <a:txBody>
                    <a:bodyPr/>
                    <a:lstStyle/>
                    <a:p>
                      <a:pPr marL="0" lvl="0" indent="0" algn="l" rtl="0">
                        <a:spcBef>
                          <a:spcPts val="0"/>
                        </a:spcBef>
                        <a:spcAft>
                          <a:spcPts val="0"/>
                        </a:spcAft>
                        <a:buNone/>
                      </a:pPr>
                      <a:r>
                        <a:rPr lang="hr-HR" sz="1100"/>
                        <a:t>food and product delivery accounts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highlight>
                            <a:srgbClr val="EA9999"/>
                          </a:highlight>
                        </a:rPr>
                        <a:t>163</a:t>
                      </a:r>
                      <a:endParaRPr sz="1100">
                        <a:highlight>
                          <a:srgbClr val="EA9999"/>
                        </a:highlight>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23</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43</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18"/>
                  </a:ext>
                </a:extLst>
              </a:tr>
              <a:tr h="167650">
                <a:tc>
                  <a:txBody>
                    <a:bodyPr/>
                    <a:lstStyle/>
                    <a:p>
                      <a:pPr marL="0" lvl="0" indent="0" algn="l" rtl="0">
                        <a:spcBef>
                          <a:spcPts val="0"/>
                        </a:spcBef>
                        <a:spcAft>
                          <a:spcPts val="0"/>
                        </a:spcAft>
                        <a:buNone/>
                      </a:pPr>
                      <a:r>
                        <a:rPr lang="hr-HR" sz="1100"/>
                        <a:t>software licenses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139</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45</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45</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19"/>
                  </a:ext>
                </a:extLst>
              </a:tr>
              <a:tr h="167650">
                <a:tc>
                  <a:txBody>
                    <a:bodyPr/>
                    <a:lstStyle/>
                    <a:p>
                      <a:pPr marL="0" lvl="0" indent="0" algn="l" rtl="0">
                        <a:spcBef>
                          <a:spcPts val="0"/>
                        </a:spcBef>
                        <a:spcAft>
                          <a:spcPts val="0"/>
                        </a:spcAft>
                        <a:buNone/>
                      </a:pPr>
                      <a:r>
                        <a:rPr lang="hr-HR" sz="1100"/>
                        <a:t>dating apps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highlight>
                            <a:srgbClr val="EA9999"/>
                          </a:highlight>
                        </a:rPr>
                        <a:t>173</a:t>
                      </a:r>
                      <a:endParaRPr sz="1100">
                        <a:highlight>
                          <a:srgbClr val="EA9999"/>
                        </a:highlight>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12</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100"/>
                        <a:t>44</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20"/>
                  </a:ext>
                </a:extLst>
              </a:tr>
              <a:tr h="167650">
                <a:tc>
                  <a:txBody>
                    <a:bodyPr/>
                    <a:lstStyle/>
                    <a:p>
                      <a:pPr marL="0" lvl="0" indent="0" algn="l" rtl="0">
                        <a:spcBef>
                          <a:spcPts val="0"/>
                        </a:spcBef>
                        <a:spcAft>
                          <a:spcPts val="0"/>
                        </a:spcAft>
                        <a:buNone/>
                      </a:pPr>
                      <a:r>
                        <a:rPr lang="hr-HR" sz="1100"/>
                        <a:t>productivity tools</a:t>
                      </a:r>
                      <a:endParaRPr sz="11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151</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29</a:t>
                      </a:r>
                      <a:endParaRPr sz="11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100"/>
                        <a:t>49</a:t>
                      </a:r>
                      <a:endParaRPr sz="11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21"/>
                  </a:ext>
                </a:extLst>
              </a:tr>
            </a:tbl>
          </a:graphicData>
        </a:graphic>
      </p:graphicFrame>
      <p:sp>
        <p:nvSpPr>
          <p:cNvPr id="215" name="Google Shape;215;g249890cd78f_0_74"/>
          <p:cNvSpPr txBox="1"/>
          <p:nvPr/>
        </p:nvSpPr>
        <p:spPr>
          <a:xfrm>
            <a:off x="389125" y="5301500"/>
            <a:ext cx="5022900" cy="723300"/>
          </a:xfrm>
          <a:prstGeom prst="rect">
            <a:avLst/>
          </a:prstGeom>
          <a:noFill/>
          <a:ln>
            <a:noFill/>
          </a:ln>
        </p:spPr>
        <p:txBody>
          <a:bodyPr spcFirstLastPara="1" wrap="square" lIns="91425" tIns="91425" rIns="91425" bIns="91425" anchor="t" anchorCtr="0">
            <a:spAutoFit/>
          </a:bodyPr>
          <a:lstStyle/>
          <a:p>
            <a:pPr marL="0" lvl="0" indent="0" algn="just" rtl="0">
              <a:lnSpc>
                <a:spcPct val="150000"/>
              </a:lnSpc>
              <a:spcBef>
                <a:spcPts val="600"/>
              </a:spcBef>
              <a:spcAft>
                <a:spcPts val="600"/>
              </a:spcAft>
              <a:buClr>
                <a:schemeClr val="dk1"/>
              </a:buClr>
              <a:buSzPts val="1100"/>
              <a:buFont typeface="Arial"/>
              <a:buNone/>
            </a:pPr>
            <a:r>
              <a:rPr lang="hr-HR">
                <a:solidFill>
                  <a:schemeClr val="dk1"/>
                </a:solidFill>
                <a:latin typeface="Open Sans"/>
                <a:ea typeface="Open Sans"/>
                <a:cs typeface="Open Sans"/>
                <a:sym typeface="Open Sans"/>
              </a:rPr>
              <a:t>Table 1. Respondents’ opinions on providing the access to personal digital content and platforms to the heirs</a:t>
            </a:r>
            <a:endParaRPr sz="1700">
              <a:latin typeface="Open Sans"/>
              <a:ea typeface="Open Sans"/>
              <a:cs typeface="Open Sans"/>
              <a:sym typeface="Open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9"/>
        <p:cNvGrpSpPr/>
        <p:nvPr/>
      </p:nvGrpSpPr>
      <p:grpSpPr>
        <a:xfrm>
          <a:off x="0" y="0"/>
          <a:ext cx="0" cy="0"/>
          <a:chOff x="0" y="0"/>
          <a:chExt cx="0" cy="0"/>
        </a:xfrm>
      </p:grpSpPr>
      <p:sp>
        <p:nvSpPr>
          <p:cNvPr id="220" name="Google Shape;220;g249890cd78f_0_67"/>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1" name="Google Shape;221;g249890cd78f_0_67"/>
          <p:cNvSpPr/>
          <p:nvPr/>
        </p:nvSpPr>
        <p:spPr>
          <a:xfrm rot="8890605">
            <a:off x="-1062309" y="-1112748"/>
            <a:ext cx="7182544" cy="5228541"/>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22" name="Google Shape;222;g249890cd78f_0_67"/>
          <p:cNvSpPr txBox="1">
            <a:spLocks noGrp="1"/>
          </p:cNvSpPr>
          <p:nvPr>
            <p:ph type="title"/>
          </p:nvPr>
        </p:nvSpPr>
        <p:spPr>
          <a:xfrm>
            <a:off x="841246" y="673770"/>
            <a:ext cx="3644400" cy="24144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chemeClr val="lt1"/>
              </a:buClr>
              <a:buSzPct val="100000"/>
              <a:buFont typeface="Calibri"/>
              <a:buNone/>
            </a:pPr>
            <a:r>
              <a:rPr lang="hr-HR" sz="4860">
                <a:solidFill>
                  <a:schemeClr val="lt1"/>
                </a:solidFill>
              </a:rPr>
              <a:t>Results</a:t>
            </a:r>
            <a:endParaRPr sz="4860">
              <a:solidFill>
                <a:schemeClr val="lt1"/>
              </a:solidFill>
            </a:endParaRPr>
          </a:p>
          <a:p>
            <a:pPr marL="0" lvl="0" indent="0" algn="l" rtl="0">
              <a:spcBef>
                <a:spcPts val="0"/>
              </a:spcBef>
              <a:spcAft>
                <a:spcPts val="0"/>
              </a:spcAft>
              <a:buClr>
                <a:schemeClr val="dk1"/>
              </a:buClr>
              <a:buSzPct val="34615"/>
              <a:buFont typeface="Arial"/>
              <a:buNone/>
            </a:pPr>
            <a:r>
              <a:rPr lang="hr-HR" sz="2860">
                <a:solidFill>
                  <a:schemeClr val="lt1"/>
                </a:solidFill>
                <a:latin typeface="Open Sans"/>
                <a:ea typeface="Open Sans"/>
                <a:cs typeface="Open Sans"/>
                <a:sym typeface="Open Sans"/>
              </a:rPr>
              <a:t>C. attitudes/opinions about digital legacy; actions and habits in practice</a:t>
            </a:r>
            <a:endParaRPr sz="5400">
              <a:solidFill>
                <a:srgbClr val="FFFFFF"/>
              </a:solidFill>
            </a:endParaRPr>
          </a:p>
        </p:txBody>
      </p:sp>
      <p:graphicFrame>
        <p:nvGraphicFramePr>
          <p:cNvPr id="223" name="Google Shape;223;g249890cd78f_0_67"/>
          <p:cNvGraphicFramePr/>
          <p:nvPr/>
        </p:nvGraphicFramePr>
        <p:xfrm>
          <a:off x="6403250" y="1187300"/>
          <a:ext cx="5554250" cy="5467115"/>
        </p:xfrm>
        <a:graphic>
          <a:graphicData uri="http://schemas.openxmlformats.org/drawingml/2006/table">
            <a:tbl>
              <a:tblPr bandRow="1">
                <a:noFill/>
                <a:tableStyleId>{877E79B4-1208-4A33-81ED-7BAB7AF07F33}</a:tableStyleId>
              </a:tblPr>
              <a:tblGrid>
                <a:gridCol w="1950450">
                  <a:extLst>
                    <a:ext uri="{9D8B030D-6E8A-4147-A177-3AD203B41FA5}">
                      <a16:colId xmlns:a16="http://schemas.microsoft.com/office/drawing/2014/main" val="20000"/>
                    </a:ext>
                  </a:extLst>
                </a:gridCol>
                <a:gridCol w="607100">
                  <a:extLst>
                    <a:ext uri="{9D8B030D-6E8A-4147-A177-3AD203B41FA5}">
                      <a16:colId xmlns:a16="http://schemas.microsoft.com/office/drawing/2014/main" val="20001"/>
                    </a:ext>
                  </a:extLst>
                </a:gridCol>
                <a:gridCol w="503750">
                  <a:extLst>
                    <a:ext uri="{9D8B030D-6E8A-4147-A177-3AD203B41FA5}">
                      <a16:colId xmlns:a16="http://schemas.microsoft.com/office/drawing/2014/main" val="20002"/>
                    </a:ext>
                  </a:extLst>
                </a:gridCol>
                <a:gridCol w="981675">
                  <a:extLst>
                    <a:ext uri="{9D8B030D-6E8A-4147-A177-3AD203B41FA5}">
                      <a16:colId xmlns:a16="http://schemas.microsoft.com/office/drawing/2014/main" val="20003"/>
                    </a:ext>
                  </a:extLst>
                </a:gridCol>
                <a:gridCol w="1511275">
                  <a:extLst>
                    <a:ext uri="{9D8B030D-6E8A-4147-A177-3AD203B41FA5}">
                      <a16:colId xmlns:a16="http://schemas.microsoft.com/office/drawing/2014/main" val="20004"/>
                    </a:ext>
                  </a:extLst>
                </a:gridCol>
              </a:tblGrid>
              <a:tr h="1058950">
                <a:tc>
                  <a:txBody>
                    <a:bodyPr/>
                    <a:lstStyle/>
                    <a:p>
                      <a:pPr marL="0" lvl="0" indent="0" algn="l" rtl="0">
                        <a:spcBef>
                          <a:spcPts val="0"/>
                        </a:spcBef>
                        <a:spcAft>
                          <a:spcPts val="0"/>
                        </a:spcAft>
                        <a:buNone/>
                      </a:pPr>
                      <a:r>
                        <a:rPr lang="hr-HR" sz="1800" b="1">
                          <a:solidFill>
                            <a:srgbClr val="FFFFFF"/>
                          </a:solidFill>
                        </a:rPr>
                        <a:t>DIGITAL </a:t>
                      </a:r>
                      <a:endParaRPr sz="1800" b="1">
                        <a:solidFill>
                          <a:srgbClr val="FFFFFF"/>
                        </a:solidFill>
                      </a:endParaRPr>
                    </a:p>
                    <a:p>
                      <a:pPr marL="0" lvl="0" indent="0" algn="l" rtl="0">
                        <a:spcBef>
                          <a:spcPts val="0"/>
                        </a:spcBef>
                        <a:spcAft>
                          <a:spcPts val="0"/>
                        </a:spcAft>
                        <a:buNone/>
                      </a:pPr>
                      <a:r>
                        <a:rPr lang="hr-HR" sz="1800" b="1">
                          <a:solidFill>
                            <a:srgbClr val="FFFFFF"/>
                          </a:solidFill>
                        </a:rPr>
                        <a:t>CONTENT</a:t>
                      </a:r>
                      <a:endParaRPr sz="1800" b="1">
                        <a:solidFill>
                          <a:srgbClr val="FFFFFF"/>
                        </a:solidFill>
                      </a:endParaRPr>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4285F4"/>
                    </a:solidFill>
                  </a:tcPr>
                </a:tc>
                <a:tc>
                  <a:txBody>
                    <a:bodyPr/>
                    <a:lstStyle/>
                    <a:p>
                      <a:pPr marL="0" lvl="0" indent="0" algn="ctr" rtl="0">
                        <a:spcBef>
                          <a:spcPts val="0"/>
                        </a:spcBef>
                        <a:spcAft>
                          <a:spcPts val="0"/>
                        </a:spcAft>
                        <a:buNone/>
                      </a:pPr>
                      <a:r>
                        <a:rPr lang="hr-HR" sz="1800" b="1">
                          <a:solidFill>
                            <a:srgbClr val="FFFFFF"/>
                          </a:solidFill>
                        </a:rPr>
                        <a:t>yes </a:t>
                      </a:r>
                      <a:endParaRPr sz="1800" b="1">
                        <a:solidFill>
                          <a:srgbClr val="FFFFFF"/>
                        </a:solidFill>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4285F4"/>
                    </a:solidFill>
                  </a:tcPr>
                </a:tc>
                <a:tc>
                  <a:txBody>
                    <a:bodyPr/>
                    <a:lstStyle/>
                    <a:p>
                      <a:pPr marL="0" lvl="0" indent="0" algn="ctr" rtl="0">
                        <a:spcBef>
                          <a:spcPts val="0"/>
                        </a:spcBef>
                        <a:spcAft>
                          <a:spcPts val="0"/>
                        </a:spcAft>
                        <a:buNone/>
                      </a:pPr>
                      <a:r>
                        <a:rPr lang="hr-HR" sz="1800" b="1">
                          <a:solidFill>
                            <a:srgbClr val="FFFFFF"/>
                          </a:solidFill>
                        </a:rPr>
                        <a:t>No</a:t>
                      </a:r>
                      <a:endParaRPr sz="1800" b="1">
                        <a:solidFill>
                          <a:srgbClr val="FFFFFF"/>
                        </a:solidFill>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4285F4"/>
                    </a:solidFill>
                  </a:tcPr>
                </a:tc>
                <a:tc>
                  <a:txBody>
                    <a:bodyPr/>
                    <a:lstStyle/>
                    <a:p>
                      <a:pPr marL="0" lvl="0" indent="0" algn="ctr" rtl="0">
                        <a:spcBef>
                          <a:spcPts val="0"/>
                        </a:spcBef>
                        <a:spcAft>
                          <a:spcPts val="0"/>
                        </a:spcAft>
                        <a:buNone/>
                      </a:pPr>
                      <a:r>
                        <a:rPr lang="hr-HR" sz="1800" b="1">
                          <a:solidFill>
                            <a:srgbClr val="FFFFFF"/>
                          </a:solidFill>
                        </a:rPr>
                        <a:t>I do not care</a:t>
                      </a:r>
                      <a:endParaRPr sz="1800" b="1">
                        <a:solidFill>
                          <a:srgbClr val="FFFFFF"/>
                        </a:solidFill>
                      </a:endParaRPr>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4285F4"/>
                    </a:solidFill>
                  </a:tcPr>
                </a:tc>
                <a:tc>
                  <a:txBody>
                    <a:bodyPr/>
                    <a:lstStyle/>
                    <a:p>
                      <a:pPr marL="0" lvl="0" indent="0" algn="ctr" rtl="0">
                        <a:spcBef>
                          <a:spcPts val="0"/>
                        </a:spcBef>
                        <a:spcAft>
                          <a:spcPts val="0"/>
                        </a:spcAft>
                        <a:buNone/>
                      </a:pPr>
                      <a:r>
                        <a:rPr lang="hr-HR" sz="1800" b="1">
                          <a:solidFill>
                            <a:srgbClr val="FFFFFF"/>
                          </a:solidFill>
                        </a:rPr>
                        <a:t>I never thought </a:t>
                      </a:r>
                      <a:endParaRPr sz="1800" b="1">
                        <a:solidFill>
                          <a:srgbClr val="FFFFFF"/>
                        </a:solidFill>
                      </a:endParaRPr>
                    </a:p>
                    <a:p>
                      <a:pPr marL="0" lvl="0" indent="0" algn="ctr" rtl="0">
                        <a:spcBef>
                          <a:spcPts val="0"/>
                        </a:spcBef>
                        <a:spcAft>
                          <a:spcPts val="0"/>
                        </a:spcAft>
                        <a:buNone/>
                      </a:pPr>
                      <a:r>
                        <a:rPr lang="hr-HR" sz="1800" b="1">
                          <a:solidFill>
                            <a:srgbClr val="FFFFFF"/>
                          </a:solidFill>
                        </a:rPr>
                        <a:t>about it</a:t>
                      </a:r>
                      <a:endParaRPr sz="1800" b="1">
                        <a:solidFill>
                          <a:srgbClr val="FFFFFF"/>
                        </a:solidFill>
                      </a:endParaRPr>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4285F4"/>
                    </a:solidFill>
                  </a:tcPr>
                </a:tc>
                <a:extLst>
                  <a:ext uri="{0D108BD9-81ED-4DB2-BD59-A6C34878D82A}">
                    <a16:rowId xmlns:a16="http://schemas.microsoft.com/office/drawing/2014/main" val="10000"/>
                  </a:ext>
                </a:extLst>
              </a:tr>
              <a:tr h="492775">
                <a:tc>
                  <a:txBody>
                    <a:bodyPr/>
                    <a:lstStyle/>
                    <a:p>
                      <a:pPr marL="0" lvl="0" indent="0" algn="l" rtl="0">
                        <a:spcBef>
                          <a:spcPts val="0"/>
                        </a:spcBef>
                        <a:spcAft>
                          <a:spcPts val="0"/>
                        </a:spcAft>
                        <a:buNone/>
                      </a:pPr>
                      <a:r>
                        <a:rPr lang="hr-HR" sz="1800"/>
                        <a:t>digital photographs</a:t>
                      </a:r>
                      <a:endParaRPr sz="18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182</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12</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12</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23</a:t>
                      </a:r>
                      <a:endParaRPr sz="18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01"/>
                  </a:ext>
                </a:extLst>
              </a:tr>
              <a:tr h="492775">
                <a:tc>
                  <a:txBody>
                    <a:bodyPr/>
                    <a:lstStyle/>
                    <a:p>
                      <a:pPr marL="0" lvl="0" indent="0" algn="l" rtl="0">
                        <a:spcBef>
                          <a:spcPts val="0"/>
                        </a:spcBef>
                        <a:spcAft>
                          <a:spcPts val="0"/>
                        </a:spcAft>
                        <a:buNone/>
                      </a:pPr>
                      <a:r>
                        <a:rPr lang="hr-HR" sz="1800"/>
                        <a:t>digital files</a:t>
                      </a:r>
                      <a:endParaRPr sz="18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136</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35</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29</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29</a:t>
                      </a:r>
                      <a:endParaRPr sz="18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02"/>
                  </a:ext>
                </a:extLst>
              </a:tr>
              <a:tr h="492775">
                <a:tc>
                  <a:txBody>
                    <a:bodyPr/>
                    <a:lstStyle/>
                    <a:p>
                      <a:pPr marL="0" lvl="0" indent="0" algn="l" rtl="0">
                        <a:spcBef>
                          <a:spcPts val="0"/>
                        </a:spcBef>
                        <a:spcAft>
                          <a:spcPts val="0"/>
                        </a:spcAft>
                        <a:buNone/>
                      </a:pPr>
                      <a:r>
                        <a:rPr lang="hr-HR" sz="1800"/>
                        <a:t>music files</a:t>
                      </a:r>
                      <a:endParaRPr sz="18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94</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46</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62</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27</a:t>
                      </a:r>
                      <a:endParaRPr sz="18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03"/>
                  </a:ext>
                </a:extLst>
              </a:tr>
              <a:tr h="492775">
                <a:tc>
                  <a:txBody>
                    <a:bodyPr/>
                    <a:lstStyle/>
                    <a:p>
                      <a:pPr marL="0" lvl="0" indent="0" algn="l" rtl="0">
                        <a:spcBef>
                          <a:spcPts val="0"/>
                        </a:spcBef>
                        <a:spcAft>
                          <a:spcPts val="0"/>
                        </a:spcAft>
                        <a:buNone/>
                      </a:pPr>
                      <a:r>
                        <a:rPr lang="hr-HR" sz="1800"/>
                        <a:t>video files</a:t>
                      </a:r>
                      <a:endParaRPr sz="18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134</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33</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33</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29</a:t>
                      </a:r>
                      <a:endParaRPr sz="18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04"/>
                  </a:ext>
                </a:extLst>
              </a:tr>
              <a:tr h="492775">
                <a:tc>
                  <a:txBody>
                    <a:bodyPr/>
                    <a:lstStyle/>
                    <a:p>
                      <a:pPr marL="0" lvl="0" indent="0" algn="l" rtl="0">
                        <a:spcBef>
                          <a:spcPts val="0"/>
                        </a:spcBef>
                        <a:spcAft>
                          <a:spcPts val="0"/>
                        </a:spcAft>
                        <a:buNone/>
                      </a:pPr>
                      <a:r>
                        <a:rPr lang="hr-HR" sz="1800"/>
                        <a:t>e-books</a:t>
                      </a:r>
                      <a:endParaRPr sz="18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71</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58</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66</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34</a:t>
                      </a:r>
                      <a:endParaRPr sz="18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05"/>
                  </a:ext>
                </a:extLst>
              </a:tr>
              <a:tr h="492775">
                <a:tc>
                  <a:txBody>
                    <a:bodyPr/>
                    <a:lstStyle/>
                    <a:p>
                      <a:pPr marL="0" lvl="0" indent="0" algn="l" rtl="0">
                        <a:spcBef>
                          <a:spcPts val="0"/>
                        </a:spcBef>
                        <a:spcAft>
                          <a:spcPts val="0"/>
                        </a:spcAft>
                        <a:buNone/>
                      </a:pPr>
                      <a:r>
                        <a:rPr lang="hr-HR" sz="1800"/>
                        <a:t>audiobooks</a:t>
                      </a:r>
                      <a:endParaRPr sz="18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67</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60</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69</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33</a:t>
                      </a:r>
                      <a:endParaRPr sz="18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06"/>
                  </a:ext>
                </a:extLst>
              </a:tr>
              <a:tr h="775875">
                <a:tc>
                  <a:txBody>
                    <a:bodyPr/>
                    <a:lstStyle/>
                    <a:p>
                      <a:pPr marL="0" lvl="0" indent="0" algn="l" rtl="0">
                        <a:spcBef>
                          <a:spcPts val="0"/>
                        </a:spcBef>
                        <a:spcAft>
                          <a:spcPts val="0"/>
                        </a:spcAft>
                        <a:buNone/>
                      </a:pPr>
                      <a:r>
                        <a:rPr lang="hr-HR" sz="1800"/>
                        <a:t>social media accounts</a:t>
                      </a:r>
                      <a:endParaRPr sz="18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56</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86</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53</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tc>
                  <a:txBody>
                    <a:bodyPr/>
                    <a:lstStyle/>
                    <a:p>
                      <a:pPr marL="0" lvl="0" indent="0" algn="ctr" rtl="0">
                        <a:spcBef>
                          <a:spcPts val="0"/>
                        </a:spcBef>
                        <a:spcAft>
                          <a:spcPts val="0"/>
                        </a:spcAft>
                        <a:buNone/>
                      </a:pPr>
                      <a:r>
                        <a:rPr lang="hr-HR" sz="1800"/>
                        <a:t>34</a:t>
                      </a:r>
                      <a:endParaRPr sz="18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solidFill>
                      <a:srgbClr val="D9E7FD"/>
                    </a:solidFill>
                  </a:tcPr>
                </a:tc>
                <a:extLst>
                  <a:ext uri="{0D108BD9-81ED-4DB2-BD59-A6C34878D82A}">
                    <a16:rowId xmlns:a16="http://schemas.microsoft.com/office/drawing/2014/main" val="10007"/>
                  </a:ext>
                </a:extLst>
              </a:tr>
              <a:tr h="492775">
                <a:tc>
                  <a:txBody>
                    <a:bodyPr/>
                    <a:lstStyle/>
                    <a:p>
                      <a:pPr marL="0" lvl="0" indent="0" algn="l" rtl="0">
                        <a:spcBef>
                          <a:spcPts val="0"/>
                        </a:spcBef>
                        <a:spcAft>
                          <a:spcPts val="0"/>
                        </a:spcAft>
                        <a:buNone/>
                      </a:pPr>
                      <a:r>
                        <a:rPr lang="hr-HR" sz="1800"/>
                        <a:t>email</a:t>
                      </a:r>
                      <a:endParaRPr sz="1800"/>
                    </a:p>
                  </a:txBody>
                  <a:tcPr marL="73025" marR="73025" marT="63500" marB="63500" anchor="b">
                    <a:lnL w="6350" cap="flat" cmpd="sng">
                      <a:solidFill>
                        <a:srgbClr val="8CB5F9"/>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87</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62</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45</a:t>
                      </a:r>
                      <a:endParaRPr sz="1800"/>
                    </a:p>
                  </a:txBody>
                  <a:tcPr marL="73025" marR="73025" marT="63500" marB="6350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tc>
                  <a:txBody>
                    <a:bodyPr/>
                    <a:lstStyle/>
                    <a:p>
                      <a:pPr marL="0" lvl="0" indent="0" algn="ctr" rtl="0">
                        <a:spcBef>
                          <a:spcPts val="0"/>
                        </a:spcBef>
                        <a:spcAft>
                          <a:spcPts val="0"/>
                        </a:spcAft>
                        <a:buNone/>
                      </a:pPr>
                      <a:r>
                        <a:rPr lang="hr-HR" sz="1800"/>
                        <a:t>35</a:t>
                      </a:r>
                      <a:endParaRPr sz="1800"/>
                    </a:p>
                  </a:txBody>
                  <a:tcPr marL="73025" marR="73025" marT="63500" marB="63500" anchor="ctr">
                    <a:lnL cap="flat" cmpd="sng">
                      <a:solidFill>
                        <a:srgbClr val="000000"/>
                      </a:solidFill>
                      <a:prstDash val="solid"/>
                      <a:round/>
                      <a:headEnd type="none" w="sm" len="sm"/>
                      <a:tailEnd type="none" w="sm" len="sm"/>
                    </a:lnL>
                    <a:lnR w="6350" cap="flat" cmpd="sng">
                      <a:solidFill>
                        <a:srgbClr val="8CB5F9"/>
                      </a:solidFill>
                      <a:prstDash val="solid"/>
                      <a:round/>
                      <a:headEnd type="none" w="sm" len="sm"/>
                      <a:tailEnd type="none" w="sm" len="sm"/>
                    </a:lnR>
                    <a:lnT w="6350" cap="flat" cmpd="sng">
                      <a:solidFill>
                        <a:srgbClr val="8CB5F9"/>
                      </a:solidFill>
                      <a:prstDash val="solid"/>
                      <a:round/>
                      <a:headEnd type="none" w="sm" len="sm"/>
                      <a:tailEnd type="none" w="sm" len="sm"/>
                    </a:lnT>
                    <a:lnB w="6350" cap="flat" cmpd="sng">
                      <a:solidFill>
                        <a:srgbClr val="8CB5F9"/>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224" name="Google Shape;224;g249890cd78f_0_67"/>
          <p:cNvSpPr txBox="1"/>
          <p:nvPr/>
        </p:nvSpPr>
        <p:spPr>
          <a:xfrm>
            <a:off x="6626175" y="347725"/>
            <a:ext cx="5174400" cy="838800"/>
          </a:xfrm>
          <a:prstGeom prst="rect">
            <a:avLst/>
          </a:prstGeom>
          <a:no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000"/>
              </a:spcAft>
              <a:buClr>
                <a:schemeClr val="dk1"/>
              </a:buClr>
              <a:buSzPts val="1100"/>
              <a:buFont typeface="Arial"/>
              <a:buNone/>
            </a:pPr>
            <a:r>
              <a:rPr lang="hr-HR" sz="1700">
                <a:solidFill>
                  <a:schemeClr val="dk1"/>
                </a:solidFill>
                <a:latin typeface="Open Sans"/>
                <a:ea typeface="Open Sans"/>
                <a:cs typeface="Open Sans"/>
                <a:sym typeface="Open Sans"/>
              </a:rPr>
              <a:t>Table 2. Providing access to different types of personal digital files to potential heirs</a:t>
            </a:r>
            <a:endParaRPr sz="2000">
              <a:latin typeface="Open Sans"/>
              <a:ea typeface="Open Sans"/>
              <a:cs typeface="Open Sans"/>
              <a:sym typeface="Open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8"/>
        <p:cNvGrpSpPr/>
        <p:nvPr/>
      </p:nvGrpSpPr>
      <p:grpSpPr>
        <a:xfrm>
          <a:off x="0" y="0"/>
          <a:ext cx="0" cy="0"/>
          <a:chOff x="0" y="0"/>
          <a:chExt cx="0" cy="0"/>
        </a:xfrm>
      </p:grpSpPr>
      <p:sp>
        <p:nvSpPr>
          <p:cNvPr id="229" name="Google Shape;229;g249890cd78f_0_60"/>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0" name="Google Shape;230;g249890cd78f_0_60"/>
          <p:cNvSpPr/>
          <p:nvPr/>
        </p:nvSpPr>
        <p:spPr>
          <a:xfrm rot="8890605">
            <a:off x="-1062309" y="-1112748"/>
            <a:ext cx="7182544" cy="5228541"/>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31" name="Google Shape;231;g249890cd78f_0_60"/>
          <p:cNvSpPr txBox="1">
            <a:spLocks noGrp="1"/>
          </p:cNvSpPr>
          <p:nvPr>
            <p:ph type="title"/>
          </p:nvPr>
        </p:nvSpPr>
        <p:spPr>
          <a:xfrm>
            <a:off x="841246" y="673770"/>
            <a:ext cx="3644400" cy="24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5400"/>
              <a:buFont typeface="Calibri"/>
              <a:buNone/>
            </a:pPr>
            <a:r>
              <a:rPr lang="hr-HR" sz="5400">
                <a:solidFill>
                  <a:srgbClr val="FFFFFF"/>
                </a:solidFill>
              </a:rPr>
              <a:t>Results:</a:t>
            </a:r>
            <a:endParaRPr sz="5400">
              <a:solidFill>
                <a:srgbClr val="FFFFFF"/>
              </a:solidFill>
            </a:endParaRPr>
          </a:p>
          <a:p>
            <a:pPr marL="0" lvl="0" indent="0" algn="l" rtl="0">
              <a:lnSpc>
                <a:spcPct val="90000"/>
              </a:lnSpc>
              <a:spcBef>
                <a:spcPts val="0"/>
              </a:spcBef>
              <a:spcAft>
                <a:spcPts val="0"/>
              </a:spcAft>
              <a:buClr>
                <a:srgbClr val="FFFFFF"/>
              </a:buClr>
              <a:buSzPts val="5400"/>
              <a:buFont typeface="Calibri"/>
              <a:buNone/>
            </a:pPr>
            <a:r>
              <a:rPr lang="hr-HR" sz="5400">
                <a:solidFill>
                  <a:srgbClr val="FFFFFF"/>
                </a:solidFill>
              </a:rPr>
              <a:t>Digital legacy plan</a:t>
            </a:r>
            <a:endParaRPr sz="5400">
              <a:solidFill>
                <a:srgbClr val="FFFFFF"/>
              </a:solidFill>
            </a:endParaRPr>
          </a:p>
        </p:txBody>
      </p:sp>
      <p:sp>
        <p:nvSpPr>
          <p:cNvPr id="232" name="Google Shape;232;g249890cd78f_0_60"/>
          <p:cNvSpPr txBox="1">
            <a:spLocks noGrp="1"/>
          </p:cNvSpPr>
          <p:nvPr>
            <p:ph type="body" idx="1"/>
          </p:nvPr>
        </p:nvSpPr>
        <p:spPr>
          <a:xfrm>
            <a:off x="6095999" y="882315"/>
            <a:ext cx="5254800" cy="5294700"/>
          </a:xfrm>
          <a:prstGeom prst="rect">
            <a:avLst/>
          </a:prstGeom>
          <a:noFill/>
          <a:ln>
            <a:noFill/>
          </a:ln>
        </p:spPr>
        <p:txBody>
          <a:bodyPr spcFirstLastPara="1" wrap="square" lIns="91425" tIns="45700" rIns="91425" bIns="45700" anchor="t" anchorCtr="0">
            <a:normAutofit/>
          </a:bodyPr>
          <a:lstStyle/>
          <a:p>
            <a:pPr marL="228600" lvl="0" indent="0" algn="just" rtl="0">
              <a:lnSpc>
                <a:spcPct val="150000"/>
              </a:lnSpc>
              <a:spcBef>
                <a:spcPts val="600"/>
              </a:spcBef>
              <a:spcAft>
                <a:spcPts val="0"/>
              </a:spcAft>
              <a:buNone/>
            </a:pPr>
            <a:r>
              <a:rPr lang="hr-HR" sz="2100">
                <a:latin typeface="Open Sans"/>
                <a:ea typeface="Open Sans"/>
                <a:cs typeface="Open Sans"/>
                <a:sym typeface="Open Sans"/>
              </a:rPr>
              <a:t>Plans for preserving any of digital files and digital content in the event of their death, </a:t>
            </a:r>
            <a:endParaRPr sz="2100">
              <a:latin typeface="Open Sans"/>
              <a:ea typeface="Open Sans"/>
              <a:cs typeface="Open Sans"/>
              <a:sym typeface="Open Sans"/>
            </a:endParaRPr>
          </a:p>
          <a:p>
            <a:pPr marL="457200" lvl="0" indent="-361950" algn="just" rtl="0">
              <a:lnSpc>
                <a:spcPct val="150000"/>
              </a:lnSpc>
              <a:spcBef>
                <a:spcPts val="600"/>
              </a:spcBef>
              <a:spcAft>
                <a:spcPts val="0"/>
              </a:spcAft>
              <a:buSzPts val="2100"/>
              <a:buFont typeface="Open Sans"/>
              <a:buChar char="•"/>
            </a:pPr>
            <a:r>
              <a:rPr lang="hr-HR" sz="2100">
                <a:latin typeface="Open Sans"/>
                <a:ea typeface="Open Sans"/>
                <a:cs typeface="Open Sans"/>
                <a:sym typeface="Open Sans"/>
              </a:rPr>
              <a:t>95.2% answered NO</a:t>
            </a:r>
            <a:endParaRPr sz="2100">
              <a:latin typeface="Open Sans"/>
              <a:ea typeface="Open Sans"/>
              <a:cs typeface="Open Sans"/>
              <a:sym typeface="Open Sans"/>
            </a:endParaRPr>
          </a:p>
          <a:p>
            <a:pPr marL="457200" lvl="0" indent="-361950" algn="just" rtl="0">
              <a:lnSpc>
                <a:spcPct val="150000"/>
              </a:lnSpc>
              <a:spcBef>
                <a:spcPts val="0"/>
              </a:spcBef>
              <a:spcAft>
                <a:spcPts val="0"/>
              </a:spcAft>
              <a:buSzPts val="2100"/>
              <a:buFont typeface="Open Sans"/>
              <a:buChar char="•"/>
            </a:pPr>
            <a:r>
              <a:rPr lang="hr-HR" sz="2100">
                <a:latin typeface="Open Sans"/>
                <a:ea typeface="Open Sans"/>
                <a:cs typeface="Open Sans"/>
                <a:sym typeface="Open Sans"/>
              </a:rPr>
              <a:t>11 respondents (4.8%) answered YES</a:t>
            </a:r>
            <a:endParaRPr sz="2000">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6"/>
        <p:cNvGrpSpPr/>
        <p:nvPr/>
      </p:nvGrpSpPr>
      <p:grpSpPr>
        <a:xfrm>
          <a:off x="0" y="0"/>
          <a:ext cx="0" cy="0"/>
          <a:chOff x="0" y="0"/>
          <a:chExt cx="0" cy="0"/>
        </a:xfrm>
      </p:grpSpPr>
      <p:sp>
        <p:nvSpPr>
          <p:cNvPr id="237" name="Google Shape;237;g249890cd78f_0_87"/>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8" name="Google Shape;238;g249890cd78f_0_87"/>
          <p:cNvSpPr/>
          <p:nvPr/>
        </p:nvSpPr>
        <p:spPr>
          <a:xfrm rot="8890605">
            <a:off x="-1062309" y="-1112748"/>
            <a:ext cx="7182544" cy="5228541"/>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39" name="Google Shape;239;g249890cd78f_0_87"/>
          <p:cNvSpPr txBox="1">
            <a:spLocks noGrp="1"/>
          </p:cNvSpPr>
          <p:nvPr>
            <p:ph type="title"/>
          </p:nvPr>
        </p:nvSpPr>
        <p:spPr>
          <a:xfrm>
            <a:off x="841246" y="673770"/>
            <a:ext cx="3644400" cy="24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5400"/>
              <a:buFont typeface="Calibri"/>
              <a:buNone/>
            </a:pPr>
            <a:r>
              <a:rPr lang="hr-HR" sz="5400">
                <a:solidFill>
                  <a:srgbClr val="FFFFFF"/>
                </a:solidFill>
              </a:rPr>
              <a:t>Conclusions</a:t>
            </a:r>
            <a:endParaRPr sz="5400">
              <a:solidFill>
                <a:srgbClr val="FFFFFF"/>
              </a:solidFill>
            </a:endParaRPr>
          </a:p>
        </p:txBody>
      </p:sp>
      <p:sp>
        <p:nvSpPr>
          <p:cNvPr id="240" name="Google Shape;240;g249890cd78f_0_87"/>
          <p:cNvSpPr txBox="1">
            <a:spLocks noGrp="1"/>
          </p:cNvSpPr>
          <p:nvPr>
            <p:ph type="body" idx="1"/>
          </p:nvPr>
        </p:nvSpPr>
        <p:spPr>
          <a:xfrm>
            <a:off x="6032825" y="673775"/>
            <a:ext cx="5318100" cy="5503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200"/>
              <a:buChar char="•"/>
            </a:pPr>
            <a:r>
              <a:rPr lang="hr-HR" sz="2200">
                <a:latin typeface="Open Sans"/>
                <a:ea typeface="Open Sans"/>
                <a:cs typeface="Open Sans"/>
                <a:sym typeface="Open Sans"/>
              </a:rPr>
              <a:t>digital content and digital artifacts have become equally important for inheritance as the material possessions are</a:t>
            </a:r>
            <a:endParaRPr sz="2200">
              <a:latin typeface="Open Sans"/>
              <a:ea typeface="Open Sans"/>
              <a:cs typeface="Open Sans"/>
              <a:sym typeface="Open Sans"/>
            </a:endParaRPr>
          </a:p>
          <a:p>
            <a:pPr marL="228600" lvl="0" indent="-228600" algn="l" rtl="0">
              <a:lnSpc>
                <a:spcPct val="90000"/>
              </a:lnSpc>
              <a:spcBef>
                <a:spcPts val="0"/>
              </a:spcBef>
              <a:spcAft>
                <a:spcPts val="0"/>
              </a:spcAft>
              <a:buSzPts val="2200"/>
              <a:buFont typeface="Open Sans"/>
              <a:buChar char="•"/>
            </a:pPr>
            <a:r>
              <a:rPr lang="hr-HR" sz="2200">
                <a:latin typeface="Open Sans"/>
                <a:ea typeface="Open Sans"/>
                <a:cs typeface="Open Sans"/>
                <a:sym typeface="Open Sans"/>
              </a:rPr>
              <a:t>respondents in our study give value to the content they create, but not all is worth saving for future heirs</a:t>
            </a:r>
            <a:endParaRPr sz="2200">
              <a:latin typeface="Open Sans"/>
              <a:ea typeface="Open Sans"/>
              <a:cs typeface="Open Sans"/>
              <a:sym typeface="Open Sans"/>
            </a:endParaRPr>
          </a:p>
          <a:p>
            <a:pPr marL="228600" lvl="0" indent="-228600" algn="l" rtl="0">
              <a:lnSpc>
                <a:spcPct val="90000"/>
              </a:lnSpc>
              <a:spcBef>
                <a:spcPts val="0"/>
              </a:spcBef>
              <a:spcAft>
                <a:spcPts val="0"/>
              </a:spcAft>
              <a:buSzPts val="2200"/>
              <a:buFont typeface="Open Sans"/>
              <a:buChar char="•"/>
            </a:pPr>
            <a:r>
              <a:rPr lang="hr-HR" sz="2200">
                <a:latin typeface="Open Sans"/>
                <a:ea typeface="Open Sans"/>
                <a:cs typeface="Open Sans"/>
                <a:sym typeface="Open Sans"/>
              </a:rPr>
              <a:t>most of them don’t have a digital legacy plan, but this study gave them enough information to start thinking and act towards building it</a:t>
            </a:r>
            <a:endParaRPr sz="2200">
              <a:latin typeface="Open Sans"/>
              <a:ea typeface="Open Sans"/>
              <a:cs typeface="Open Sans"/>
              <a:sym typeface="Open Sans"/>
            </a:endParaRPr>
          </a:p>
          <a:p>
            <a:pPr marL="228600" lvl="0" indent="-228600" algn="l" rtl="0">
              <a:lnSpc>
                <a:spcPct val="90000"/>
              </a:lnSpc>
              <a:spcBef>
                <a:spcPts val="0"/>
              </a:spcBef>
              <a:spcAft>
                <a:spcPts val="0"/>
              </a:spcAft>
              <a:buSzPts val="2200"/>
              <a:buFont typeface="Open Sans"/>
              <a:buChar char="•"/>
            </a:pPr>
            <a:r>
              <a:rPr lang="hr-HR" sz="2200">
                <a:latin typeface="Open Sans"/>
                <a:ea typeface="Open Sans"/>
                <a:cs typeface="Open Sans"/>
                <a:sym typeface="Open Sans"/>
              </a:rPr>
              <a:t>although with certain limitations, this study gives valuable insights to the attitudes and opinions towards preservation of digital legacy among citizens in Croatia</a:t>
            </a:r>
            <a:endParaRPr sz="2200">
              <a:latin typeface="Open Sans"/>
              <a:ea typeface="Open Sans"/>
              <a:cs typeface="Open Sans"/>
              <a:sym typeface="Open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g249890cd78f_0_87"/>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8" name="Google Shape;238;g249890cd78f_0_87"/>
          <p:cNvSpPr/>
          <p:nvPr/>
        </p:nvSpPr>
        <p:spPr>
          <a:xfrm rot="8890605">
            <a:off x="-1062309" y="-1112748"/>
            <a:ext cx="7182544" cy="5228541"/>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0" name="Google Shape;240;g249890cd78f_0_87"/>
          <p:cNvSpPr txBox="1">
            <a:spLocks noGrp="1"/>
          </p:cNvSpPr>
          <p:nvPr>
            <p:ph type="body" idx="1"/>
          </p:nvPr>
        </p:nvSpPr>
        <p:spPr>
          <a:xfrm>
            <a:off x="6032825" y="673775"/>
            <a:ext cx="5318100" cy="5503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200"/>
              <a:buChar char="•"/>
            </a:pPr>
            <a:r>
              <a:rPr lang="hr-HR" sz="2200" dirty="0" err="1">
                <a:latin typeface="Open Sans"/>
                <a:ea typeface="Open Sans"/>
                <a:cs typeface="Open Sans"/>
                <a:sym typeface="Open Sans"/>
              </a:rPr>
              <a:t>Published</a:t>
            </a:r>
            <a:r>
              <a:rPr lang="hr-HR" sz="2200" dirty="0">
                <a:latin typeface="Open Sans"/>
                <a:ea typeface="Open Sans"/>
                <a:cs typeface="Open Sans"/>
                <a:sym typeface="Open Sans"/>
              </a:rPr>
              <a:t> </a:t>
            </a:r>
            <a:r>
              <a:rPr lang="hr-HR" sz="2200" dirty="0" err="1">
                <a:latin typeface="Open Sans"/>
                <a:ea typeface="Open Sans"/>
                <a:cs typeface="Open Sans"/>
                <a:sym typeface="Open Sans"/>
              </a:rPr>
              <a:t>paper</a:t>
            </a:r>
            <a:r>
              <a:rPr lang="hr-HR" sz="2200" dirty="0">
                <a:latin typeface="Open Sans"/>
                <a:ea typeface="Open Sans"/>
                <a:cs typeface="Open Sans"/>
                <a:sym typeface="Open Sans"/>
              </a:rPr>
              <a:t> </a:t>
            </a:r>
            <a:r>
              <a:rPr lang="hr-HR" sz="2200" dirty="0" err="1">
                <a:latin typeface="Open Sans"/>
                <a:ea typeface="Open Sans"/>
                <a:cs typeface="Open Sans"/>
                <a:sym typeface="Open Sans"/>
              </a:rPr>
              <a:t>in</a:t>
            </a:r>
            <a:r>
              <a:rPr lang="hr-HR" sz="2200" dirty="0">
                <a:latin typeface="Open Sans"/>
                <a:ea typeface="Open Sans"/>
                <a:cs typeface="Open Sans"/>
                <a:sym typeface="Open Sans"/>
              </a:rPr>
              <a:t> LIDA 2023 </a:t>
            </a:r>
            <a:r>
              <a:rPr lang="hr-HR" sz="2200" dirty="0" err="1">
                <a:latin typeface="Open Sans"/>
                <a:ea typeface="Open Sans"/>
                <a:cs typeface="Open Sans"/>
                <a:sym typeface="Open Sans"/>
              </a:rPr>
              <a:t>proceedings</a:t>
            </a:r>
            <a:r>
              <a:rPr lang="hr-HR" sz="2200" dirty="0">
                <a:latin typeface="Open Sans"/>
                <a:ea typeface="Open Sans"/>
                <a:cs typeface="Open Sans"/>
                <a:sym typeface="Open Sans"/>
              </a:rPr>
              <a:t>:</a:t>
            </a:r>
          </a:p>
          <a:p>
            <a:pPr marL="228600" lvl="0" indent="-228600" algn="l" rtl="0">
              <a:lnSpc>
                <a:spcPct val="90000"/>
              </a:lnSpc>
              <a:spcBef>
                <a:spcPts val="0"/>
              </a:spcBef>
              <a:spcAft>
                <a:spcPts val="0"/>
              </a:spcAft>
              <a:buClr>
                <a:schemeClr val="dk1"/>
              </a:buClr>
              <a:buSzPts val="2200"/>
              <a:buChar char="•"/>
            </a:pPr>
            <a:endParaRPr lang="hr-HR" sz="2200" dirty="0">
              <a:latin typeface="Open Sans"/>
              <a:ea typeface="Open Sans"/>
              <a:cs typeface="Open Sans"/>
              <a:sym typeface="Open Sans"/>
            </a:endParaRPr>
          </a:p>
          <a:p>
            <a:pPr marL="228600" lvl="0" indent="-228600" algn="l" rtl="0">
              <a:lnSpc>
                <a:spcPct val="90000"/>
              </a:lnSpc>
              <a:spcBef>
                <a:spcPts val="0"/>
              </a:spcBef>
              <a:spcAft>
                <a:spcPts val="0"/>
              </a:spcAft>
              <a:buClr>
                <a:schemeClr val="dk1"/>
              </a:buClr>
              <a:buSzPts val="2200"/>
              <a:buChar char="•"/>
            </a:pPr>
            <a:r>
              <a:rPr lang="hr-HR" sz="2200" dirty="0">
                <a:latin typeface="Open Sans"/>
                <a:ea typeface="Open Sans"/>
                <a:cs typeface="Open Sans"/>
                <a:sym typeface="Open Sans"/>
              </a:rPr>
              <a:t>Cupar, Drahomira, Ivanović, Martina </a:t>
            </a:r>
            <a:r>
              <a:rPr lang="hr-HR" sz="2200" dirty="0" err="1">
                <a:latin typeface="Open Sans"/>
                <a:ea typeface="Open Sans"/>
                <a:cs typeface="Open Sans"/>
                <a:sym typeface="Open Sans"/>
              </a:rPr>
              <a:t>Dragija</a:t>
            </a:r>
            <a:r>
              <a:rPr lang="hr-HR" sz="2200" dirty="0">
                <a:latin typeface="Open Sans"/>
                <a:ea typeface="Open Sans"/>
                <a:cs typeface="Open Sans"/>
                <a:sym typeface="Open Sans"/>
              </a:rPr>
              <a:t>, </a:t>
            </a:r>
            <a:r>
              <a:rPr lang="hr-HR" sz="2200" dirty="0" err="1">
                <a:latin typeface="Open Sans"/>
                <a:ea typeface="Open Sans"/>
                <a:cs typeface="Open Sans"/>
                <a:sym typeface="Open Sans"/>
              </a:rPr>
              <a:t>and</a:t>
            </a:r>
            <a:r>
              <a:rPr lang="hr-HR" sz="2200" dirty="0">
                <a:latin typeface="Open Sans"/>
                <a:ea typeface="Open Sans"/>
                <a:cs typeface="Open Sans"/>
                <a:sym typeface="Open Sans"/>
              </a:rPr>
              <a:t> Grgeč, Antonija. ‘Personal Digital </a:t>
            </a:r>
            <a:r>
              <a:rPr lang="hr-HR" sz="2200" dirty="0" err="1">
                <a:latin typeface="Open Sans"/>
                <a:ea typeface="Open Sans"/>
                <a:cs typeface="Open Sans"/>
                <a:sym typeface="Open Sans"/>
              </a:rPr>
              <a:t>Legacy</a:t>
            </a:r>
            <a:r>
              <a:rPr lang="hr-HR" sz="2200" dirty="0">
                <a:latin typeface="Open Sans"/>
                <a:ea typeface="Open Sans"/>
                <a:cs typeface="Open Sans"/>
                <a:sym typeface="Open Sans"/>
              </a:rPr>
              <a:t>: </a:t>
            </a:r>
            <a:r>
              <a:rPr lang="hr-HR" sz="2200" dirty="0" err="1">
                <a:latin typeface="Open Sans"/>
                <a:ea typeface="Open Sans"/>
                <a:cs typeface="Open Sans"/>
                <a:sym typeface="Open Sans"/>
              </a:rPr>
              <a:t>Findings</a:t>
            </a:r>
            <a:r>
              <a:rPr lang="hr-HR" sz="2200" dirty="0">
                <a:latin typeface="Open Sans"/>
                <a:ea typeface="Open Sans"/>
                <a:cs typeface="Open Sans"/>
                <a:sym typeface="Open Sans"/>
              </a:rPr>
              <a:t> </a:t>
            </a:r>
            <a:r>
              <a:rPr lang="hr-HR" sz="2200" dirty="0" err="1">
                <a:latin typeface="Open Sans"/>
                <a:ea typeface="Open Sans"/>
                <a:cs typeface="Open Sans"/>
                <a:sym typeface="Open Sans"/>
              </a:rPr>
              <a:t>from</a:t>
            </a:r>
            <a:r>
              <a:rPr lang="hr-HR" sz="2200" dirty="0">
                <a:latin typeface="Open Sans"/>
                <a:ea typeface="Open Sans"/>
                <a:cs typeface="Open Sans"/>
                <a:sym typeface="Open Sans"/>
              </a:rPr>
              <a:t> </a:t>
            </a:r>
            <a:r>
              <a:rPr lang="hr-HR" sz="2200" dirty="0" err="1">
                <a:latin typeface="Open Sans"/>
                <a:ea typeface="Open Sans"/>
                <a:cs typeface="Open Sans"/>
                <a:sym typeface="Open Sans"/>
              </a:rPr>
              <a:t>an</a:t>
            </a:r>
            <a:r>
              <a:rPr lang="hr-HR" sz="2200" dirty="0">
                <a:latin typeface="Open Sans"/>
                <a:ea typeface="Open Sans"/>
                <a:cs typeface="Open Sans"/>
                <a:sym typeface="Open Sans"/>
              </a:rPr>
              <a:t> </a:t>
            </a:r>
            <a:r>
              <a:rPr lang="hr-HR" sz="2200" dirty="0" err="1">
                <a:latin typeface="Open Sans"/>
                <a:ea typeface="Open Sans"/>
                <a:cs typeface="Open Sans"/>
                <a:sym typeface="Open Sans"/>
              </a:rPr>
              <a:t>Exploratory</a:t>
            </a:r>
            <a:r>
              <a:rPr lang="hr-HR" sz="2200" dirty="0">
                <a:latin typeface="Open Sans"/>
                <a:ea typeface="Open Sans"/>
                <a:cs typeface="Open Sans"/>
                <a:sym typeface="Open Sans"/>
              </a:rPr>
              <a:t> </a:t>
            </a:r>
            <a:r>
              <a:rPr lang="hr-HR" sz="2200" dirty="0" err="1">
                <a:latin typeface="Open Sans"/>
                <a:ea typeface="Open Sans"/>
                <a:cs typeface="Open Sans"/>
                <a:sym typeface="Open Sans"/>
              </a:rPr>
              <a:t>Study</a:t>
            </a:r>
            <a:r>
              <a:rPr lang="hr-HR" sz="2200" dirty="0">
                <a:latin typeface="Open Sans"/>
                <a:ea typeface="Open Sans"/>
                <a:cs typeface="Open Sans"/>
                <a:sym typeface="Open Sans"/>
              </a:rPr>
              <a:t> </a:t>
            </a:r>
            <a:r>
              <a:rPr lang="hr-HR" sz="2200" dirty="0" err="1">
                <a:latin typeface="Open Sans"/>
                <a:ea typeface="Open Sans"/>
                <a:cs typeface="Open Sans"/>
                <a:sym typeface="Open Sans"/>
              </a:rPr>
              <a:t>Among</a:t>
            </a:r>
            <a:r>
              <a:rPr lang="hr-HR" sz="2200" dirty="0">
                <a:latin typeface="Open Sans"/>
                <a:ea typeface="Open Sans"/>
                <a:cs typeface="Open Sans"/>
                <a:sym typeface="Open Sans"/>
              </a:rPr>
              <a:t> </a:t>
            </a:r>
            <a:r>
              <a:rPr lang="hr-HR" sz="2200" dirty="0" err="1">
                <a:latin typeface="Open Sans"/>
                <a:ea typeface="Open Sans"/>
                <a:cs typeface="Open Sans"/>
                <a:sym typeface="Open Sans"/>
              </a:rPr>
              <a:t>Citizens</a:t>
            </a:r>
            <a:r>
              <a:rPr lang="hr-HR" sz="2200" dirty="0">
                <a:latin typeface="Open Sans"/>
                <a:ea typeface="Open Sans"/>
                <a:cs typeface="Open Sans"/>
                <a:sym typeface="Open Sans"/>
              </a:rPr>
              <a:t> </a:t>
            </a:r>
            <a:r>
              <a:rPr lang="hr-HR" sz="2200" dirty="0" err="1">
                <a:latin typeface="Open Sans"/>
                <a:ea typeface="Open Sans"/>
                <a:cs typeface="Open Sans"/>
                <a:sym typeface="Open Sans"/>
              </a:rPr>
              <a:t>of</a:t>
            </a:r>
            <a:r>
              <a:rPr lang="hr-HR" sz="2200" dirty="0">
                <a:latin typeface="Open Sans"/>
                <a:ea typeface="Open Sans"/>
                <a:cs typeface="Open Sans"/>
                <a:sym typeface="Open Sans"/>
              </a:rPr>
              <a:t> Croatia’. 1 Jan. 2023 : 517 – 540.</a:t>
            </a:r>
          </a:p>
          <a:p>
            <a:pPr marL="228600" lvl="0" indent="-228600" algn="l" rtl="0">
              <a:lnSpc>
                <a:spcPct val="90000"/>
              </a:lnSpc>
              <a:spcBef>
                <a:spcPts val="0"/>
              </a:spcBef>
              <a:spcAft>
                <a:spcPts val="0"/>
              </a:spcAft>
              <a:buClr>
                <a:schemeClr val="dk1"/>
              </a:buClr>
              <a:buSzPts val="2200"/>
              <a:buChar char="•"/>
            </a:pPr>
            <a:endParaRPr sz="2200" dirty="0">
              <a:latin typeface="Open Sans"/>
              <a:ea typeface="Open Sans"/>
              <a:cs typeface="Open Sans"/>
              <a:sym typeface="Open Sans"/>
            </a:endParaRPr>
          </a:p>
        </p:txBody>
      </p:sp>
      <p:pic>
        <p:nvPicPr>
          <p:cNvPr id="3" name="Slika 2" descr="Slika na kojoj se prikazuje uzorak, kvadrat, simetrija, umjetničko djelo&#10;&#10;Opis je automatski generiran">
            <a:extLst>
              <a:ext uri="{FF2B5EF4-FFF2-40B4-BE49-F238E27FC236}">
                <a16:creationId xmlns:a16="http://schemas.microsoft.com/office/drawing/2014/main" id="{C080BFB7-AF07-888E-4D0B-DEC0B61D04C9}"/>
              </a:ext>
            </a:extLst>
          </p:cNvPr>
          <p:cNvPicPr>
            <a:picLocks noChangeAspect="1"/>
          </p:cNvPicPr>
          <p:nvPr/>
        </p:nvPicPr>
        <p:blipFill>
          <a:blip r:embed="rId3"/>
          <a:stretch>
            <a:fillRect/>
          </a:stretch>
        </p:blipFill>
        <p:spPr>
          <a:xfrm>
            <a:off x="802723" y="484055"/>
            <a:ext cx="2941320" cy="2941320"/>
          </a:xfrm>
          <a:prstGeom prst="rect">
            <a:avLst/>
          </a:prstGeom>
        </p:spPr>
      </p:pic>
    </p:spTree>
    <p:extLst>
      <p:ext uri="{BB962C8B-B14F-4D97-AF65-F5344CB8AC3E}">
        <p14:creationId xmlns:p14="http://schemas.microsoft.com/office/powerpoint/2010/main" val="3383115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7"/>
        <p:cNvGrpSpPr/>
        <p:nvPr/>
      </p:nvGrpSpPr>
      <p:grpSpPr>
        <a:xfrm>
          <a:off x="0" y="0"/>
          <a:ext cx="0" cy="0"/>
          <a:chOff x="0" y="0"/>
          <a:chExt cx="0" cy="0"/>
        </a:xfrm>
      </p:grpSpPr>
      <p:sp>
        <p:nvSpPr>
          <p:cNvPr id="98" name="Google Shape;98;p2"/>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99;p2"/>
          <p:cNvSpPr/>
          <p:nvPr/>
        </p:nvSpPr>
        <p:spPr>
          <a:xfrm>
            <a:off x="1" y="0"/>
            <a:ext cx="4167271" cy="6858000"/>
          </a:xfrm>
          <a:custGeom>
            <a:avLst/>
            <a:gdLst/>
            <a:ahLst/>
            <a:cxnLst/>
            <a:rect l="l" t="t" r="r" b="b"/>
            <a:pathLst>
              <a:path w="4167271" h="6858000" extrusionOk="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p2"/>
          <p:cNvSpPr txBox="1">
            <a:spLocks noGrp="1"/>
          </p:cNvSpPr>
          <p:nvPr>
            <p:ph type="title"/>
          </p:nvPr>
        </p:nvSpPr>
        <p:spPr>
          <a:xfrm>
            <a:off x="686834" y="1153572"/>
            <a:ext cx="3200400" cy="44611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hr-HR">
                <a:solidFill>
                  <a:srgbClr val="FFFFFF"/>
                </a:solidFill>
              </a:rPr>
              <a:t>Contents</a:t>
            </a:r>
            <a:endParaRPr/>
          </a:p>
        </p:txBody>
      </p:sp>
      <p:sp>
        <p:nvSpPr>
          <p:cNvPr id="101" name="Google Shape;101;p2"/>
          <p:cNvSpPr/>
          <p:nvPr/>
        </p:nvSpPr>
        <p:spPr>
          <a:xfrm rot="10800000" flipH="1">
            <a:off x="7550402" y="2455479"/>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02" name="Google Shape;102;p2"/>
          <p:cNvSpPr txBox="1">
            <a:spLocks noGrp="1"/>
          </p:cNvSpPr>
          <p:nvPr>
            <p:ph type="body" idx="1"/>
          </p:nvPr>
        </p:nvSpPr>
        <p:spPr>
          <a:xfrm>
            <a:off x="4447308" y="591344"/>
            <a:ext cx="6906491" cy="5585619"/>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dk1"/>
              </a:buClr>
              <a:buSzPts val="2800"/>
              <a:buChar char="•"/>
            </a:pPr>
            <a:r>
              <a:rPr lang="hr-HR">
                <a:latin typeface="Open Sans"/>
                <a:ea typeface="Open Sans"/>
                <a:cs typeface="Open Sans"/>
                <a:sym typeface="Open Sans"/>
              </a:rPr>
              <a:t>Introduction</a:t>
            </a:r>
            <a:endParaRPr>
              <a:latin typeface="Open Sans"/>
              <a:ea typeface="Open Sans"/>
              <a:cs typeface="Open Sans"/>
              <a:sym typeface="Open Sans"/>
            </a:endParaRPr>
          </a:p>
          <a:p>
            <a:pPr marL="228600" lvl="0" indent="-228600" algn="l" rtl="0">
              <a:lnSpc>
                <a:spcPct val="90000"/>
              </a:lnSpc>
              <a:spcBef>
                <a:spcPts val="1200"/>
              </a:spcBef>
              <a:spcAft>
                <a:spcPts val="0"/>
              </a:spcAft>
              <a:buClr>
                <a:schemeClr val="dk1"/>
              </a:buClr>
              <a:buSzPts val="2800"/>
              <a:buChar char="•"/>
            </a:pPr>
            <a:r>
              <a:rPr lang="hr-HR">
                <a:latin typeface="Open Sans"/>
                <a:ea typeface="Open Sans"/>
                <a:cs typeface="Open Sans"/>
                <a:sym typeface="Open Sans"/>
              </a:rPr>
              <a:t>Theoretical background</a:t>
            </a:r>
            <a:endParaRPr/>
          </a:p>
          <a:p>
            <a:pPr marL="228600" lvl="0" indent="-228600" algn="l" rtl="0">
              <a:lnSpc>
                <a:spcPct val="90000"/>
              </a:lnSpc>
              <a:spcBef>
                <a:spcPts val="1200"/>
              </a:spcBef>
              <a:spcAft>
                <a:spcPts val="0"/>
              </a:spcAft>
              <a:buClr>
                <a:schemeClr val="dk1"/>
              </a:buClr>
              <a:buSzPts val="2800"/>
              <a:buChar char="•"/>
            </a:pPr>
            <a:r>
              <a:rPr lang="hr-HR">
                <a:latin typeface="Open Sans"/>
                <a:ea typeface="Open Sans"/>
                <a:cs typeface="Open Sans"/>
                <a:sym typeface="Open Sans"/>
              </a:rPr>
              <a:t>Terminology</a:t>
            </a:r>
            <a:endParaRPr/>
          </a:p>
          <a:p>
            <a:pPr marL="228600" lvl="0" indent="-228600" algn="l" rtl="0">
              <a:lnSpc>
                <a:spcPct val="90000"/>
              </a:lnSpc>
              <a:spcBef>
                <a:spcPts val="1200"/>
              </a:spcBef>
              <a:spcAft>
                <a:spcPts val="0"/>
              </a:spcAft>
              <a:buClr>
                <a:schemeClr val="dk1"/>
              </a:buClr>
              <a:buSzPts val="2800"/>
              <a:buChar char="•"/>
            </a:pPr>
            <a:r>
              <a:rPr lang="hr-HR">
                <a:latin typeface="Open Sans"/>
                <a:ea typeface="Open Sans"/>
                <a:cs typeface="Open Sans"/>
                <a:sym typeface="Open Sans"/>
              </a:rPr>
              <a:t>Exploratory study </a:t>
            </a:r>
            <a:endParaRPr/>
          </a:p>
          <a:p>
            <a:pPr marL="685800" lvl="1" indent="-228600" algn="l" rtl="0">
              <a:lnSpc>
                <a:spcPct val="90000"/>
              </a:lnSpc>
              <a:spcBef>
                <a:spcPts val="1200"/>
              </a:spcBef>
              <a:spcAft>
                <a:spcPts val="0"/>
              </a:spcAft>
              <a:buClr>
                <a:schemeClr val="dk1"/>
              </a:buClr>
              <a:buSzPts val="2400"/>
              <a:buChar char="•"/>
            </a:pPr>
            <a:r>
              <a:rPr lang="hr-HR">
                <a:latin typeface="Open Sans"/>
                <a:ea typeface="Open Sans"/>
                <a:cs typeface="Open Sans"/>
                <a:sym typeface="Open Sans"/>
              </a:rPr>
              <a:t>The aim of the research </a:t>
            </a:r>
            <a:endParaRPr/>
          </a:p>
          <a:p>
            <a:pPr marL="685800" lvl="1" indent="-228600" algn="l" rtl="0">
              <a:lnSpc>
                <a:spcPct val="90000"/>
              </a:lnSpc>
              <a:spcBef>
                <a:spcPts val="1200"/>
              </a:spcBef>
              <a:spcAft>
                <a:spcPts val="0"/>
              </a:spcAft>
              <a:buClr>
                <a:schemeClr val="dk1"/>
              </a:buClr>
              <a:buSzPts val="2400"/>
              <a:buChar char="•"/>
            </a:pPr>
            <a:r>
              <a:rPr lang="hr-HR">
                <a:latin typeface="Open Sans"/>
                <a:ea typeface="Open Sans"/>
                <a:cs typeface="Open Sans"/>
                <a:sym typeface="Open Sans"/>
              </a:rPr>
              <a:t>Research questions</a:t>
            </a:r>
            <a:endParaRPr/>
          </a:p>
          <a:p>
            <a:pPr marL="685800" lvl="1" indent="-228600" algn="l" rtl="0">
              <a:lnSpc>
                <a:spcPct val="90000"/>
              </a:lnSpc>
              <a:spcBef>
                <a:spcPts val="1200"/>
              </a:spcBef>
              <a:spcAft>
                <a:spcPts val="0"/>
              </a:spcAft>
              <a:buClr>
                <a:schemeClr val="dk1"/>
              </a:buClr>
              <a:buSzPts val="2400"/>
              <a:buChar char="•"/>
            </a:pPr>
            <a:r>
              <a:rPr lang="hr-HR">
                <a:latin typeface="Open Sans"/>
                <a:ea typeface="Open Sans"/>
                <a:cs typeface="Open Sans"/>
                <a:sym typeface="Open Sans"/>
              </a:rPr>
              <a:t>Results and discussion</a:t>
            </a:r>
            <a:endParaRPr/>
          </a:p>
          <a:p>
            <a:pPr marL="685800" lvl="1" indent="-228600" algn="l" rtl="0">
              <a:lnSpc>
                <a:spcPct val="90000"/>
              </a:lnSpc>
              <a:spcBef>
                <a:spcPts val="1200"/>
              </a:spcBef>
              <a:spcAft>
                <a:spcPts val="0"/>
              </a:spcAft>
              <a:buClr>
                <a:schemeClr val="dk1"/>
              </a:buClr>
              <a:buSzPts val="2400"/>
              <a:buChar char="•"/>
            </a:pPr>
            <a:r>
              <a:rPr lang="hr-HR">
                <a:latin typeface="Open Sans"/>
                <a:ea typeface="Open Sans"/>
                <a:cs typeface="Open Sans"/>
                <a:sym typeface="Open Sans"/>
              </a:rPr>
              <a:t>Conclusions</a:t>
            </a:r>
            <a:endParaRPr>
              <a:latin typeface="Open Sans"/>
              <a:ea typeface="Open Sans"/>
              <a:cs typeface="Open Sans"/>
              <a:sym typeface="Open San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4"/>
        <p:cNvGrpSpPr/>
        <p:nvPr/>
      </p:nvGrpSpPr>
      <p:grpSpPr>
        <a:xfrm>
          <a:off x="0" y="0"/>
          <a:ext cx="0" cy="0"/>
          <a:chOff x="0" y="0"/>
          <a:chExt cx="0" cy="0"/>
        </a:xfrm>
      </p:grpSpPr>
      <p:sp>
        <p:nvSpPr>
          <p:cNvPr id="245" name="Google Shape;245;p10"/>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6" name="Google Shape;246;p10"/>
          <p:cNvSpPr/>
          <p:nvPr/>
        </p:nvSpPr>
        <p:spPr>
          <a:xfrm>
            <a:off x="1310784" y="0"/>
            <a:ext cx="9570431" cy="6858000"/>
          </a:xfrm>
          <a:custGeom>
            <a:avLst/>
            <a:gdLst/>
            <a:ahLst/>
            <a:cxnLst/>
            <a:rect l="l" t="t" r="r" b="b"/>
            <a:pathLst>
              <a:path w="7187261" h="5150263" extrusionOk="0">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7" name="Google Shape;247;p10"/>
          <p:cNvSpPr txBox="1">
            <a:spLocks noGrp="1"/>
          </p:cNvSpPr>
          <p:nvPr>
            <p:ph type="title"/>
          </p:nvPr>
        </p:nvSpPr>
        <p:spPr>
          <a:xfrm>
            <a:off x="2558716" y="955309"/>
            <a:ext cx="7074568" cy="289897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FF"/>
              </a:buClr>
              <a:buSzPts val="6600"/>
              <a:buFont typeface="Calibri"/>
              <a:buNone/>
            </a:pPr>
            <a:r>
              <a:rPr lang="hr-HR" sz="6600" dirty="0">
                <a:solidFill>
                  <a:srgbClr val="FFFFFF"/>
                </a:solidFill>
              </a:rPr>
              <a:t>Hvala na pažnji!</a:t>
            </a:r>
            <a:endParaRPr sz="6600" dirty="0">
              <a:solidFill>
                <a:srgbClr val="FFFFFF"/>
              </a:solidFill>
              <a:latin typeface="Calibri"/>
              <a:ea typeface="Calibri"/>
              <a:cs typeface="Calibri"/>
              <a:sym typeface="Calibri"/>
            </a:endParaRPr>
          </a:p>
        </p:txBody>
      </p:sp>
      <p:sp>
        <p:nvSpPr>
          <p:cNvPr id="248" name="Google Shape;248;p10"/>
          <p:cNvSpPr/>
          <p:nvPr/>
        </p:nvSpPr>
        <p:spPr>
          <a:xfrm>
            <a:off x="3974206" y="4173498"/>
            <a:ext cx="4243589" cy="18288"/>
          </a:xfrm>
          <a:custGeom>
            <a:avLst/>
            <a:gdLst/>
            <a:ahLst/>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cmpd="sng">
            <a:solidFill>
              <a:srgbClr val="FF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9" name="Google Shape;249;p10"/>
          <p:cNvSpPr txBox="1"/>
          <p:nvPr/>
        </p:nvSpPr>
        <p:spPr>
          <a:xfrm>
            <a:off x="3950541" y="4548416"/>
            <a:ext cx="6388641"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r-HR" sz="1800" i="0" u="none" strike="noStrike" cap="none">
                <a:solidFill>
                  <a:schemeClr val="lt1"/>
                </a:solidFill>
                <a:latin typeface="Open Sans"/>
                <a:ea typeface="Open Sans"/>
                <a:cs typeface="Open Sans"/>
                <a:sym typeface="Open Sans"/>
              </a:rPr>
              <a:t>Drahomira Cupar, </a:t>
            </a:r>
            <a:r>
              <a:rPr lang="hr-HR" sz="1800" i="0" u="sng" strike="noStrike" cap="none">
                <a:solidFill>
                  <a:schemeClr val="lt1"/>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dcupar@unizd.hr</a:t>
            </a:r>
            <a:r>
              <a:rPr lang="hr-HR" sz="1800" i="0" u="none" strike="noStrike" cap="none">
                <a:solidFill>
                  <a:schemeClr val="lt1"/>
                </a:solidFill>
                <a:latin typeface="Open Sans"/>
                <a:ea typeface="Open Sans"/>
                <a:cs typeface="Open Sans"/>
                <a:sym typeface="Open Sans"/>
              </a:rPr>
              <a:t> </a:t>
            </a:r>
            <a:endParaRPr/>
          </a:p>
          <a:p>
            <a:pPr marL="0" marR="0" lvl="0" indent="0" algn="l" rtl="0">
              <a:spcBef>
                <a:spcPts val="0"/>
              </a:spcBef>
              <a:spcAft>
                <a:spcPts val="0"/>
              </a:spcAft>
              <a:buNone/>
            </a:pPr>
            <a:r>
              <a:rPr lang="hr-HR" sz="1800" i="0" u="none" strike="noStrike" cap="none">
                <a:solidFill>
                  <a:schemeClr val="lt1"/>
                </a:solidFill>
                <a:latin typeface="Open Sans"/>
                <a:ea typeface="Open Sans"/>
                <a:cs typeface="Open Sans"/>
                <a:sym typeface="Open Sans"/>
              </a:rPr>
              <a:t>Martina Dragija Ivanović, </a:t>
            </a:r>
            <a:r>
              <a:rPr lang="hr-HR" sz="1800" i="0" u="sng" strike="noStrike" cap="none">
                <a:solidFill>
                  <a:schemeClr val="lt1"/>
                </a:solidFill>
                <a:latin typeface="Open Sans"/>
                <a:ea typeface="Open Sans"/>
                <a:cs typeface="Open Sans"/>
                <a:sym typeface="Open Sans"/>
                <a:hlinkClick r:id="rId4">
                  <a:extLst>
                    <a:ext uri="{A12FA001-AC4F-418D-AE19-62706E023703}">
                      <ahyp:hlinkClr xmlns:ahyp="http://schemas.microsoft.com/office/drawing/2018/hyperlinkcolor" val="tx"/>
                    </a:ext>
                  </a:extLst>
                </a:hlinkClick>
              </a:rPr>
              <a:t>mdragija@unizd.hr</a:t>
            </a:r>
            <a:r>
              <a:rPr lang="hr-HR" sz="1800" i="0" u="none" strike="noStrike" cap="none">
                <a:solidFill>
                  <a:schemeClr val="lt1"/>
                </a:solidFill>
                <a:latin typeface="Open Sans"/>
                <a:ea typeface="Open Sans"/>
                <a:cs typeface="Open Sans"/>
                <a:sym typeface="Open Sans"/>
              </a:rPr>
              <a:t> </a:t>
            </a:r>
            <a:endParaRPr/>
          </a:p>
          <a:p>
            <a:pPr marL="0" marR="0" lvl="0" indent="0" algn="l" rtl="0">
              <a:spcBef>
                <a:spcPts val="0"/>
              </a:spcBef>
              <a:spcAft>
                <a:spcPts val="0"/>
              </a:spcAft>
              <a:buNone/>
            </a:pPr>
            <a:r>
              <a:rPr lang="hr-HR" sz="1800" i="0" u="none" strike="noStrike" cap="none">
                <a:solidFill>
                  <a:schemeClr val="lt1"/>
                </a:solidFill>
                <a:latin typeface="Open Sans"/>
                <a:ea typeface="Open Sans"/>
                <a:cs typeface="Open Sans"/>
                <a:sym typeface="Open Sans"/>
              </a:rPr>
              <a:t>Antonija Grgeč , grgec.antonija@gmail.com</a:t>
            </a:r>
            <a:br>
              <a:rPr lang="hr-HR" sz="1800" i="0" u="none" strike="noStrike" cap="none">
                <a:solidFill>
                  <a:schemeClr val="lt1"/>
                </a:solidFill>
                <a:latin typeface="Open Sans"/>
                <a:ea typeface="Open Sans"/>
                <a:cs typeface="Open Sans"/>
                <a:sym typeface="Open Sans"/>
              </a:rPr>
            </a:br>
            <a:r>
              <a:rPr lang="hr-HR" sz="1800" i="0" u="none" strike="noStrike" cap="none">
                <a:solidFill>
                  <a:schemeClr val="lt1"/>
                </a:solidFill>
                <a:latin typeface="Open Sans"/>
                <a:ea typeface="Open Sans"/>
                <a:cs typeface="Open Sans"/>
                <a:sym typeface="Open Sans"/>
              </a:rPr>
              <a:t>University of Zadar, Croatia</a:t>
            </a:r>
            <a:endParaRPr sz="18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6"/>
        <p:cNvGrpSpPr/>
        <p:nvPr/>
      </p:nvGrpSpPr>
      <p:grpSpPr>
        <a:xfrm>
          <a:off x="0" y="0"/>
          <a:ext cx="0" cy="0"/>
          <a:chOff x="0" y="0"/>
          <a:chExt cx="0" cy="0"/>
        </a:xfrm>
      </p:grpSpPr>
      <p:sp>
        <p:nvSpPr>
          <p:cNvPr id="107" name="Google Shape;107;p3"/>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 name="Google Shape;108;p3"/>
          <p:cNvSpPr/>
          <p:nvPr/>
        </p:nvSpPr>
        <p:spPr>
          <a:xfrm rot="8888549">
            <a:off x="-1059473" y="-1108988"/>
            <a:ext cx="7179830" cy="5226565"/>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9" name="Google Shape;109;p3"/>
          <p:cNvSpPr txBox="1">
            <a:spLocks noGrp="1"/>
          </p:cNvSpPr>
          <p:nvPr>
            <p:ph type="title"/>
          </p:nvPr>
        </p:nvSpPr>
        <p:spPr>
          <a:xfrm>
            <a:off x="841246" y="673770"/>
            <a:ext cx="4005074" cy="241448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5400"/>
              <a:buFont typeface="Calibri"/>
              <a:buNone/>
            </a:pPr>
            <a:r>
              <a:rPr lang="hr-HR" sz="5400" dirty="0" err="1">
                <a:solidFill>
                  <a:srgbClr val="FFFFFF"/>
                </a:solidFill>
              </a:rPr>
              <a:t>Introduction</a:t>
            </a:r>
            <a:endParaRPr sz="5400" dirty="0">
              <a:solidFill>
                <a:srgbClr val="FFFFFF"/>
              </a:solidFill>
            </a:endParaRPr>
          </a:p>
        </p:txBody>
      </p:sp>
      <p:sp>
        <p:nvSpPr>
          <p:cNvPr id="110" name="Google Shape;110;p3"/>
          <p:cNvSpPr txBox="1">
            <a:spLocks noGrp="1"/>
          </p:cNvSpPr>
          <p:nvPr>
            <p:ph type="body" idx="1"/>
          </p:nvPr>
        </p:nvSpPr>
        <p:spPr>
          <a:xfrm>
            <a:off x="6095999" y="882315"/>
            <a:ext cx="5254754" cy="529464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hr-HR" sz="2400">
                <a:latin typeface="Open Sans"/>
                <a:ea typeface="Open Sans"/>
                <a:cs typeface="Open Sans"/>
                <a:sym typeface="Open Sans"/>
              </a:rPr>
              <a:t>Increased everyday usage and digital content creation</a:t>
            </a:r>
            <a:endParaRPr sz="2400">
              <a:latin typeface="Open Sans"/>
              <a:ea typeface="Open Sans"/>
              <a:cs typeface="Open Sans"/>
              <a:sym typeface="Open Sans"/>
            </a:endParaRPr>
          </a:p>
          <a:p>
            <a:pPr marL="228600" lvl="0" indent="-228600" algn="l" rtl="0">
              <a:lnSpc>
                <a:spcPct val="90000"/>
              </a:lnSpc>
              <a:spcBef>
                <a:spcPts val="1000"/>
              </a:spcBef>
              <a:spcAft>
                <a:spcPts val="0"/>
              </a:spcAft>
              <a:buClr>
                <a:srgbClr val="000000"/>
              </a:buClr>
              <a:buSzPts val="2400"/>
              <a:buChar char="•"/>
            </a:pPr>
            <a:r>
              <a:rPr lang="hr-HR" sz="2400" b="0" i="0" u="none" strike="noStrike">
                <a:solidFill>
                  <a:srgbClr val="000000"/>
                </a:solidFill>
                <a:latin typeface="Open Sans"/>
                <a:ea typeface="Open Sans"/>
                <a:cs typeface="Open Sans"/>
                <a:sym typeface="Open Sans"/>
              </a:rPr>
              <a:t>digital assets can become part of digital legacy</a:t>
            </a:r>
            <a:endParaRPr sz="2400" b="0" i="0" u="none" strike="noStrike">
              <a:solidFill>
                <a:srgbClr val="000000"/>
              </a:solidFill>
              <a:latin typeface="Open Sans"/>
              <a:ea typeface="Open Sans"/>
              <a:cs typeface="Open Sans"/>
              <a:sym typeface="Open Sans"/>
            </a:endParaRPr>
          </a:p>
          <a:p>
            <a:pPr marL="228600" lvl="0" indent="-228600" algn="l" rtl="0">
              <a:lnSpc>
                <a:spcPct val="90000"/>
              </a:lnSpc>
              <a:spcBef>
                <a:spcPts val="1000"/>
              </a:spcBef>
              <a:spcAft>
                <a:spcPts val="0"/>
              </a:spcAft>
              <a:buClr>
                <a:srgbClr val="000000"/>
              </a:buClr>
              <a:buSzPts val="2400"/>
              <a:buChar char="•"/>
            </a:pPr>
            <a:r>
              <a:rPr lang="hr-HR" sz="2400" b="0" i="0" u="none" strike="noStrike">
                <a:solidFill>
                  <a:srgbClr val="000000"/>
                </a:solidFill>
                <a:latin typeface="Open Sans"/>
                <a:ea typeface="Open Sans"/>
                <a:cs typeface="Open Sans"/>
                <a:sym typeface="Open Sans"/>
              </a:rPr>
              <a:t>organized and stored as a personal collection for the future use or as part of future digital heritage</a:t>
            </a:r>
            <a:endParaRPr sz="2400" b="0" i="0" u="none" strike="noStrike">
              <a:solidFill>
                <a:srgbClr val="000000"/>
              </a:solidFill>
              <a:latin typeface="Open Sans"/>
              <a:ea typeface="Open Sans"/>
              <a:cs typeface="Open Sans"/>
              <a:sym typeface="Open Sans"/>
            </a:endParaRPr>
          </a:p>
          <a:p>
            <a:pPr marL="228600" lvl="0" indent="-228600" algn="l" rtl="0">
              <a:lnSpc>
                <a:spcPct val="90000"/>
              </a:lnSpc>
              <a:spcBef>
                <a:spcPts val="1000"/>
              </a:spcBef>
              <a:spcAft>
                <a:spcPts val="0"/>
              </a:spcAft>
              <a:buClr>
                <a:srgbClr val="000000"/>
              </a:buClr>
              <a:buSzPts val="2400"/>
              <a:buChar char="•"/>
            </a:pPr>
            <a:r>
              <a:rPr lang="hr-HR" sz="2400" b="0" i="0" u="none" strike="noStrike">
                <a:solidFill>
                  <a:srgbClr val="000000"/>
                </a:solidFill>
                <a:latin typeface="Open Sans"/>
                <a:ea typeface="Open Sans"/>
                <a:cs typeface="Open Sans"/>
                <a:sym typeface="Open Sans"/>
              </a:rPr>
              <a:t>exploratory study conducted in Croatia in 2022 as a part of the master thesis titled </a:t>
            </a:r>
            <a:r>
              <a:rPr lang="hr-HR" sz="2400" b="0" i="1" u="none" strike="noStrike">
                <a:solidFill>
                  <a:srgbClr val="000000"/>
                </a:solidFill>
                <a:latin typeface="Open Sans"/>
                <a:ea typeface="Open Sans"/>
                <a:cs typeface="Open Sans"/>
                <a:sym typeface="Open Sans"/>
              </a:rPr>
              <a:t>Organization and preservation of personal digital legacy, </a:t>
            </a:r>
            <a:r>
              <a:rPr lang="hr-HR" sz="2400" b="0" i="0" u="none" strike="noStrike">
                <a:solidFill>
                  <a:srgbClr val="000000"/>
                </a:solidFill>
                <a:latin typeface="Open Sans"/>
                <a:ea typeface="Open Sans"/>
                <a:cs typeface="Open Sans"/>
                <a:sym typeface="Open Sans"/>
              </a:rPr>
              <a:t>defended at the University of Zadar (Grgeč, 2022)</a:t>
            </a:r>
            <a:endParaRPr sz="2400">
              <a:latin typeface="Open Sans"/>
              <a:ea typeface="Open Sans"/>
              <a:cs typeface="Open Sans"/>
              <a:sym typeface="Open Sans"/>
            </a:endParaRPr>
          </a:p>
          <a:p>
            <a:pPr marL="228600" lvl="0" indent="-114300" algn="l" rtl="0">
              <a:lnSpc>
                <a:spcPct val="90000"/>
              </a:lnSpc>
              <a:spcBef>
                <a:spcPts val="1000"/>
              </a:spcBef>
              <a:spcAft>
                <a:spcPts val="0"/>
              </a:spcAft>
              <a:buClr>
                <a:schemeClr val="dk1"/>
              </a:buClr>
              <a:buSzPts val="1800"/>
              <a:buNone/>
            </a:pPr>
            <a:endParaRPr sz="1800" b="0" i="0" u="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4"/>
        <p:cNvGrpSpPr/>
        <p:nvPr/>
      </p:nvGrpSpPr>
      <p:grpSpPr>
        <a:xfrm>
          <a:off x="0" y="0"/>
          <a:ext cx="0" cy="0"/>
          <a:chOff x="0" y="0"/>
          <a:chExt cx="0" cy="0"/>
        </a:xfrm>
      </p:grpSpPr>
      <p:sp>
        <p:nvSpPr>
          <p:cNvPr id="115" name="Google Shape;115;p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 name="Google Shape;116;p4"/>
          <p:cNvSpPr/>
          <p:nvPr/>
        </p:nvSpPr>
        <p:spPr>
          <a:xfrm rot="8888549">
            <a:off x="-1059473" y="-1108988"/>
            <a:ext cx="7179830" cy="5226565"/>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7" name="Google Shape;117;p4"/>
          <p:cNvSpPr txBox="1">
            <a:spLocks noGrp="1"/>
          </p:cNvSpPr>
          <p:nvPr>
            <p:ph type="title"/>
          </p:nvPr>
        </p:nvSpPr>
        <p:spPr>
          <a:xfrm>
            <a:off x="705059" y="570178"/>
            <a:ext cx="3886397" cy="3100562"/>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rgbClr val="FFFFFF"/>
              </a:buClr>
              <a:buSzPct val="100000"/>
              <a:buFont typeface="Open Sans"/>
              <a:buNone/>
            </a:pPr>
            <a:r>
              <a:rPr lang="hr-HR" sz="5400">
                <a:solidFill>
                  <a:srgbClr val="FFFFFF"/>
                </a:solidFill>
                <a:latin typeface="Open Sans"/>
                <a:ea typeface="Open Sans"/>
                <a:cs typeface="Open Sans"/>
                <a:sym typeface="Open Sans"/>
              </a:rPr>
              <a:t>Theoretical background and terminology</a:t>
            </a:r>
            <a:endParaRPr/>
          </a:p>
        </p:txBody>
      </p:sp>
      <p:sp>
        <p:nvSpPr>
          <p:cNvPr id="118" name="Google Shape;118;p4"/>
          <p:cNvSpPr txBox="1">
            <a:spLocks noGrp="1"/>
          </p:cNvSpPr>
          <p:nvPr>
            <p:ph type="body" idx="1"/>
          </p:nvPr>
        </p:nvSpPr>
        <p:spPr>
          <a:xfrm>
            <a:off x="6095999" y="882315"/>
            <a:ext cx="5254800" cy="5577000"/>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90000"/>
              </a:lnSpc>
              <a:spcBef>
                <a:spcPts val="0"/>
              </a:spcBef>
              <a:spcAft>
                <a:spcPts val="0"/>
              </a:spcAft>
              <a:buClr>
                <a:srgbClr val="000000"/>
              </a:buClr>
              <a:buSzPct val="100000"/>
              <a:buFont typeface="Open Sans"/>
              <a:buChar char="•"/>
            </a:pPr>
            <a:r>
              <a:rPr lang="hr-HR" sz="2000" i="0" u="none" strike="noStrike">
                <a:solidFill>
                  <a:srgbClr val="000000"/>
                </a:solidFill>
                <a:latin typeface="Open Sans"/>
                <a:ea typeface="Open Sans"/>
                <a:cs typeface="Open Sans"/>
                <a:sym typeface="Open Sans"/>
              </a:rPr>
              <a:t>an individual possesses two identities: a real-world identity confirmed by official paper documentation and a digital identity created by using the Internet (Park, 2017)</a:t>
            </a:r>
            <a:endParaRPr sz="2000" i="0" u="none" strike="noStrike">
              <a:solidFill>
                <a:srgbClr val="000000"/>
              </a:solidFill>
              <a:latin typeface="Open Sans"/>
              <a:ea typeface="Open Sans"/>
              <a:cs typeface="Open Sans"/>
              <a:sym typeface="Open Sans"/>
            </a:endParaRPr>
          </a:p>
          <a:p>
            <a:pPr marL="228600" lvl="0" indent="-228600" algn="l" rtl="0">
              <a:lnSpc>
                <a:spcPct val="90000"/>
              </a:lnSpc>
              <a:spcBef>
                <a:spcPts val="1000"/>
              </a:spcBef>
              <a:spcAft>
                <a:spcPts val="0"/>
              </a:spcAft>
              <a:buClr>
                <a:srgbClr val="0E101A"/>
              </a:buClr>
              <a:buSzPct val="100000"/>
              <a:buFont typeface="Open Sans"/>
              <a:buChar char="•"/>
            </a:pPr>
            <a:r>
              <a:rPr lang="hr-HR" sz="2000" i="0" u="none" strike="noStrike">
                <a:solidFill>
                  <a:srgbClr val="0E101A"/>
                </a:solidFill>
                <a:latin typeface="Open Sans"/>
                <a:ea typeface="Open Sans"/>
                <a:cs typeface="Open Sans"/>
                <a:sym typeface="Open Sans"/>
              </a:rPr>
              <a:t>paper is focused on user's experience and habits in organization and preservation of personal digital legacy</a:t>
            </a:r>
            <a:endParaRPr sz="2000" i="0" u="none" strike="noStrike">
              <a:solidFill>
                <a:srgbClr val="0E101A"/>
              </a:solidFill>
              <a:latin typeface="Open Sans"/>
              <a:ea typeface="Open Sans"/>
              <a:cs typeface="Open Sans"/>
              <a:sym typeface="Open Sans"/>
            </a:endParaRPr>
          </a:p>
          <a:p>
            <a:pPr marL="228600" lvl="0" indent="-228600" algn="l" rtl="0">
              <a:lnSpc>
                <a:spcPct val="90000"/>
              </a:lnSpc>
              <a:spcBef>
                <a:spcPts val="1000"/>
              </a:spcBef>
              <a:spcAft>
                <a:spcPts val="0"/>
              </a:spcAft>
              <a:buClr>
                <a:srgbClr val="0E101A"/>
              </a:buClr>
              <a:buSzPct val="100000"/>
              <a:buChar char="•"/>
            </a:pPr>
            <a:r>
              <a:rPr lang="hr-HR" sz="2000">
                <a:solidFill>
                  <a:srgbClr val="0E101A"/>
                </a:solidFill>
                <a:latin typeface="Open Sans"/>
                <a:ea typeface="Open Sans"/>
                <a:cs typeface="Open Sans"/>
                <a:sym typeface="Open Sans"/>
              </a:rPr>
              <a:t>c</a:t>
            </a:r>
            <a:r>
              <a:rPr lang="hr-HR" sz="2000" i="0" u="none" strike="noStrike">
                <a:solidFill>
                  <a:srgbClr val="0E101A"/>
                </a:solidFill>
                <a:latin typeface="Open Sans"/>
                <a:ea typeface="Open Sans"/>
                <a:cs typeface="Open Sans"/>
                <a:sym typeface="Open Sans"/>
              </a:rPr>
              <a:t>oncept of personal </a:t>
            </a:r>
            <a:r>
              <a:rPr lang="hr-HR" sz="2000" b="1" i="0" u="none" strike="noStrike">
                <a:solidFill>
                  <a:srgbClr val="0E101A"/>
                </a:solidFill>
                <a:latin typeface="Open Sans"/>
                <a:ea typeface="Open Sans"/>
                <a:cs typeface="Open Sans"/>
                <a:sym typeface="Open Sans"/>
              </a:rPr>
              <a:t>information management (PIM) </a:t>
            </a:r>
            <a:r>
              <a:rPr lang="hr-HR" sz="2000" i="0" u="none" strike="noStrike">
                <a:solidFill>
                  <a:srgbClr val="0E101A"/>
                </a:solidFill>
                <a:latin typeface="Open Sans"/>
                <a:ea typeface="Open Sans"/>
                <a:cs typeface="Open Sans"/>
                <a:sym typeface="Open Sans"/>
              </a:rPr>
              <a:t>from archival sciences</a:t>
            </a:r>
            <a:r>
              <a:rPr lang="hr-HR" sz="2000" i="0" u="none" strike="noStrike">
                <a:solidFill>
                  <a:srgbClr val="000000"/>
                </a:solidFill>
                <a:latin typeface="Open Sans"/>
                <a:ea typeface="Open Sans"/>
                <a:cs typeface="Open Sans"/>
                <a:sym typeface="Open Sans"/>
              </a:rPr>
              <a:t> </a:t>
            </a:r>
            <a:endParaRPr sz="2000" i="0" u="none" strike="noStrike">
              <a:solidFill>
                <a:srgbClr val="000000"/>
              </a:solidFill>
              <a:latin typeface="Open Sans"/>
              <a:ea typeface="Open Sans"/>
              <a:cs typeface="Open Sans"/>
              <a:sym typeface="Open Sans"/>
            </a:endParaRPr>
          </a:p>
          <a:p>
            <a:pPr marL="228600" lvl="0" indent="-228600" algn="l" rtl="0">
              <a:lnSpc>
                <a:spcPct val="90000"/>
              </a:lnSpc>
              <a:spcBef>
                <a:spcPts val="1000"/>
              </a:spcBef>
              <a:spcAft>
                <a:spcPts val="0"/>
              </a:spcAft>
              <a:buClr>
                <a:srgbClr val="000000"/>
              </a:buClr>
              <a:buSzPct val="100000"/>
              <a:buFont typeface="Open Sans"/>
              <a:buChar char="•"/>
            </a:pPr>
            <a:r>
              <a:rPr lang="hr-HR" sz="2000" i="0" u="none" strike="noStrike">
                <a:solidFill>
                  <a:srgbClr val="000000"/>
                </a:solidFill>
                <a:latin typeface="Open Sans"/>
                <a:ea typeface="Open Sans"/>
                <a:cs typeface="Open Sans"/>
                <a:sym typeface="Open Sans"/>
              </a:rPr>
              <a:t>PIM supports everyday actions to acquire, organize, maintain and retrieve information for everyday use (Jones et al., 2006)</a:t>
            </a:r>
            <a:endParaRPr>
              <a:latin typeface="Open Sans"/>
              <a:ea typeface="Open Sans"/>
              <a:cs typeface="Open Sans"/>
              <a:sym typeface="Open Sans"/>
            </a:endParaRPr>
          </a:p>
          <a:p>
            <a:pPr marL="228600" lvl="0" indent="-228600" algn="l" rtl="0">
              <a:lnSpc>
                <a:spcPct val="90000"/>
              </a:lnSpc>
              <a:spcBef>
                <a:spcPts val="1000"/>
              </a:spcBef>
              <a:spcAft>
                <a:spcPts val="0"/>
              </a:spcAft>
              <a:buClr>
                <a:schemeClr val="dk1"/>
              </a:buClr>
              <a:buSzPct val="100000"/>
              <a:buChar char="•"/>
            </a:pPr>
            <a:r>
              <a:rPr lang="hr-HR" sz="2000" b="1">
                <a:latin typeface="Open Sans"/>
                <a:ea typeface="Open Sans"/>
                <a:cs typeface="Open Sans"/>
                <a:sym typeface="Open Sans"/>
              </a:rPr>
              <a:t>digital footprint </a:t>
            </a:r>
            <a:r>
              <a:rPr lang="hr-HR" sz="2000">
                <a:latin typeface="Open Sans"/>
                <a:ea typeface="Open Sans"/>
                <a:cs typeface="Open Sans"/>
                <a:sym typeface="Open Sans"/>
              </a:rPr>
              <a:t>represents an individual's online presence, provides evidence of their digital and physical identity and records the data left by their interaction in a digital environment (Fish, 2009)</a:t>
            </a:r>
            <a:endParaRPr sz="2000">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2"/>
        <p:cNvGrpSpPr/>
        <p:nvPr/>
      </p:nvGrpSpPr>
      <p:grpSpPr>
        <a:xfrm>
          <a:off x="0" y="0"/>
          <a:ext cx="0" cy="0"/>
          <a:chOff x="0" y="0"/>
          <a:chExt cx="0" cy="0"/>
        </a:xfrm>
      </p:grpSpPr>
      <p:sp>
        <p:nvSpPr>
          <p:cNvPr id="123" name="Google Shape;123;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4" name="Google Shape;124;p5"/>
          <p:cNvSpPr/>
          <p:nvPr/>
        </p:nvSpPr>
        <p:spPr>
          <a:xfrm rot="8888549">
            <a:off x="-1059473" y="-1108988"/>
            <a:ext cx="7179830" cy="5226565"/>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5" name="Google Shape;125;p5"/>
          <p:cNvSpPr txBox="1">
            <a:spLocks noGrp="1"/>
          </p:cNvSpPr>
          <p:nvPr>
            <p:ph type="title"/>
          </p:nvPr>
        </p:nvSpPr>
        <p:spPr>
          <a:xfrm>
            <a:off x="841246" y="673770"/>
            <a:ext cx="4228594" cy="241448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5400"/>
              <a:buFont typeface="Calibri"/>
              <a:buNone/>
            </a:pPr>
            <a:r>
              <a:rPr lang="hr-HR" sz="5400" dirty="0" err="1">
                <a:solidFill>
                  <a:srgbClr val="FFFFFF"/>
                </a:solidFill>
              </a:rPr>
              <a:t>Terminology</a:t>
            </a:r>
            <a:endParaRPr sz="5400" dirty="0">
              <a:solidFill>
                <a:srgbClr val="FFFFFF"/>
              </a:solidFill>
            </a:endParaRPr>
          </a:p>
        </p:txBody>
      </p:sp>
      <p:sp>
        <p:nvSpPr>
          <p:cNvPr id="126" name="Google Shape;126;p5"/>
          <p:cNvSpPr txBox="1">
            <a:spLocks noGrp="1"/>
          </p:cNvSpPr>
          <p:nvPr>
            <p:ph type="body" idx="1"/>
          </p:nvPr>
        </p:nvSpPr>
        <p:spPr>
          <a:xfrm>
            <a:off x="6284276" y="882325"/>
            <a:ext cx="5475000" cy="5785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000"/>
              <a:buChar char="•"/>
            </a:pPr>
            <a:r>
              <a:rPr lang="hr-HR" sz="2000" b="1">
                <a:latin typeface="Open Sans"/>
                <a:ea typeface="Open Sans"/>
                <a:cs typeface="Open Sans"/>
                <a:sym typeface="Open Sans"/>
              </a:rPr>
              <a:t>personal digital collection </a:t>
            </a:r>
            <a:r>
              <a:rPr lang="hr-HR" sz="2000">
                <a:latin typeface="Open Sans"/>
                <a:ea typeface="Open Sans"/>
                <a:cs typeface="Open Sans"/>
                <a:sym typeface="Open Sans"/>
              </a:rPr>
              <a:t>functions like an informal personal archive of records containing informal and diverse collections constantly expanding</a:t>
            </a:r>
            <a:endParaRPr sz="2000">
              <a:latin typeface="Open Sans"/>
              <a:ea typeface="Open Sans"/>
              <a:cs typeface="Open Sans"/>
              <a:sym typeface="Open Sans"/>
            </a:endParaRPr>
          </a:p>
          <a:p>
            <a:pPr marL="228600" lvl="0" indent="-228600" algn="l" rtl="0">
              <a:lnSpc>
                <a:spcPct val="90000"/>
              </a:lnSpc>
              <a:spcBef>
                <a:spcPts val="1000"/>
              </a:spcBef>
              <a:spcAft>
                <a:spcPts val="0"/>
              </a:spcAft>
              <a:buClr>
                <a:schemeClr val="dk1"/>
              </a:buClr>
              <a:buSzPts val="2000"/>
              <a:buChar char="•"/>
            </a:pPr>
            <a:r>
              <a:rPr lang="hr-HR" sz="2000" b="1">
                <a:latin typeface="Open Sans"/>
                <a:ea typeface="Open Sans"/>
                <a:cs typeface="Open Sans"/>
                <a:sym typeface="Open Sans"/>
              </a:rPr>
              <a:t>personal digital archives</a:t>
            </a:r>
            <a:r>
              <a:rPr lang="hr-HR" sz="2000">
                <a:latin typeface="Open Sans"/>
                <a:ea typeface="Open Sans"/>
                <a:cs typeface="Open Sans"/>
                <a:sym typeface="Open Sans"/>
              </a:rPr>
              <a:t> represent “informal, diverse, and expanding memory collections created or acquired and accumulated and maintained by individuals in the course of their personal lives, and belonging to them, rather than to their institutions or other places of work (</a:t>
            </a:r>
            <a:r>
              <a:rPr lang="hr-HR" sz="2000" b="0" i="0" u="none" strike="noStrike">
                <a:solidFill>
                  <a:srgbClr val="000000"/>
                </a:solidFill>
                <a:latin typeface="Open Sans"/>
                <a:ea typeface="Open Sans"/>
                <a:cs typeface="Open Sans"/>
                <a:sym typeface="Open Sans"/>
              </a:rPr>
              <a:t>Williams, John and Rowland, 2009)</a:t>
            </a:r>
            <a:endParaRPr/>
          </a:p>
          <a:p>
            <a:pPr marL="228600" lvl="0" indent="-228600" algn="l" rtl="0">
              <a:lnSpc>
                <a:spcPct val="90000"/>
              </a:lnSpc>
              <a:spcBef>
                <a:spcPts val="1000"/>
              </a:spcBef>
              <a:spcAft>
                <a:spcPts val="0"/>
              </a:spcAft>
              <a:buClr>
                <a:srgbClr val="000000"/>
              </a:buClr>
              <a:buSzPts val="2000"/>
              <a:buChar char="•"/>
            </a:pPr>
            <a:r>
              <a:rPr lang="hr-HR" sz="2000" b="1" i="0" u="none" strike="noStrike">
                <a:solidFill>
                  <a:srgbClr val="000000"/>
                </a:solidFill>
                <a:latin typeface="Open Sans"/>
                <a:ea typeface="Open Sans"/>
                <a:cs typeface="Open Sans"/>
                <a:sym typeface="Open Sans"/>
              </a:rPr>
              <a:t>digital property</a:t>
            </a:r>
            <a:r>
              <a:rPr lang="hr-HR" sz="2000" b="1">
                <a:solidFill>
                  <a:srgbClr val="000000"/>
                </a:solidFill>
                <a:latin typeface="Open Sans"/>
                <a:ea typeface="Open Sans"/>
                <a:cs typeface="Open Sans"/>
                <a:sym typeface="Open Sans"/>
              </a:rPr>
              <a:t> = digital assets = personal digital belongings &gt; DIGITAL LEGACY</a:t>
            </a:r>
            <a:endParaRPr sz="2000" b="1" i="0" u="none" strike="noStrike">
              <a:solidFill>
                <a:srgbClr val="000000"/>
              </a:solidFill>
              <a:latin typeface="Open Sans"/>
              <a:ea typeface="Open Sans"/>
              <a:cs typeface="Open Sans"/>
              <a:sym typeface="Open Sans"/>
            </a:endParaRPr>
          </a:p>
          <a:p>
            <a:pPr marL="228600" lvl="0" indent="-228600" algn="l" rtl="0">
              <a:lnSpc>
                <a:spcPct val="90000"/>
              </a:lnSpc>
              <a:spcBef>
                <a:spcPts val="1000"/>
              </a:spcBef>
              <a:spcAft>
                <a:spcPts val="0"/>
              </a:spcAft>
              <a:buClr>
                <a:schemeClr val="dk1"/>
              </a:buClr>
              <a:buSzPts val="2000"/>
              <a:buChar char="•"/>
            </a:pPr>
            <a:r>
              <a:rPr lang="hr-HR" sz="2000">
                <a:latin typeface="Open Sans"/>
                <a:ea typeface="Open Sans"/>
                <a:cs typeface="Open Sans"/>
                <a:sym typeface="Open Sans"/>
              </a:rPr>
              <a:t>digital archives can be created by anyone, digital assets can be owned by anyone – to ensure accessibility  there is a necessity to create </a:t>
            </a:r>
            <a:r>
              <a:rPr lang="hr-HR" sz="2000" b="1">
                <a:latin typeface="Open Sans"/>
                <a:ea typeface="Open Sans"/>
                <a:cs typeface="Open Sans"/>
                <a:sym typeface="Open Sans"/>
              </a:rPr>
              <a:t>DIGITAL LEGACY PLAN</a:t>
            </a:r>
            <a:endParaRPr sz="2000" b="1">
              <a:latin typeface="Open Sans"/>
              <a:ea typeface="Open Sans"/>
              <a:cs typeface="Open Sans"/>
              <a:sym typeface="Open Sans"/>
            </a:endParaRPr>
          </a:p>
        </p:txBody>
      </p:sp>
      <p:sp>
        <p:nvSpPr>
          <p:cNvPr id="127" name="Google Shape;127;p5"/>
          <p:cNvSpPr txBox="1"/>
          <p:nvPr/>
        </p:nvSpPr>
        <p:spPr>
          <a:xfrm>
            <a:off x="574149" y="2505265"/>
            <a:ext cx="47388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r-HR" sz="1800" b="0" i="0" u="none" strike="noStrike">
                <a:solidFill>
                  <a:schemeClr val="lt1"/>
                </a:solidFill>
                <a:latin typeface="Open Sans"/>
                <a:ea typeface="Open Sans"/>
                <a:cs typeface="Open Sans"/>
                <a:sym typeface="Open Sans"/>
              </a:rPr>
              <a:t>Digital property inventory: categories</a:t>
            </a:r>
            <a:endParaRPr sz="1800">
              <a:solidFill>
                <a:schemeClr val="lt1"/>
              </a:solidFill>
              <a:latin typeface="Open Sans"/>
              <a:ea typeface="Open Sans"/>
              <a:cs typeface="Open Sans"/>
              <a:sym typeface="Open Sans"/>
            </a:endParaRPr>
          </a:p>
        </p:txBody>
      </p:sp>
      <p:pic>
        <p:nvPicPr>
          <p:cNvPr id="128" name="Google Shape;128;p5"/>
          <p:cNvPicPr preferRelativeResize="0"/>
          <p:nvPr/>
        </p:nvPicPr>
        <p:blipFill>
          <a:blip r:embed="rId3">
            <a:alphaModFix/>
          </a:blip>
          <a:stretch>
            <a:fillRect/>
          </a:stretch>
        </p:blipFill>
        <p:spPr>
          <a:xfrm>
            <a:off x="189750" y="2957376"/>
            <a:ext cx="5856900" cy="3958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Google Shape;133;p6"/>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 name="Google Shape;134;p6"/>
          <p:cNvSpPr/>
          <p:nvPr/>
        </p:nvSpPr>
        <p:spPr>
          <a:xfrm rot="8890605">
            <a:off x="-1062309" y="-1112748"/>
            <a:ext cx="7182544" cy="5228541"/>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5" name="Google Shape;135;p6"/>
          <p:cNvSpPr txBox="1">
            <a:spLocks noGrp="1"/>
          </p:cNvSpPr>
          <p:nvPr>
            <p:ph type="title"/>
          </p:nvPr>
        </p:nvSpPr>
        <p:spPr>
          <a:xfrm>
            <a:off x="841251" y="673775"/>
            <a:ext cx="4115400" cy="24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5400"/>
              <a:buFont typeface="Calibri"/>
              <a:buNone/>
            </a:pPr>
            <a:r>
              <a:rPr lang="hr-HR" sz="5400">
                <a:solidFill>
                  <a:srgbClr val="FFFFFF"/>
                </a:solidFill>
                <a:latin typeface="Open Sans"/>
                <a:ea typeface="Open Sans"/>
                <a:cs typeface="Open Sans"/>
                <a:sym typeface="Open Sans"/>
              </a:rPr>
              <a:t>Exploratory study</a:t>
            </a:r>
            <a:endParaRPr sz="5400">
              <a:solidFill>
                <a:srgbClr val="FFFFFF"/>
              </a:solidFill>
              <a:latin typeface="Open Sans"/>
              <a:ea typeface="Open Sans"/>
              <a:cs typeface="Open Sans"/>
              <a:sym typeface="Open Sans"/>
            </a:endParaRPr>
          </a:p>
        </p:txBody>
      </p:sp>
      <p:sp>
        <p:nvSpPr>
          <p:cNvPr id="136" name="Google Shape;136;p6"/>
          <p:cNvSpPr txBox="1">
            <a:spLocks noGrp="1"/>
          </p:cNvSpPr>
          <p:nvPr>
            <p:ph type="body" idx="1"/>
          </p:nvPr>
        </p:nvSpPr>
        <p:spPr>
          <a:xfrm>
            <a:off x="6095999" y="882315"/>
            <a:ext cx="5254754" cy="529464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200"/>
              <a:buNone/>
            </a:pPr>
            <a:r>
              <a:rPr lang="hr-HR" sz="2500" b="1">
                <a:latin typeface="Open Sans"/>
                <a:ea typeface="Open Sans"/>
                <a:cs typeface="Open Sans"/>
                <a:sym typeface="Open Sans"/>
              </a:rPr>
              <a:t>The aim of the research</a:t>
            </a:r>
            <a:r>
              <a:rPr lang="hr-HR" sz="2200" b="1">
                <a:latin typeface="Open Sans"/>
                <a:ea typeface="Open Sans"/>
                <a:cs typeface="Open Sans"/>
                <a:sym typeface="Open Sans"/>
              </a:rPr>
              <a:t> </a:t>
            </a:r>
            <a:endParaRPr sz="2200" b="1">
              <a:latin typeface="Open Sans"/>
              <a:ea typeface="Open Sans"/>
              <a:cs typeface="Open Sans"/>
              <a:sym typeface="Open Sans"/>
            </a:endParaRPr>
          </a:p>
          <a:p>
            <a:pPr marL="228600" lvl="0" indent="-234950" algn="l" rtl="0">
              <a:lnSpc>
                <a:spcPct val="90000"/>
              </a:lnSpc>
              <a:spcBef>
                <a:spcPts val="1000"/>
              </a:spcBef>
              <a:spcAft>
                <a:spcPts val="0"/>
              </a:spcAft>
              <a:buClr>
                <a:schemeClr val="dk1"/>
              </a:buClr>
              <a:buSzPts val="2300"/>
              <a:buChar char="•"/>
            </a:pPr>
            <a:r>
              <a:rPr lang="hr-HR" sz="2300">
                <a:latin typeface="Open Sans"/>
                <a:ea typeface="Open Sans"/>
                <a:cs typeface="Open Sans"/>
                <a:sym typeface="Open Sans"/>
              </a:rPr>
              <a:t>to determine the opinions and attitudes of the participants included in the study about their own personal digital legacy</a:t>
            </a:r>
            <a:endParaRPr sz="2300">
              <a:latin typeface="Open Sans"/>
              <a:ea typeface="Open Sans"/>
              <a:cs typeface="Open Sans"/>
              <a:sym typeface="Open Sans"/>
            </a:endParaRPr>
          </a:p>
          <a:p>
            <a:pPr marL="228600" lvl="0" indent="-234950" algn="l" rtl="0">
              <a:lnSpc>
                <a:spcPct val="90000"/>
              </a:lnSpc>
              <a:spcBef>
                <a:spcPts val="1000"/>
              </a:spcBef>
              <a:spcAft>
                <a:spcPts val="0"/>
              </a:spcAft>
              <a:buClr>
                <a:schemeClr val="dk1"/>
              </a:buClr>
              <a:buSzPts val="2300"/>
              <a:buChar char="•"/>
            </a:pPr>
            <a:r>
              <a:rPr lang="hr-HR" sz="2300">
                <a:latin typeface="Open Sans"/>
                <a:ea typeface="Open Sans"/>
                <a:cs typeface="Open Sans"/>
                <a:sym typeface="Open Sans"/>
              </a:rPr>
              <a:t>to examine in what way and to what extent participants organize their personal digital content for the future</a:t>
            </a:r>
            <a:endParaRPr sz="2900"/>
          </a:p>
          <a:p>
            <a:pPr marL="0" lvl="0" indent="0" algn="l" rtl="0">
              <a:lnSpc>
                <a:spcPct val="90000"/>
              </a:lnSpc>
              <a:spcBef>
                <a:spcPts val="1000"/>
              </a:spcBef>
              <a:spcAft>
                <a:spcPts val="0"/>
              </a:spcAft>
              <a:buClr>
                <a:schemeClr val="dk1"/>
              </a:buClr>
              <a:buSzPts val="2200"/>
              <a:buNone/>
            </a:pPr>
            <a:endParaRPr sz="2200">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0"/>
        <p:cNvGrpSpPr/>
        <p:nvPr/>
      </p:nvGrpSpPr>
      <p:grpSpPr>
        <a:xfrm>
          <a:off x="0" y="0"/>
          <a:ext cx="0" cy="0"/>
          <a:chOff x="0" y="0"/>
          <a:chExt cx="0" cy="0"/>
        </a:xfrm>
      </p:grpSpPr>
      <p:sp>
        <p:nvSpPr>
          <p:cNvPr id="141" name="Google Shape;141;p7"/>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2" name="Google Shape;142;p7"/>
          <p:cNvSpPr/>
          <p:nvPr/>
        </p:nvSpPr>
        <p:spPr>
          <a:xfrm rot="8888549">
            <a:off x="-1059473" y="-1108988"/>
            <a:ext cx="7179830" cy="5226565"/>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3" name="Google Shape;143;p7"/>
          <p:cNvSpPr txBox="1">
            <a:spLocks noGrp="1"/>
          </p:cNvSpPr>
          <p:nvPr>
            <p:ph type="title"/>
          </p:nvPr>
        </p:nvSpPr>
        <p:spPr>
          <a:xfrm>
            <a:off x="841246" y="673770"/>
            <a:ext cx="3644489" cy="241448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5400"/>
              <a:buFont typeface="Calibri"/>
              <a:buNone/>
            </a:pPr>
            <a:r>
              <a:rPr lang="hr-HR" sz="5400">
                <a:solidFill>
                  <a:srgbClr val="FFFFFF"/>
                </a:solidFill>
              </a:rPr>
              <a:t>Exploratory study</a:t>
            </a:r>
            <a:endParaRPr sz="5400">
              <a:solidFill>
                <a:srgbClr val="FFFFFF"/>
              </a:solidFill>
            </a:endParaRPr>
          </a:p>
        </p:txBody>
      </p:sp>
      <p:sp>
        <p:nvSpPr>
          <p:cNvPr id="144" name="Google Shape;144;p7"/>
          <p:cNvSpPr txBox="1">
            <a:spLocks noGrp="1"/>
          </p:cNvSpPr>
          <p:nvPr>
            <p:ph type="body" idx="1"/>
          </p:nvPr>
        </p:nvSpPr>
        <p:spPr>
          <a:xfrm>
            <a:off x="6095999" y="882315"/>
            <a:ext cx="5254754" cy="529464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hr-HR" sz="3200" b="1">
                <a:latin typeface="Open Sans"/>
                <a:ea typeface="Open Sans"/>
                <a:cs typeface="Open Sans"/>
                <a:sym typeface="Open Sans"/>
              </a:rPr>
              <a:t>Research questions</a:t>
            </a:r>
            <a:endParaRPr/>
          </a:p>
          <a:p>
            <a:pPr marL="342900" lvl="0" indent="-342900" algn="l" rtl="0">
              <a:lnSpc>
                <a:spcPct val="90000"/>
              </a:lnSpc>
              <a:spcBef>
                <a:spcPts val="1000"/>
              </a:spcBef>
              <a:spcAft>
                <a:spcPts val="0"/>
              </a:spcAft>
              <a:buClr>
                <a:srgbClr val="000000"/>
              </a:buClr>
              <a:buSzPts val="2800"/>
              <a:buAutoNum type="alphaLcParenR"/>
            </a:pPr>
            <a:r>
              <a:rPr lang="hr-HR" b="0" i="0" u="none" strike="noStrike">
                <a:solidFill>
                  <a:srgbClr val="000000"/>
                </a:solidFill>
                <a:latin typeface="Open Sans"/>
                <a:ea typeface="Open Sans"/>
                <a:cs typeface="Open Sans"/>
                <a:sym typeface="Open Sans"/>
              </a:rPr>
              <a:t>Are respondents aware of their own personal digital legacy and what are their attitudes/opinions about the subject? </a:t>
            </a:r>
            <a:endParaRPr b="0" i="0" u="none" strike="noStrike">
              <a:solidFill>
                <a:srgbClr val="000000"/>
              </a:solidFill>
              <a:latin typeface="Open Sans"/>
              <a:ea typeface="Open Sans"/>
              <a:cs typeface="Open Sans"/>
              <a:sym typeface="Open Sans"/>
            </a:endParaRPr>
          </a:p>
          <a:p>
            <a:pPr marL="342900" lvl="0" indent="-342900" algn="l" rtl="0">
              <a:lnSpc>
                <a:spcPct val="90000"/>
              </a:lnSpc>
              <a:spcBef>
                <a:spcPts val="1000"/>
              </a:spcBef>
              <a:spcAft>
                <a:spcPts val="0"/>
              </a:spcAft>
              <a:buClr>
                <a:srgbClr val="000000"/>
              </a:buClr>
              <a:buSzPts val="2800"/>
              <a:buAutoNum type="alphaLcParenR"/>
            </a:pPr>
            <a:r>
              <a:rPr lang="hr-HR" b="0" i="0" u="none" strike="noStrike">
                <a:solidFill>
                  <a:srgbClr val="000000"/>
                </a:solidFill>
                <a:latin typeface="Open Sans"/>
                <a:ea typeface="Open Sans"/>
                <a:cs typeface="Open Sans"/>
                <a:sym typeface="Open Sans"/>
              </a:rPr>
              <a:t>In what way and to what extent the respondents organize and preserve their personal digital legacy?</a:t>
            </a:r>
            <a:endParaRPr>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sp>
        <p:nvSpPr>
          <p:cNvPr id="149" name="Google Shape;149;p8"/>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 name="Google Shape;150;p8"/>
          <p:cNvSpPr/>
          <p:nvPr/>
        </p:nvSpPr>
        <p:spPr>
          <a:xfrm rot="8888549">
            <a:off x="-1059473" y="-1108988"/>
            <a:ext cx="7179830" cy="5226565"/>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1" name="Google Shape;151;p8"/>
          <p:cNvSpPr txBox="1">
            <a:spLocks noGrp="1"/>
          </p:cNvSpPr>
          <p:nvPr>
            <p:ph type="title"/>
          </p:nvPr>
        </p:nvSpPr>
        <p:spPr>
          <a:xfrm>
            <a:off x="841250" y="673775"/>
            <a:ext cx="4746749" cy="24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5400"/>
              <a:buFont typeface="Calibri"/>
              <a:buNone/>
            </a:pPr>
            <a:r>
              <a:rPr lang="hr-HR" sz="5400" dirty="0" err="1">
                <a:solidFill>
                  <a:srgbClr val="FFFFFF"/>
                </a:solidFill>
                <a:latin typeface="Open Sans"/>
                <a:ea typeface="Open Sans"/>
                <a:cs typeface="Open Sans"/>
                <a:sym typeface="Open Sans"/>
              </a:rPr>
              <a:t>Methodology</a:t>
            </a:r>
            <a:endParaRPr sz="5400" dirty="0">
              <a:solidFill>
                <a:srgbClr val="FFFFFF"/>
              </a:solidFill>
              <a:latin typeface="Open Sans"/>
              <a:ea typeface="Open Sans"/>
              <a:cs typeface="Open Sans"/>
              <a:sym typeface="Open Sans"/>
            </a:endParaRPr>
          </a:p>
          <a:p>
            <a:pPr marL="457200" lvl="0" indent="-571500" algn="l" rtl="0">
              <a:lnSpc>
                <a:spcPct val="90000"/>
              </a:lnSpc>
              <a:spcBef>
                <a:spcPts val="0"/>
              </a:spcBef>
              <a:spcAft>
                <a:spcPts val="0"/>
              </a:spcAft>
              <a:buClr>
                <a:srgbClr val="FFFFFF"/>
              </a:buClr>
              <a:buSzPts val="5400"/>
              <a:buFont typeface="Open Sans"/>
              <a:buChar char="●"/>
            </a:pPr>
            <a:r>
              <a:rPr lang="hr-HR" sz="5400" dirty="0">
                <a:solidFill>
                  <a:srgbClr val="FFFFFF"/>
                </a:solidFill>
                <a:latin typeface="Open Sans"/>
                <a:ea typeface="Open Sans"/>
                <a:cs typeface="Open Sans"/>
                <a:sym typeface="Open Sans"/>
              </a:rPr>
              <a:t>the </a:t>
            </a:r>
            <a:r>
              <a:rPr lang="hr-HR" sz="5400" dirty="0" err="1">
                <a:solidFill>
                  <a:srgbClr val="FFFFFF"/>
                </a:solidFill>
                <a:latin typeface="Open Sans"/>
                <a:ea typeface="Open Sans"/>
                <a:cs typeface="Open Sans"/>
                <a:sym typeface="Open Sans"/>
              </a:rPr>
              <a:t>survey</a:t>
            </a:r>
            <a:endParaRPr sz="5400" dirty="0">
              <a:solidFill>
                <a:srgbClr val="FFFFFF"/>
              </a:solidFill>
              <a:latin typeface="Open Sans"/>
              <a:ea typeface="Open Sans"/>
              <a:cs typeface="Open Sans"/>
              <a:sym typeface="Open Sans"/>
            </a:endParaRPr>
          </a:p>
        </p:txBody>
      </p:sp>
      <p:sp>
        <p:nvSpPr>
          <p:cNvPr id="152" name="Google Shape;152;p8"/>
          <p:cNvSpPr txBox="1">
            <a:spLocks noGrp="1"/>
          </p:cNvSpPr>
          <p:nvPr>
            <p:ph type="body" idx="1"/>
          </p:nvPr>
        </p:nvSpPr>
        <p:spPr>
          <a:xfrm>
            <a:off x="6096000" y="882326"/>
            <a:ext cx="5497800" cy="5674800"/>
          </a:xfrm>
          <a:prstGeom prst="rect">
            <a:avLst/>
          </a:prstGeom>
          <a:noFill/>
          <a:ln>
            <a:noFill/>
          </a:ln>
        </p:spPr>
        <p:txBody>
          <a:bodyPr spcFirstLastPara="1" wrap="square" lIns="91425" tIns="45700" rIns="91425" bIns="45700" anchor="t" anchorCtr="0">
            <a:normAutofit fontScale="92500" lnSpcReduction="20000"/>
          </a:bodyPr>
          <a:lstStyle/>
          <a:p>
            <a:pPr marL="228600" lvl="0" indent="-217170" algn="l" rtl="0">
              <a:lnSpc>
                <a:spcPct val="90000"/>
              </a:lnSpc>
              <a:spcBef>
                <a:spcPts val="0"/>
              </a:spcBef>
              <a:spcAft>
                <a:spcPts val="0"/>
              </a:spcAft>
              <a:buClr>
                <a:srgbClr val="000000"/>
              </a:buClr>
              <a:buSzPct val="100000"/>
              <a:buFont typeface="Open Sans"/>
              <a:buChar char="●"/>
            </a:pPr>
            <a:r>
              <a:rPr lang="hr-HR" sz="2400" i="0" u="none" strike="noStrike">
                <a:solidFill>
                  <a:srgbClr val="000000"/>
                </a:solidFill>
                <a:latin typeface="Open Sans"/>
                <a:ea typeface="Open Sans"/>
                <a:cs typeface="Open Sans"/>
                <a:sym typeface="Open Sans"/>
              </a:rPr>
              <a:t>the online survey with 229 respondents</a:t>
            </a:r>
            <a:endParaRPr sz="2400">
              <a:solidFill>
                <a:srgbClr val="000000"/>
              </a:solidFill>
              <a:latin typeface="Open Sans"/>
              <a:ea typeface="Open Sans"/>
              <a:cs typeface="Open Sans"/>
              <a:sym typeface="Open Sans"/>
            </a:endParaRPr>
          </a:p>
          <a:p>
            <a:pPr marL="228600" lvl="0" indent="-217170" algn="l" rtl="0">
              <a:lnSpc>
                <a:spcPct val="90000"/>
              </a:lnSpc>
              <a:spcBef>
                <a:spcPts val="1000"/>
              </a:spcBef>
              <a:spcAft>
                <a:spcPts val="0"/>
              </a:spcAft>
              <a:buClr>
                <a:srgbClr val="000000"/>
              </a:buClr>
              <a:buSzPct val="100000"/>
              <a:buFont typeface="Open Sans"/>
              <a:buChar char="●"/>
            </a:pPr>
            <a:r>
              <a:rPr lang="hr-HR" sz="2400" i="0" u="none" strike="noStrike">
                <a:solidFill>
                  <a:srgbClr val="000000"/>
                </a:solidFill>
                <a:latin typeface="Open Sans"/>
                <a:ea typeface="Open Sans"/>
                <a:cs typeface="Open Sans"/>
                <a:sym typeface="Open Sans"/>
              </a:rPr>
              <a:t>analyzed by using means of descriptive </a:t>
            </a:r>
            <a:r>
              <a:rPr lang="hr-HR" sz="2400">
                <a:solidFill>
                  <a:srgbClr val="000000"/>
                </a:solidFill>
                <a:latin typeface="Open Sans"/>
                <a:ea typeface="Open Sans"/>
                <a:cs typeface="Open Sans"/>
                <a:sym typeface="Open Sans"/>
              </a:rPr>
              <a:t>statistics</a:t>
            </a:r>
            <a:endParaRPr sz="2400" i="0" u="none" strike="noStrike">
              <a:solidFill>
                <a:srgbClr val="000000"/>
              </a:solidFill>
              <a:latin typeface="Open Sans"/>
              <a:ea typeface="Open Sans"/>
              <a:cs typeface="Open Sans"/>
              <a:sym typeface="Open Sans"/>
            </a:endParaRPr>
          </a:p>
          <a:p>
            <a:pPr marL="228600" lvl="0" indent="-217170" algn="l" rtl="0">
              <a:lnSpc>
                <a:spcPct val="90000"/>
              </a:lnSpc>
              <a:spcBef>
                <a:spcPts val="1000"/>
              </a:spcBef>
              <a:spcAft>
                <a:spcPts val="0"/>
              </a:spcAft>
              <a:buClr>
                <a:srgbClr val="000000"/>
              </a:buClr>
              <a:buSzPct val="100000"/>
              <a:buFont typeface="Open Sans"/>
              <a:buChar char="●"/>
            </a:pPr>
            <a:r>
              <a:rPr lang="hr-HR" sz="2400">
                <a:solidFill>
                  <a:srgbClr val="000000"/>
                </a:solidFill>
                <a:latin typeface="Open Sans"/>
                <a:ea typeface="Open Sans"/>
                <a:cs typeface="Open Sans"/>
                <a:sym typeface="Open Sans"/>
              </a:rPr>
              <a:t>r</a:t>
            </a:r>
            <a:r>
              <a:rPr lang="hr-HR" sz="2400" i="0" u="none" strike="noStrike">
                <a:solidFill>
                  <a:srgbClr val="000000"/>
                </a:solidFill>
                <a:latin typeface="Open Sans"/>
                <a:ea typeface="Open Sans"/>
                <a:cs typeface="Open Sans"/>
                <a:sym typeface="Open Sans"/>
              </a:rPr>
              <a:t>esponses collected in the period from February 25</a:t>
            </a:r>
            <a:r>
              <a:rPr lang="hr-HR" sz="2400" i="0" u="none" strike="noStrike" baseline="30000">
                <a:solidFill>
                  <a:srgbClr val="000000"/>
                </a:solidFill>
                <a:latin typeface="Open Sans"/>
                <a:ea typeface="Open Sans"/>
                <a:cs typeface="Open Sans"/>
                <a:sym typeface="Open Sans"/>
              </a:rPr>
              <a:t>th</a:t>
            </a:r>
            <a:r>
              <a:rPr lang="hr-HR" sz="2400" i="0" u="none" strike="noStrike">
                <a:solidFill>
                  <a:srgbClr val="000000"/>
                </a:solidFill>
                <a:latin typeface="Open Sans"/>
                <a:ea typeface="Open Sans"/>
                <a:cs typeface="Open Sans"/>
                <a:sym typeface="Open Sans"/>
              </a:rPr>
              <a:t> to March 7</a:t>
            </a:r>
            <a:r>
              <a:rPr lang="hr-HR" sz="2400" i="0" u="none" strike="noStrike" baseline="30000">
                <a:solidFill>
                  <a:srgbClr val="000000"/>
                </a:solidFill>
                <a:latin typeface="Open Sans"/>
                <a:ea typeface="Open Sans"/>
                <a:cs typeface="Open Sans"/>
                <a:sym typeface="Open Sans"/>
              </a:rPr>
              <a:t>th</a:t>
            </a:r>
            <a:r>
              <a:rPr lang="hr-HR" sz="2400" i="0" u="none" strike="noStrike">
                <a:solidFill>
                  <a:srgbClr val="000000"/>
                </a:solidFill>
                <a:latin typeface="Open Sans"/>
                <a:ea typeface="Open Sans"/>
                <a:cs typeface="Open Sans"/>
                <a:sym typeface="Open Sans"/>
              </a:rPr>
              <a:t>, 2022</a:t>
            </a:r>
            <a:endParaRPr sz="2400">
              <a:solidFill>
                <a:srgbClr val="000000"/>
              </a:solidFill>
              <a:latin typeface="Open Sans"/>
              <a:ea typeface="Open Sans"/>
              <a:cs typeface="Open Sans"/>
              <a:sym typeface="Open Sans"/>
            </a:endParaRPr>
          </a:p>
          <a:p>
            <a:pPr marL="228600" lvl="0" indent="-220027" algn="l" rtl="0">
              <a:spcBef>
                <a:spcPts val="1000"/>
              </a:spcBef>
              <a:spcAft>
                <a:spcPts val="0"/>
              </a:spcAft>
              <a:buSzPct val="64285"/>
              <a:buFont typeface="Open Sans"/>
              <a:buChar char="●"/>
            </a:pPr>
            <a:r>
              <a:rPr lang="hr-HR">
                <a:latin typeface="Open Sans"/>
                <a:ea typeface="Open Sans"/>
                <a:cs typeface="Open Sans"/>
                <a:sym typeface="Open Sans"/>
              </a:rPr>
              <a:t>34 questions: 32 closed-type questions and 2 open-type questions</a:t>
            </a:r>
            <a:endParaRPr>
              <a:latin typeface="Open Sans"/>
              <a:ea typeface="Open Sans"/>
              <a:cs typeface="Open Sans"/>
              <a:sym typeface="Open Sans"/>
            </a:endParaRPr>
          </a:p>
          <a:p>
            <a:pPr marL="228600" lvl="0" indent="-220027" algn="l" rtl="0">
              <a:spcBef>
                <a:spcPts val="1000"/>
              </a:spcBef>
              <a:spcAft>
                <a:spcPts val="0"/>
              </a:spcAft>
              <a:buSzPct val="64285"/>
              <a:buFont typeface="Open Sans"/>
              <a:buChar char="●"/>
            </a:pPr>
            <a:r>
              <a:rPr lang="hr-HR">
                <a:latin typeface="Open Sans"/>
                <a:ea typeface="Open Sans"/>
                <a:cs typeface="Open Sans"/>
                <a:sym typeface="Open Sans"/>
              </a:rPr>
              <a:t>questions divided into three parts:</a:t>
            </a:r>
            <a:endParaRPr>
              <a:latin typeface="Open Sans"/>
              <a:ea typeface="Open Sans"/>
              <a:cs typeface="Open Sans"/>
              <a:sym typeface="Open Sans"/>
            </a:endParaRPr>
          </a:p>
          <a:p>
            <a:pPr marL="914400" lvl="0" indent="-334327" algn="l" rtl="0">
              <a:spcBef>
                <a:spcPts val="0"/>
              </a:spcBef>
              <a:spcAft>
                <a:spcPts val="0"/>
              </a:spcAft>
              <a:buSzPct val="64285"/>
              <a:buFont typeface="Open Sans"/>
              <a:buAutoNum type="alphaUcPeriod"/>
            </a:pPr>
            <a:r>
              <a:rPr lang="hr-HR">
                <a:latin typeface="Open Sans"/>
                <a:ea typeface="Open Sans"/>
                <a:cs typeface="Open Sans"/>
                <a:sym typeface="Open Sans"/>
              </a:rPr>
              <a:t>general information about respondents, </a:t>
            </a:r>
            <a:endParaRPr>
              <a:latin typeface="Open Sans"/>
              <a:ea typeface="Open Sans"/>
              <a:cs typeface="Open Sans"/>
              <a:sym typeface="Open Sans"/>
            </a:endParaRPr>
          </a:p>
          <a:p>
            <a:pPr marL="914400" lvl="0" indent="-334327" algn="l" rtl="0">
              <a:spcBef>
                <a:spcPts val="0"/>
              </a:spcBef>
              <a:spcAft>
                <a:spcPts val="0"/>
              </a:spcAft>
              <a:buSzPct val="64285"/>
              <a:buFont typeface="Open Sans"/>
              <a:buAutoNum type="alphaUcPeriod"/>
            </a:pPr>
            <a:r>
              <a:rPr lang="hr-HR">
                <a:latin typeface="Open Sans"/>
                <a:ea typeface="Open Sans"/>
                <a:cs typeface="Open Sans"/>
                <a:sym typeface="Open Sans"/>
              </a:rPr>
              <a:t>usage and creation of digital content and </a:t>
            </a:r>
            <a:endParaRPr>
              <a:latin typeface="Open Sans"/>
              <a:ea typeface="Open Sans"/>
              <a:cs typeface="Open Sans"/>
              <a:sym typeface="Open Sans"/>
            </a:endParaRPr>
          </a:p>
          <a:p>
            <a:pPr marL="914400" lvl="0" indent="-334327" algn="l" rtl="0">
              <a:spcBef>
                <a:spcPts val="0"/>
              </a:spcBef>
              <a:spcAft>
                <a:spcPts val="0"/>
              </a:spcAft>
              <a:buSzPct val="81818"/>
              <a:buFont typeface="Open Sans"/>
              <a:buAutoNum type="alphaUcPeriod"/>
            </a:pPr>
            <a:r>
              <a:rPr lang="hr-HR">
                <a:latin typeface="Open Sans"/>
                <a:ea typeface="Open Sans"/>
                <a:cs typeface="Open Sans"/>
                <a:sym typeface="Open Sans"/>
              </a:rPr>
              <a:t>attitudes/opinions about digital legacy; actions and habits in practice</a:t>
            </a:r>
            <a:endParaRPr sz="2200">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6"/>
        <p:cNvGrpSpPr/>
        <p:nvPr/>
      </p:nvGrpSpPr>
      <p:grpSpPr>
        <a:xfrm>
          <a:off x="0" y="0"/>
          <a:ext cx="0" cy="0"/>
          <a:chOff x="0" y="0"/>
          <a:chExt cx="0" cy="0"/>
        </a:xfrm>
      </p:grpSpPr>
      <p:sp>
        <p:nvSpPr>
          <p:cNvPr id="157" name="Google Shape;157;p9"/>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Arial"/>
              <a:buNone/>
            </a:pPr>
            <a:endParaRPr sz="1800">
              <a:solidFill>
                <a:schemeClr val="lt1"/>
              </a:solidFill>
              <a:latin typeface="Calibri"/>
              <a:ea typeface="Calibri"/>
              <a:cs typeface="Calibri"/>
              <a:sym typeface="Calibri"/>
            </a:endParaRPr>
          </a:p>
        </p:txBody>
      </p:sp>
      <p:sp>
        <p:nvSpPr>
          <p:cNvPr id="158" name="Google Shape;158;p9"/>
          <p:cNvSpPr/>
          <p:nvPr/>
        </p:nvSpPr>
        <p:spPr>
          <a:xfrm rot="8888549">
            <a:off x="-1059473" y="-1108988"/>
            <a:ext cx="7179830" cy="5226565"/>
          </a:xfrm>
          <a:custGeom>
            <a:avLst/>
            <a:gdLst/>
            <a:ahLst/>
            <a:cxnLst/>
            <a:rect l="l" t="t" r="r" b="b"/>
            <a:pathLst>
              <a:path w="7179830" h="5226565" extrusionOk="0">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9" name="Google Shape;159;p9"/>
          <p:cNvSpPr txBox="1">
            <a:spLocks noGrp="1"/>
          </p:cNvSpPr>
          <p:nvPr>
            <p:ph type="title"/>
          </p:nvPr>
        </p:nvSpPr>
        <p:spPr>
          <a:xfrm>
            <a:off x="551476" y="673775"/>
            <a:ext cx="4515300" cy="24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5400"/>
              <a:buFont typeface="Calibri"/>
              <a:buNone/>
            </a:pPr>
            <a:r>
              <a:rPr lang="hr-HR" sz="5400">
                <a:solidFill>
                  <a:srgbClr val="FFFFFF"/>
                </a:solidFill>
                <a:latin typeface="Open Sans"/>
                <a:ea typeface="Open Sans"/>
                <a:cs typeface="Open Sans"/>
                <a:sym typeface="Open Sans"/>
              </a:rPr>
              <a:t>Results </a:t>
            </a:r>
            <a:endParaRPr sz="5400">
              <a:solidFill>
                <a:srgbClr val="FFFFFF"/>
              </a:solidFill>
              <a:latin typeface="Open Sans"/>
              <a:ea typeface="Open Sans"/>
              <a:cs typeface="Open Sans"/>
              <a:sym typeface="Open Sans"/>
            </a:endParaRPr>
          </a:p>
          <a:p>
            <a:pPr marL="457200" lvl="0" indent="-433916" algn="l" rtl="0">
              <a:spcBef>
                <a:spcPts val="0"/>
              </a:spcBef>
              <a:spcAft>
                <a:spcPts val="0"/>
              </a:spcAft>
              <a:buClr>
                <a:schemeClr val="lt1"/>
              </a:buClr>
              <a:buSzPts val="3233"/>
              <a:buFont typeface="Open Sans"/>
              <a:buAutoNum type="alphaUcPeriod"/>
            </a:pPr>
            <a:r>
              <a:rPr lang="hr-HR" sz="3233">
                <a:solidFill>
                  <a:schemeClr val="lt1"/>
                </a:solidFill>
                <a:latin typeface="Open Sans"/>
                <a:ea typeface="Open Sans"/>
                <a:cs typeface="Open Sans"/>
                <a:sym typeface="Open Sans"/>
              </a:rPr>
              <a:t>general information about respondents</a:t>
            </a:r>
            <a:endParaRPr sz="6833">
              <a:solidFill>
                <a:schemeClr val="lt1"/>
              </a:solidFill>
              <a:latin typeface="Open Sans"/>
              <a:ea typeface="Open Sans"/>
              <a:cs typeface="Open Sans"/>
              <a:sym typeface="Open Sans"/>
            </a:endParaRPr>
          </a:p>
        </p:txBody>
      </p:sp>
      <p:sp>
        <p:nvSpPr>
          <p:cNvPr id="160" name="Google Shape;160;p9"/>
          <p:cNvSpPr txBox="1">
            <a:spLocks noGrp="1"/>
          </p:cNvSpPr>
          <p:nvPr>
            <p:ph type="body" idx="1"/>
          </p:nvPr>
        </p:nvSpPr>
        <p:spPr>
          <a:xfrm>
            <a:off x="5999425" y="2248425"/>
            <a:ext cx="5484000" cy="3701700"/>
          </a:xfrm>
          <a:prstGeom prst="rect">
            <a:avLst/>
          </a:prstGeom>
          <a:noFill/>
          <a:ln>
            <a:noFill/>
          </a:ln>
        </p:spPr>
        <p:txBody>
          <a:bodyPr spcFirstLastPara="1" wrap="square" lIns="91425" tIns="45700" rIns="91425" bIns="45700" anchor="t" anchorCtr="0">
            <a:normAutofit fontScale="92500"/>
          </a:bodyPr>
          <a:lstStyle/>
          <a:p>
            <a:pPr marL="228600" lvl="0" indent="-228600" algn="l" rtl="0">
              <a:spcBef>
                <a:spcPts val="1000"/>
              </a:spcBef>
              <a:spcAft>
                <a:spcPts val="0"/>
              </a:spcAft>
              <a:buSzPts val="1800"/>
              <a:buChar char="•"/>
            </a:pPr>
            <a:r>
              <a:rPr lang="hr-HR"/>
              <a:t> Out of 229 respondents:</a:t>
            </a:r>
            <a:endParaRPr/>
          </a:p>
          <a:p>
            <a:pPr marL="0" lvl="0" indent="0" algn="l" rtl="0">
              <a:spcBef>
                <a:spcPts val="1000"/>
              </a:spcBef>
              <a:spcAft>
                <a:spcPts val="0"/>
              </a:spcAft>
              <a:buNone/>
            </a:pPr>
            <a:endParaRPr/>
          </a:p>
          <a:p>
            <a:pPr marL="685800" lvl="1" indent="-228600" algn="l" rtl="0">
              <a:spcBef>
                <a:spcPts val="500"/>
              </a:spcBef>
              <a:spcAft>
                <a:spcPts val="0"/>
              </a:spcAft>
              <a:buSzPts val="1800"/>
              <a:buChar char="•"/>
            </a:pPr>
            <a:r>
              <a:rPr lang="hr-HR"/>
              <a:t>56 (24.5%) - aged between 18 and 25 </a:t>
            </a:r>
            <a:endParaRPr/>
          </a:p>
          <a:p>
            <a:pPr marL="685800" lvl="1" indent="-228600" algn="l" rtl="0">
              <a:spcBef>
                <a:spcPts val="500"/>
              </a:spcBef>
              <a:spcAft>
                <a:spcPts val="0"/>
              </a:spcAft>
              <a:buSzPts val="1800"/>
              <a:buChar char="•"/>
            </a:pPr>
            <a:r>
              <a:rPr lang="hr-HR" b="1"/>
              <a:t>100 (43.7%) between 26 and 35 // most represented age group </a:t>
            </a:r>
            <a:endParaRPr b="1"/>
          </a:p>
          <a:p>
            <a:pPr marL="685800" lvl="1" indent="-228600" algn="l" rtl="0">
              <a:spcBef>
                <a:spcPts val="500"/>
              </a:spcBef>
              <a:spcAft>
                <a:spcPts val="0"/>
              </a:spcAft>
              <a:buSzPts val="1800"/>
              <a:buChar char="•"/>
            </a:pPr>
            <a:r>
              <a:rPr lang="hr-HR"/>
              <a:t>41 (17.9%) between 36 and 45, </a:t>
            </a:r>
            <a:endParaRPr/>
          </a:p>
          <a:p>
            <a:pPr marL="685800" lvl="1" indent="-228600" algn="l" rtl="0">
              <a:spcBef>
                <a:spcPts val="500"/>
              </a:spcBef>
              <a:spcAft>
                <a:spcPts val="0"/>
              </a:spcAft>
              <a:buSzPts val="1800"/>
              <a:buChar char="•"/>
            </a:pPr>
            <a:r>
              <a:rPr lang="hr-HR"/>
              <a:t>29 (12.7%) between 46 and 55. </a:t>
            </a:r>
            <a:endParaRPr/>
          </a:p>
          <a:p>
            <a:pPr marL="685800" lvl="1" indent="-228600" algn="l" rtl="0">
              <a:spcBef>
                <a:spcPts val="500"/>
              </a:spcBef>
              <a:spcAft>
                <a:spcPts val="0"/>
              </a:spcAft>
              <a:buSzPts val="1800"/>
              <a:buChar char="•"/>
            </a:pPr>
            <a:r>
              <a:rPr lang="hr-HR"/>
              <a:t>only 5 (2.2%) were over 55 years old and </a:t>
            </a:r>
            <a:endParaRPr/>
          </a:p>
          <a:p>
            <a:pPr marL="685800" lvl="1" indent="-228600" algn="l" rtl="0">
              <a:spcBef>
                <a:spcPts val="500"/>
              </a:spcBef>
              <a:spcAft>
                <a:spcPts val="0"/>
              </a:spcAft>
              <a:buSzPts val="1800"/>
              <a:buChar char="•"/>
            </a:pPr>
            <a:r>
              <a:rPr lang="hr-HR"/>
              <a:t>only 1 over 60 years of age </a:t>
            </a:r>
            <a:r>
              <a:rPr lang="hr-HR" sz="1100">
                <a:latin typeface="Arial"/>
                <a:ea typeface="Arial"/>
                <a:cs typeface="Arial"/>
                <a:sym typeface="Arial"/>
              </a:rPr>
              <a:t> </a:t>
            </a:r>
            <a:endParaRPr sz="2200">
              <a:latin typeface="Open Sans"/>
              <a:ea typeface="Open Sans"/>
              <a:cs typeface="Open Sans"/>
              <a:sym typeface="Open Sans"/>
            </a:endParaRPr>
          </a:p>
        </p:txBody>
      </p:sp>
      <p:graphicFrame>
        <p:nvGraphicFramePr>
          <p:cNvPr id="161" name="Google Shape;161;p9"/>
          <p:cNvGraphicFramePr/>
          <p:nvPr/>
        </p:nvGraphicFramePr>
        <p:xfrm>
          <a:off x="7554400" y="673775"/>
          <a:ext cx="3865250" cy="1151275"/>
        </p:xfrm>
        <a:graphic>
          <a:graphicData uri="http://schemas.openxmlformats.org/drawingml/2006/table">
            <a:tbl>
              <a:tblPr>
                <a:noFill/>
                <a:tableStyleId>{0B23DDDF-F573-4645-A3EF-E4A81FCADB97}</a:tableStyleId>
              </a:tblPr>
              <a:tblGrid>
                <a:gridCol w="1549600">
                  <a:extLst>
                    <a:ext uri="{9D8B030D-6E8A-4147-A177-3AD203B41FA5}">
                      <a16:colId xmlns:a16="http://schemas.microsoft.com/office/drawing/2014/main" val="20000"/>
                    </a:ext>
                  </a:extLst>
                </a:gridCol>
                <a:gridCol w="2315650">
                  <a:extLst>
                    <a:ext uri="{9D8B030D-6E8A-4147-A177-3AD203B41FA5}">
                      <a16:colId xmlns:a16="http://schemas.microsoft.com/office/drawing/2014/main" val="20001"/>
                    </a:ext>
                  </a:extLst>
                </a:gridCol>
              </a:tblGrid>
              <a:tr h="594125">
                <a:tc>
                  <a:txBody>
                    <a:bodyPr/>
                    <a:lstStyle/>
                    <a:p>
                      <a:pPr marL="0" lvl="0" indent="0" algn="l" rtl="0">
                        <a:spcBef>
                          <a:spcPts val="0"/>
                        </a:spcBef>
                        <a:spcAft>
                          <a:spcPts val="0"/>
                        </a:spcAft>
                        <a:buNone/>
                      </a:pPr>
                      <a:r>
                        <a:rPr lang="hr-HR" sz="2300">
                          <a:latin typeface="Open Sans"/>
                          <a:ea typeface="Open Sans"/>
                          <a:cs typeface="Open Sans"/>
                          <a:sym typeface="Open Sans"/>
                        </a:rPr>
                        <a:t>Female</a:t>
                      </a:r>
                      <a:endParaRPr sz="2300">
                        <a:latin typeface="Open Sans"/>
                        <a:ea typeface="Open Sans"/>
                        <a:cs typeface="Open Sans"/>
                        <a:sym typeface="Open Sans"/>
                      </a:endParaRPr>
                    </a:p>
                  </a:txBody>
                  <a:tcPr marL="91425" marR="91425" marT="91425" marB="91425"/>
                </a:tc>
                <a:tc>
                  <a:txBody>
                    <a:bodyPr/>
                    <a:lstStyle/>
                    <a:p>
                      <a:pPr marL="0" lvl="0" indent="0" algn="l" rtl="0">
                        <a:spcBef>
                          <a:spcPts val="0"/>
                        </a:spcBef>
                        <a:spcAft>
                          <a:spcPts val="0"/>
                        </a:spcAft>
                        <a:buNone/>
                      </a:pPr>
                      <a:r>
                        <a:rPr lang="hr-HR" sz="2300">
                          <a:latin typeface="Open Sans"/>
                          <a:ea typeface="Open Sans"/>
                          <a:cs typeface="Open Sans"/>
                          <a:sym typeface="Open Sans"/>
                        </a:rPr>
                        <a:t>77,7 % (178)</a:t>
                      </a:r>
                      <a:endParaRPr sz="2300">
                        <a:latin typeface="Open Sans"/>
                        <a:ea typeface="Open Sans"/>
                        <a:cs typeface="Open Sans"/>
                        <a:sym typeface="Open Sans"/>
                      </a:endParaRPr>
                    </a:p>
                  </a:txBody>
                  <a:tcPr marL="91425" marR="91425" marT="91425" marB="91425"/>
                </a:tc>
                <a:extLst>
                  <a:ext uri="{0D108BD9-81ED-4DB2-BD59-A6C34878D82A}">
                    <a16:rowId xmlns:a16="http://schemas.microsoft.com/office/drawing/2014/main" val="10000"/>
                  </a:ext>
                </a:extLst>
              </a:tr>
              <a:tr h="557150">
                <a:tc>
                  <a:txBody>
                    <a:bodyPr/>
                    <a:lstStyle/>
                    <a:p>
                      <a:pPr marL="0" lvl="0" indent="0" algn="l" rtl="0">
                        <a:spcBef>
                          <a:spcPts val="0"/>
                        </a:spcBef>
                        <a:spcAft>
                          <a:spcPts val="0"/>
                        </a:spcAft>
                        <a:buNone/>
                      </a:pPr>
                      <a:r>
                        <a:rPr lang="hr-HR" sz="2300">
                          <a:latin typeface="Open Sans"/>
                          <a:ea typeface="Open Sans"/>
                          <a:cs typeface="Open Sans"/>
                          <a:sym typeface="Open Sans"/>
                        </a:rPr>
                        <a:t>Male</a:t>
                      </a:r>
                      <a:endParaRPr sz="2300">
                        <a:latin typeface="Open Sans"/>
                        <a:ea typeface="Open Sans"/>
                        <a:cs typeface="Open Sans"/>
                        <a:sym typeface="Open Sans"/>
                      </a:endParaRPr>
                    </a:p>
                  </a:txBody>
                  <a:tcPr marL="91425" marR="91425" marT="91425" marB="91425"/>
                </a:tc>
                <a:tc>
                  <a:txBody>
                    <a:bodyPr/>
                    <a:lstStyle/>
                    <a:p>
                      <a:pPr marL="0" lvl="0" indent="0" algn="l" rtl="0">
                        <a:spcBef>
                          <a:spcPts val="0"/>
                        </a:spcBef>
                        <a:spcAft>
                          <a:spcPts val="0"/>
                        </a:spcAft>
                        <a:buNone/>
                      </a:pPr>
                      <a:r>
                        <a:rPr lang="hr-HR" sz="2300">
                          <a:latin typeface="Open Sans"/>
                          <a:ea typeface="Open Sans"/>
                          <a:cs typeface="Open Sans"/>
                          <a:sym typeface="Open Sans"/>
                        </a:rPr>
                        <a:t>22,3 % (51)</a:t>
                      </a:r>
                      <a:endParaRPr sz="2300">
                        <a:latin typeface="Open Sans"/>
                        <a:ea typeface="Open Sans"/>
                        <a:cs typeface="Open Sans"/>
                        <a:sym typeface="Open Sans"/>
                      </a:endParaRPr>
                    </a:p>
                  </a:txBody>
                  <a:tcPr marL="91425" marR="91425" marT="91425" marB="91425"/>
                </a:tc>
                <a:extLst>
                  <a:ext uri="{0D108BD9-81ED-4DB2-BD59-A6C34878D82A}">
                    <a16:rowId xmlns:a16="http://schemas.microsoft.com/office/drawing/2014/main" val="10001"/>
                  </a:ext>
                </a:extLst>
              </a:tr>
            </a:tbl>
          </a:graphicData>
        </a:graphic>
      </p:graphicFrame>
      <p:sp>
        <p:nvSpPr>
          <p:cNvPr id="162" name="Google Shape;162;p9"/>
          <p:cNvSpPr txBox="1"/>
          <p:nvPr/>
        </p:nvSpPr>
        <p:spPr>
          <a:xfrm>
            <a:off x="816875" y="4652950"/>
            <a:ext cx="4926300" cy="1877700"/>
          </a:xfrm>
          <a:prstGeom prst="rect">
            <a:avLst/>
          </a:prstGeom>
          <a:solidFill>
            <a:schemeClr val="lt2"/>
          </a:solidFill>
          <a:ln>
            <a:noFill/>
          </a:ln>
        </p:spPr>
        <p:txBody>
          <a:bodyPr spcFirstLastPara="1" wrap="square" lIns="91425" tIns="91425" rIns="91425" bIns="91425" anchor="t" anchorCtr="0">
            <a:spAutoFit/>
          </a:bodyPr>
          <a:lstStyle/>
          <a:p>
            <a:pPr marL="457200" lvl="0" indent="-368300" algn="l" rtl="0">
              <a:spcBef>
                <a:spcPts val="0"/>
              </a:spcBef>
              <a:spcAft>
                <a:spcPts val="0"/>
              </a:spcAft>
              <a:buSzPts val="2200"/>
              <a:buFont typeface="Open Sans"/>
              <a:buChar char="●"/>
            </a:pPr>
            <a:r>
              <a:rPr lang="hr-HR" sz="2200">
                <a:latin typeface="Open Sans"/>
                <a:ea typeface="Open Sans"/>
                <a:cs typeface="Open Sans"/>
                <a:sym typeface="Open Sans"/>
              </a:rPr>
              <a:t>significantly more female respondents (77.7%) took part in the research, and </a:t>
            </a:r>
            <a:endParaRPr sz="2200">
              <a:latin typeface="Open Sans"/>
              <a:ea typeface="Open Sans"/>
              <a:cs typeface="Open Sans"/>
              <a:sym typeface="Open Sans"/>
            </a:endParaRPr>
          </a:p>
          <a:p>
            <a:pPr marL="457200" lvl="0" indent="-368300" algn="l" rtl="0">
              <a:spcBef>
                <a:spcPts val="0"/>
              </a:spcBef>
              <a:spcAft>
                <a:spcPts val="0"/>
              </a:spcAft>
              <a:buSzPts val="2200"/>
              <a:buFont typeface="Open Sans"/>
              <a:buChar char="●"/>
            </a:pPr>
            <a:r>
              <a:rPr lang="hr-HR" sz="2200">
                <a:latin typeface="Open Sans"/>
                <a:ea typeface="Open Sans"/>
                <a:cs typeface="Open Sans"/>
                <a:sym typeface="Open Sans"/>
              </a:rPr>
              <a:t>only 2.2% of respondents were over 55 years of age</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sustav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1490</Words>
  <Application>Microsoft Office PowerPoint</Application>
  <PresentationFormat>Širokozaslonsko</PresentationFormat>
  <Paragraphs>259</Paragraphs>
  <Slides>20</Slides>
  <Notes>20</Notes>
  <HiddenSlides>0</HiddenSlides>
  <MMClips>0</MMClips>
  <ScaleCrop>false</ScaleCrop>
  <HeadingPairs>
    <vt:vector size="4" baseType="variant">
      <vt:variant>
        <vt:lpstr>Tema</vt:lpstr>
      </vt:variant>
      <vt:variant>
        <vt:i4>1</vt:i4>
      </vt:variant>
      <vt:variant>
        <vt:lpstr>Naslovi diapozitivov</vt:lpstr>
      </vt:variant>
      <vt:variant>
        <vt:i4>20</vt:i4>
      </vt:variant>
    </vt:vector>
  </HeadingPairs>
  <TitlesOfParts>
    <vt:vector size="21" baseType="lpstr">
      <vt:lpstr>Tema sustava Office</vt:lpstr>
      <vt:lpstr>Personal information management: what is our digital legacy   Drahomira Cupar,  Martina Dragija Ivanović, Antonija Grgeč   University of Zadar, Croatia</vt:lpstr>
      <vt:lpstr>Contents</vt:lpstr>
      <vt:lpstr>Introduction</vt:lpstr>
      <vt:lpstr>Theoretical background and terminology</vt:lpstr>
      <vt:lpstr>Terminology</vt:lpstr>
      <vt:lpstr>Exploratory study</vt:lpstr>
      <vt:lpstr>Exploratory study</vt:lpstr>
      <vt:lpstr>Methodology the survey</vt:lpstr>
      <vt:lpstr>Results  general information about respondents</vt:lpstr>
      <vt:lpstr>Results B. usage and creation of digital content</vt:lpstr>
      <vt:lpstr>Results B. usage and creation of digital content</vt:lpstr>
      <vt:lpstr>Results B. usage and creation of digital content</vt:lpstr>
      <vt:lpstr>Results C. attitudes/opinions about digital legacy; actions and habits in practice</vt:lpstr>
      <vt:lpstr>Results C. attitudes/opinions about digital legacy; actions and habits in practice</vt:lpstr>
      <vt:lpstr>Results C. attitudes/opinions about digital legacy; actions and habits in practice</vt:lpstr>
      <vt:lpstr>Results C. attitudes/opinions about digital legacy; actions and habits in practice</vt:lpstr>
      <vt:lpstr>Results: Digital legacy plan</vt:lpstr>
      <vt:lpstr>Conclusions</vt:lpstr>
      <vt:lpstr>PowerPointova predstavitev</vt:lpstr>
      <vt:lpstr>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Drahomira Cupar</dc:creator>
  <cp:lastModifiedBy>Drahomira Cupar</cp:lastModifiedBy>
  <cp:revision>7</cp:revision>
  <dcterms:created xsi:type="dcterms:W3CDTF">2023-05-18T10:14:12Z</dcterms:created>
  <dcterms:modified xsi:type="dcterms:W3CDTF">2024-09-22T19:25:56Z</dcterms:modified>
</cp:coreProperties>
</file>