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58" r:id="rId5"/>
    <p:sldMasterId id="2147483661" r:id="rId6"/>
    <p:sldMasterId id="2147483696" r:id="rId7"/>
  </p:sldMasterIdLst>
  <p:notesMasterIdLst>
    <p:notesMasterId r:id="rId51"/>
  </p:notesMasterIdLst>
  <p:handoutMasterIdLst>
    <p:handoutMasterId r:id="rId52"/>
  </p:handoutMasterIdLst>
  <p:sldIdLst>
    <p:sldId id="309" r:id="rId8"/>
    <p:sldId id="258" r:id="rId9"/>
    <p:sldId id="263" r:id="rId10"/>
    <p:sldId id="300" r:id="rId11"/>
    <p:sldId id="266" r:id="rId12"/>
    <p:sldId id="275" r:id="rId13"/>
    <p:sldId id="307" r:id="rId14"/>
    <p:sldId id="311" r:id="rId15"/>
    <p:sldId id="276" r:id="rId16"/>
    <p:sldId id="277" r:id="rId17"/>
    <p:sldId id="278" r:id="rId18"/>
    <p:sldId id="279" r:id="rId19"/>
    <p:sldId id="282" r:id="rId20"/>
    <p:sldId id="280" r:id="rId21"/>
    <p:sldId id="281" r:id="rId22"/>
    <p:sldId id="302" r:id="rId23"/>
    <p:sldId id="264" r:id="rId24"/>
    <p:sldId id="265" r:id="rId25"/>
    <p:sldId id="285" r:id="rId26"/>
    <p:sldId id="267" r:id="rId27"/>
    <p:sldId id="269" r:id="rId28"/>
    <p:sldId id="286" r:id="rId29"/>
    <p:sldId id="271" r:id="rId30"/>
    <p:sldId id="283" r:id="rId31"/>
    <p:sldId id="284" r:id="rId32"/>
    <p:sldId id="289" r:id="rId33"/>
    <p:sldId id="292" r:id="rId34"/>
    <p:sldId id="304" r:id="rId35"/>
    <p:sldId id="310" r:id="rId36"/>
    <p:sldId id="291" r:id="rId37"/>
    <p:sldId id="295" r:id="rId38"/>
    <p:sldId id="296" r:id="rId39"/>
    <p:sldId id="294" r:id="rId40"/>
    <p:sldId id="303" r:id="rId41"/>
    <p:sldId id="297" r:id="rId42"/>
    <p:sldId id="301" r:id="rId43"/>
    <p:sldId id="290" r:id="rId44"/>
    <p:sldId id="288" r:id="rId45"/>
    <p:sldId id="272" r:id="rId46"/>
    <p:sldId id="268" r:id="rId47"/>
    <p:sldId id="270" r:id="rId48"/>
    <p:sldId id="260" r:id="rId49"/>
    <p:sldId id="312"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ldId id="309"/>
            <p14:sldId id="258"/>
            <p14:sldId id="263"/>
            <p14:sldId id="300"/>
            <p14:sldId id="266"/>
            <p14:sldId id="275"/>
            <p14:sldId id="307"/>
            <p14:sldId id="311"/>
            <p14:sldId id="276"/>
            <p14:sldId id="277"/>
            <p14:sldId id="278"/>
            <p14:sldId id="279"/>
            <p14:sldId id="282"/>
            <p14:sldId id="280"/>
            <p14:sldId id="281"/>
            <p14:sldId id="302"/>
            <p14:sldId id="264"/>
            <p14:sldId id="265"/>
            <p14:sldId id="285"/>
            <p14:sldId id="267"/>
            <p14:sldId id="269"/>
            <p14:sldId id="286"/>
            <p14:sldId id="271"/>
            <p14:sldId id="283"/>
            <p14:sldId id="284"/>
            <p14:sldId id="289"/>
            <p14:sldId id="292"/>
            <p14:sldId id="304"/>
            <p14:sldId id="310"/>
            <p14:sldId id="291"/>
            <p14:sldId id="295"/>
            <p14:sldId id="296"/>
            <p14:sldId id="294"/>
            <p14:sldId id="303"/>
            <p14:sldId id="297"/>
            <p14:sldId id="301"/>
            <p14:sldId id="290"/>
            <p14:sldId id="288"/>
            <p14:sldId id="272"/>
            <p14:sldId id="268"/>
            <p14:sldId id="270"/>
            <p14:sldId id="260"/>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bet Rundqvist" initials="ER" lastIdx="12" clrIdx="0">
    <p:extLst>
      <p:ext uri="{19B8F6BF-5375-455C-9EA6-DF929625EA0E}">
        <p15:presenceInfo xmlns:p15="http://schemas.microsoft.com/office/powerpoint/2012/main" userId="S-1-5-21-4131883640-3538687144-2967617012-1258" providerId="AD"/>
      </p:ext>
    </p:extLst>
  </p:cmAuthor>
  <p:cmAuthor id="2" name="Ramana Fragola" initials="RF" lastIdx="13" clrIdx="1">
    <p:extLst>
      <p:ext uri="{19B8F6BF-5375-455C-9EA6-DF929625EA0E}">
        <p15:presenceInfo xmlns:p15="http://schemas.microsoft.com/office/powerpoint/2012/main" userId="Ramana Frago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E2D0A-40BC-46F0-A3B2-9EBAD6CBA134}" v="88" dt="2020-03-16T10:32:41.950"/>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0955" autoAdjust="0"/>
  </p:normalViewPr>
  <p:slideViewPr>
    <p:cSldViewPr snapToGrid="0">
      <p:cViewPr varScale="1">
        <p:scale>
          <a:sx n="105" d="100"/>
          <a:sy n="105" d="100"/>
        </p:scale>
        <p:origin x="132" y="31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275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774B5E0-979B-4778-AA91-DFB9981240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68F3A75-7BAB-4739-9B4A-44D995F283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6E098B-779E-4239-A805-32D7EA5B50ED}" type="datetimeFigureOut">
              <a:rPr lang="sv-SE" smtClean="0"/>
              <a:t>2024-09-09</a:t>
            </a:fld>
            <a:endParaRPr lang="sv-SE"/>
          </a:p>
        </p:txBody>
      </p:sp>
      <p:sp>
        <p:nvSpPr>
          <p:cNvPr id="4" name="Platshållare för sidfot 3">
            <a:extLst>
              <a:ext uri="{FF2B5EF4-FFF2-40B4-BE49-F238E27FC236}">
                <a16:creationId xmlns:a16="http://schemas.microsoft.com/office/drawing/2014/main" id="{E58F2DDE-55C4-46B4-8142-AC0EF1EFA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6F37CFD-A379-4AA4-A3A0-F5D30A309B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3B9A0D-3E2B-43A5-ACF1-3F8FFA116C9E}" type="slidenum">
              <a:rPr lang="sv-SE" smtClean="0"/>
              <a:t>‹#›</a:t>
            </a:fld>
            <a:endParaRPr lang="sv-SE"/>
          </a:p>
        </p:txBody>
      </p:sp>
    </p:spTree>
    <p:extLst>
      <p:ext uri="{BB962C8B-B14F-4D97-AF65-F5344CB8AC3E}">
        <p14:creationId xmlns:p14="http://schemas.microsoft.com/office/powerpoint/2010/main" val="1282991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F48B8-B094-4598-B4A2-7DB117F5FE5E}" type="datetimeFigureOut">
              <a:rPr lang="sv-SE" smtClean="0"/>
              <a:t>2024-09-09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9BF81-6DC6-4834-9A9B-42830F0DB664}" type="slidenum">
              <a:rPr lang="sv-SE" smtClean="0"/>
              <a:t>‹#›</a:t>
            </a:fld>
            <a:endParaRPr lang="sv-SE"/>
          </a:p>
        </p:txBody>
      </p:sp>
    </p:spTree>
    <p:extLst>
      <p:ext uri="{BB962C8B-B14F-4D97-AF65-F5344CB8AC3E}">
        <p14:creationId xmlns:p14="http://schemas.microsoft.com/office/powerpoint/2010/main" val="109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5759BF81-6DC6-4834-9A9B-42830F0DB664}" type="slidenum">
              <a:rPr lang="sv-SE" smtClean="0"/>
              <a:t>1</a:t>
            </a:fld>
            <a:endParaRPr lang="sv-SE"/>
          </a:p>
        </p:txBody>
      </p:sp>
    </p:spTree>
    <p:extLst>
      <p:ext uri="{BB962C8B-B14F-4D97-AF65-F5344CB8AC3E}">
        <p14:creationId xmlns:p14="http://schemas.microsoft.com/office/powerpoint/2010/main" val="258701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5759BF81-6DC6-4834-9A9B-42830F0DB664}" type="slidenum">
              <a:rPr lang="sv-SE" smtClean="0"/>
              <a:t>29</a:t>
            </a:fld>
            <a:endParaRPr lang="sv-SE"/>
          </a:p>
        </p:txBody>
      </p:sp>
    </p:spTree>
    <p:extLst>
      <p:ext uri="{BB962C8B-B14F-4D97-AF65-F5344CB8AC3E}">
        <p14:creationId xmlns:p14="http://schemas.microsoft.com/office/powerpoint/2010/main" val="218988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The picture also shows a small piece of writing that they printed </a:t>
            </a:r>
            <a:r>
              <a:rPr lang="en-GB" sz="1200" i="1" dirty="0" smtClean="0"/>
              <a:t>"It could have been my family" </a:t>
            </a:r>
            <a:r>
              <a:rPr lang="en-GB" sz="1200" dirty="0" smtClean="0"/>
              <a:t>where they have written about how they experienced the visit to Auschwitz. It has been available for reading and lending at the </a:t>
            </a:r>
            <a:r>
              <a:rPr lang="en-GB" sz="1200" dirty="0" err="1" smtClean="0"/>
              <a:t>Borås</a:t>
            </a:r>
            <a:r>
              <a:rPr lang="en-GB" sz="1200" dirty="0" smtClean="0"/>
              <a:t> city library and also accompanied the exhibition when it toured.</a:t>
            </a:r>
          </a:p>
          <a:p>
            <a:endParaRPr lang="en-GB" dirty="0"/>
          </a:p>
        </p:txBody>
      </p:sp>
      <p:sp>
        <p:nvSpPr>
          <p:cNvPr id="4" name="Platshållare för bildnummer 3"/>
          <p:cNvSpPr>
            <a:spLocks noGrp="1"/>
          </p:cNvSpPr>
          <p:nvPr>
            <p:ph type="sldNum" sz="quarter" idx="10"/>
          </p:nvPr>
        </p:nvSpPr>
        <p:spPr/>
        <p:txBody>
          <a:bodyPr/>
          <a:lstStyle/>
          <a:p>
            <a:fld id="{5759BF81-6DC6-4834-9A9B-42830F0DB664}" type="slidenum">
              <a:rPr lang="sv-SE" smtClean="0"/>
              <a:t>38</a:t>
            </a:fld>
            <a:endParaRPr lang="sv-SE"/>
          </a:p>
        </p:txBody>
      </p:sp>
    </p:spTree>
    <p:extLst>
      <p:ext uri="{BB962C8B-B14F-4D97-AF65-F5344CB8AC3E}">
        <p14:creationId xmlns:p14="http://schemas.microsoft.com/office/powerpoint/2010/main" val="394263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2"/>
        </a:solidFill>
        <a:effectLst/>
      </p:bgPr>
    </p:bg>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667A94A1-4099-428D-BD8F-6714BDE7172B}"/>
              </a:ext>
            </a:extLst>
          </p:cNvPr>
          <p:cNvSpPr>
            <a:spLocks noGrp="1"/>
          </p:cNvSpPr>
          <p:nvPr>
            <p:ph type="body" sz="quarter" idx="14" hasCustomPrompt="1"/>
          </p:nvPr>
        </p:nvSpPr>
        <p:spPr>
          <a:xfrm>
            <a:off x="839787" y="6375986"/>
            <a:ext cx="4410075" cy="345490"/>
          </a:xfrm>
        </p:spPr>
        <p:txBody>
          <a:bodyPr/>
          <a:lstStyle>
            <a:lvl1pPr>
              <a:buNone/>
              <a:defRPr sz="1400">
                <a:solidFill>
                  <a:schemeClr val="bg1"/>
                </a:solidFill>
              </a:defRPr>
            </a:lvl1pPr>
          </a:lstStyle>
          <a:p>
            <a:pPr lvl="0"/>
            <a:r>
              <a:rPr lang="sv-SE" dirty="0"/>
              <a:t>Förnamn Efternamn</a:t>
            </a:r>
          </a:p>
        </p:txBody>
      </p:sp>
      <p:sp>
        <p:nvSpPr>
          <p:cNvPr id="5" name="Rubrik 1">
            <a:extLst>
              <a:ext uri="{FF2B5EF4-FFF2-40B4-BE49-F238E27FC236}">
                <a16:creationId xmlns:a16="http://schemas.microsoft.com/office/drawing/2014/main" id="{834A3B35-07B7-4FF7-91C9-8DDD5486694E}"/>
              </a:ext>
            </a:extLst>
          </p:cNvPr>
          <p:cNvSpPr>
            <a:spLocks noGrp="1"/>
          </p:cNvSpPr>
          <p:nvPr>
            <p:ph type="title"/>
          </p:nvPr>
        </p:nvSpPr>
        <p:spPr>
          <a:xfrm>
            <a:off x="838199" y="736601"/>
            <a:ext cx="10514014" cy="862721"/>
          </a:xfrm>
        </p:spPr>
        <p:txBody>
          <a:bodyPr vert="horz" lIns="0" tIns="0" rIns="0" bIns="0" rtlCol="0" anchor="b">
            <a:noAutofit/>
          </a:bodyPr>
          <a:lstStyle>
            <a:lvl1pPr>
              <a:defRPr lang="sv-SE" dirty="0">
                <a:solidFill>
                  <a:schemeClr val="bg1"/>
                </a:solidFill>
              </a:defRPr>
            </a:lvl1pPr>
          </a:lstStyle>
          <a:p>
            <a:pPr lvl="0"/>
            <a:r>
              <a:rPr lang="sv-SE" smtClean="0"/>
              <a:t>Klicka här för att ändra format</a:t>
            </a:r>
            <a:endParaRPr lang="sv-SE" dirty="0"/>
          </a:p>
        </p:txBody>
      </p:sp>
      <p:sp>
        <p:nvSpPr>
          <p:cNvPr id="6" name="Platshållare för text 6">
            <a:extLst>
              <a:ext uri="{FF2B5EF4-FFF2-40B4-BE49-F238E27FC236}">
                <a16:creationId xmlns:a16="http://schemas.microsoft.com/office/drawing/2014/main" id="{FBE8598E-E0DE-4F24-92C3-C8BE3F59568E}"/>
              </a:ext>
            </a:extLst>
          </p:cNvPr>
          <p:cNvSpPr>
            <a:spLocks noGrp="1"/>
          </p:cNvSpPr>
          <p:nvPr>
            <p:ph type="body" sz="quarter" idx="13"/>
          </p:nvPr>
        </p:nvSpPr>
        <p:spPr>
          <a:xfrm>
            <a:off x="838200" y="1806574"/>
            <a:ext cx="10514013" cy="1045956"/>
          </a:xfrm>
        </p:spPr>
        <p:txBody>
          <a:bodyPr vert="horz" lIns="0" tIns="0" rIns="0" bIns="0" rtlCol="0">
            <a:no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defRPr>
            </a:lvl1pPr>
            <a:lvl2pPr>
              <a:buNone/>
              <a:defRPr sz="3000" b="1">
                <a:solidFill>
                  <a:schemeClr val="bg1"/>
                </a:solidFill>
                <a:latin typeface="+mj-lt"/>
              </a:defRPr>
            </a:lvl2pPr>
          </a:lstStyle>
          <a:p>
            <a:pPr marL="288000" lvl="0" indent="-360000">
              <a:lnSpc>
                <a:spcPct val="100000"/>
              </a:lnSpc>
              <a:buClr>
                <a:schemeClr val="bg1"/>
              </a:buClr>
              <a:buSzPct val="120000"/>
              <a:buFont typeface="Georgia" panose="02040502050405020303" pitchFamily="18" charset="0"/>
              <a:buChar char="−"/>
            </a:pPr>
            <a:r>
              <a:rPr lang="sv-SE" smtClean="0"/>
              <a:t>Redigera format för bakgrundstext</a:t>
            </a:r>
          </a:p>
        </p:txBody>
      </p:sp>
    </p:spTree>
    <p:extLst>
      <p:ext uri="{BB962C8B-B14F-4D97-AF65-F5344CB8AC3E}">
        <p14:creationId xmlns:p14="http://schemas.microsoft.com/office/powerpoint/2010/main" val="213475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F9BDE-0F6D-4DCA-A0FC-0203C33B04C7}"/>
              </a:ext>
            </a:extLst>
          </p:cNvPr>
          <p:cNvSpPr>
            <a:spLocks noGrp="1"/>
          </p:cNvSpPr>
          <p:nvPr>
            <p:ph type="title"/>
          </p:nvPr>
        </p:nvSpPr>
        <p:spPr>
          <a:xfrm>
            <a:off x="838199" y="736601"/>
            <a:ext cx="10514014" cy="862721"/>
          </a:xfrm>
        </p:spPr>
        <p:txBody>
          <a:bodyPr vert="horz" lIns="0" tIns="0" rIns="0" bIns="0" rtlCol="0" anchor="b">
            <a:noAutofit/>
          </a:bodyPr>
          <a:lstStyle>
            <a:lvl1pPr>
              <a:defRPr lang="sv-SE" dirty="0">
                <a:solidFill>
                  <a:schemeClr val="bg1"/>
                </a:solidFill>
              </a:defRPr>
            </a:lvl1pPr>
          </a:lstStyle>
          <a:p>
            <a:pPr lvl="0"/>
            <a:r>
              <a:rPr lang="sv-SE" dirty="0"/>
              <a:t>Klicka här för att ändra mall för rubrikformat</a:t>
            </a:r>
          </a:p>
        </p:txBody>
      </p:sp>
      <p:sp>
        <p:nvSpPr>
          <p:cNvPr id="7" name="Platshållare för text 6">
            <a:extLst>
              <a:ext uri="{FF2B5EF4-FFF2-40B4-BE49-F238E27FC236}">
                <a16:creationId xmlns:a16="http://schemas.microsoft.com/office/drawing/2014/main" id="{BFEDAAAA-A0D1-4186-BCA6-236E1DBCE0A6}"/>
              </a:ext>
            </a:extLst>
          </p:cNvPr>
          <p:cNvSpPr>
            <a:spLocks noGrp="1"/>
          </p:cNvSpPr>
          <p:nvPr>
            <p:ph type="body" sz="quarter" idx="13"/>
          </p:nvPr>
        </p:nvSpPr>
        <p:spPr>
          <a:xfrm>
            <a:off x="838200" y="1806574"/>
            <a:ext cx="10514013" cy="1045956"/>
          </a:xfrm>
        </p:spPr>
        <p:txBody>
          <a:bodyPr vert="horz" lIns="0" tIns="0" rIns="0" bIns="0" rtlCol="0">
            <a:no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defRPr>
            </a:lvl1pPr>
            <a:lvl2pPr>
              <a:buNone/>
              <a:defRPr sz="3000" b="1">
                <a:solidFill>
                  <a:schemeClr val="bg1"/>
                </a:solidFill>
                <a:latin typeface="+mj-lt"/>
              </a:defRPr>
            </a:lvl2pPr>
          </a:lstStyle>
          <a:p>
            <a:pPr marL="288000" lvl="0" indent="-360000">
              <a:lnSpc>
                <a:spcPct val="100000"/>
              </a:lnSpc>
              <a:buClr>
                <a:schemeClr val="bg1"/>
              </a:buClr>
              <a:buSzPct val="120000"/>
              <a:buFont typeface="Georgia" panose="02040502050405020303" pitchFamily="18" charset="0"/>
              <a:buChar char="−"/>
            </a:pPr>
            <a:r>
              <a:rPr lang="sv-SE" dirty="0"/>
              <a:t>Klicka här för att ändra format på bakgrundstexten</a:t>
            </a:r>
          </a:p>
        </p:txBody>
      </p:sp>
      <p:sp>
        <p:nvSpPr>
          <p:cNvPr id="11" name="Platshållare för text 10">
            <a:extLst>
              <a:ext uri="{FF2B5EF4-FFF2-40B4-BE49-F238E27FC236}">
                <a16:creationId xmlns:a16="http://schemas.microsoft.com/office/drawing/2014/main" id="{667A94A1-4099-428D-BD8F-6714BDE7172B}"/>
              </a:ext>
            </a:extLst>
          </p:cNvPr>
          <p:cNvSpPr>
            <a:spLocks noGrp="1"/>
          </p:cNvSpPr>
          <p:nvPr>
            <p:ph type="body" sz="quarter" idx="14" hasCustomPrompt="1"/>
          </p:nvPr>
        </p:nvSpPr>
        <p:spPr>
          <a:xfrm>
            <a:off x="839787" y="6375986"/>
            <a:ext cx="4410075" cy="345490"/>
          </a:xfrm>
        </p:spPr>
        <p:txBody>
          <a:bodyPr/>
          <a:lstStyle>
            <a:lvl1pPr>
              <a:buNone/>
              <a:defRPr sz="1400">
                <a:solidFill>
                  <a:schemeClr val="bg1"/>
                </a:solidFill>
              </a:defRPr>
            </a:lvl1pPr>
          </a:lstStyle>
          <a:p>
            <a:pPr lvl="0"/>
            <a:r>
              <a:rPr lang="sv-SE" dirty="0"/>
              <a:t>Förnamn Efternamn</a:t>
            </a:r>
          </a:p>
        </p:txBody>
      </p:sp>
    </p:spTree>
    <p:extLst>
      <p:ext uri="{BB962C8B-B14F-4D97-AF65-F5344CB8AC3E}">
        <p14:creationId xmlns:p14="http://schemas.microsoft.com/office/powerpoint/2010/main" val="365724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ed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660C66-699D-47FE-BE29-FD86386D28B3}"/>
              </a:ext>
            </a:extLst>
          </p:cNvPr>
          <p:cNvSpPr>
            <a:spLocks noGrp="1"/>
          </p:cNvSpPr>
          <p:nvPr>
            <p:ph type="title" hasCustomPrompt="1"/>
          </p:nvPr>
        </p:nvSpPr>
        <p:spPr>
          <a:xfrm>
            <a:off x="728869" y="980709"/>
            <a:ext cx="7229644" cy="699404"/>
          </a:xfrm>
          <a:solidFill>
            <a:schemeClr val="accent2"/>
          </a:solidFill>
        </p:spPr>
        <p:txBody>
          <a:bodyPr wrap="none" lIns="108000" tIns="72000" rIns="108000" bIns="72000" anchor="ctr">
            <a:spAutoFit/>
          </a:bodyPr>
          <a:lstStyle>
            <a:lvl1pPr>
              <a:defRPr>
                <a:solidFill>
                  <a:schemeClr val="bg1"/>
                </a:solidFill>
              </a:defRPr>
            </a:lvl1pPr>
          </a:lstStyle>
          <a:p>
            <a:r>
              <a:rPr lang="sv-SE" dirty="0"/>
              <a:t>Klicka för att lägga till titel</a:t>
            </a:r>
          </a:p>
        </p:txBody>
      </p:sp>
      <p:sp>
        <p:nvSpPr>
          <p:cNvPr id="7" name="Platshållare för text 6">
            <a:extLst>
              <a:ext uri="{FF2B5EF4-FFF2-40B4-BE49-F238E27FC236}">
                <a16:creationId xmlns:a16="http://schemas.microsoft.com/office/drawing/2014/main" id="{0BE0DD83-72DC-4DEE-93B2-B7C7B0F30B85}"/>
              </a:ext>
            </a:extLst>
          </p:cNvPr>
          <p:cNvSpPr>
            <a:spLocks noGrp="1"/>
          </p:cNvSpPr>
          <p:nvPr>
            <p:ph type="body" sz="quarter" idx="13" hasCustomPrompt="1"/>
          </p:nvPr>
        </p:nvSpPr>
        <p:spPr>
          <a:xfrm>
            <a:off x="728869" y="1790652"/>
            <a:ext cx="7540307" cy="560905"/>
          </a:xfrm>
          <a:solidFill>
            <a:schemeClr val="accent2"/>
          </a:solidFill>
        </p:spPr>
        <p:txBody>
          <a:bodyPr vert="horz" wrap="none" lIns="108000" tIns="72000" rIns="108000" bIns="72000" rtlCol="0" anchor="ctr">
            <a:sp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ea typeface="+mj-ea"/>
                <a:cs typeface="+mj-cs"/>
              </a:defRPr>
            </a:lvl1pPr>
            <a:lvl2pPr>
              <a:buNone/>
              <a:defRPr lang="sv-SE" dirty="0"/>
            </a:lvl2pPr>
          </a:lstStyle>
          <a:p>
            <a:pPr marL="288000" lvl="0" indent="-360000">
              <a:lnSpc>
                <a:spcPct val="100000"/>
              </a:lnSpc>
              <a:spcBef>
                <a:spcPct val="0"/>
              </a:spcBef>
              <a:buClr>
                <a:schemeClr val="bg1"/>
              </a:buClr>
              <a:buSzPct val="120000"/>
              <a:buFont typeface="Georgia" panose="02040502050405020303" pitchFamily="18" charset="0"/>
              <a:buChar char="−"/>
            </a:pPr>
            <a:r>
              <a:rPr lang="sv-SE" dirty="0"/>
              <a:t>Klicka för att lägga till underrubrik</a:t>
            </a:r>
          </a:p>
        </p:txBody>
      </p:sp>
      <p:sp>
        <p:nvSpPr>
          <p:cNvPr id="6" name="Rektangel 5">
            <a:extLst>
              <a:ext uri="{FF2B5EF4-FFF2-40B4-BE49-F238E27FC236}">
                <a16:creationId xmlns:a16="http://schemas.microsoft.com/office/drawing/2014/main" id="{F723784B-901D-4C36-8B92-AF8ADA11E6F8}"/>
              </a:ext>
            </a:extLst>
          </p:cNvPr>
          <p:cNvSpPr/>
          <p:nvPr userDrawn="1"/>
        </p:nvSpPr>
        <p:spPr>
          <a:xfrm>
            <a:off x="0" y="-333982"/>
            <a:ext cx="12192000" cy="307777"/>
          </a:xfrm>
          <a:prstGeom prst="rect">
            <a:avLst/>
          </a:prstGeom>
          <a:solidFill>
            <a:schemeClr val="accent2"/>
          </a:solidFill>
        </p:spPr>
        <p:txBody>
          <a:bodyPr wrap="square">
            <a:spAutoFit/>
          </a:bodyPr>
          <a:lstStyle/>
          <a:p>
            <a:r>
              <a:rPr lang="sv-SE" sz="1400" dirty="0">
                <a:solidFill>
                  <a:schemeClr val="bg1"/>
                </a:solidFill>
              </a:rPr>
              <a:t>För att byta bakgrundsbild, högerklicka på bilden. Välj Formatera bild - Fyllning - Bild eller strukturfyllning, och klicka på Fil.</a:t>
            </a:r>
          </a:p>
        </p:txBody>
      </p:sp>
    </p:spTree>
    <p:extLst>
      <p:ext uri="{BB962C8B-B14F-4D97-AF65-F5344CB8AC3E}">
        <p14:creationId xmlns:p14="http://schemas.microsoft.com/office/powerpoint/2010/main" val="93594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C0A272C4-071A-41B0-91BA-4D771955B717}"/>
              </a:ext>
            </a:extLst>
          </p:cNvPr>
          <p:cNvSpPr>
            <a:spLocks noGrp="1"/>
          </p:cNvSpPr>
          <p:nvPr>
            <p:ph sz="quarter" idx="14"/>
          </p:nvPr>
        </p:nvSpPr>
        <p:spPr>
          <a:xfrm>
            <a:off x="838201" y="1806574"/>
            <a:ext cx="7659757"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37B594EC-3DF5-4EC1-BE2E-0B32686A369E}"/>
              </a:ext>
            </a:extLst>
          </p:cNvPr>
          <p:cNvSpPr>
            <a:spLocks noGrp="1"/>
          </p:cNvSpPr>
          <p:nvPr>
            <p:ph type="dt" sz="half" idx="15"/>
          </p:nvPr>
        </p:nvSpPr>
        <p:spPr/>
        <p:txBody>
          <a:bodyPr/>
          <a:lstStyle/>
          <a:p>
            <a:fld id="{FD403CD0-842C-4BCD-83D3-BB78B185EE38}" type="datetimeFigureOut">
              <a:rPr lang="sv-SE" smtClean="0"/>
              <a:pPr/>
              <a:t>2024-09-09</a:t>
            </a:fld>
            <a:endParaRPr lang="sv-SE" dirty="0"/>
          </a:p>
        </p:txBody>
      </p:sp>
      <p:sp>
        <p:nvSpPr>
          <p:cNvPr id="10" name="Platshållare för sidfot 9">
            <a:extLst>
              <a:ext uri="{FF2B5EF4-FFF2-40B4-BE49-F238E27FC236}">
                <a16:creationId xmlns:a16="http://schemas.microsoft.com/office/drawing/2014/main" id="{1DFF447C-2255-46BC-B1CE-993F547D9891}"/>
              </a:ext>
            </a:extLst>
          </p:cNvPr>
          <p:cNvSpPr>
            <a:spLocks noGrp="1"/>
          </p:cNvSpPr>
          <p:nvPr>
            <p:ph type="ftr" sz="quarter" idx="16"/>
          </p:nvPr>
        </p:nvSpPr>
        <p:spPr/>
        <p:txBody>
          <a:bodyPr/>
          <a:lstStyle/>
          <a:p>
            <a:endParaRPr lang="sv-SE">
              <a:solidFill>
                <a:schemeClr val="tx1"/>
              </a:solidFill>
            </a:endParaRPr>
          </a:p>
        </p:txBody>
      </p:sp>
      <p:sp>
        <p:nvSpPr>
          <p:cNvPr id="11" name="Platshållare för bildnummer 10">
            <a:extLst>
              <a:ext uri="{FF2B5EF4-FFF2-40B4-BE49-F238E27FC236}">
                <a16:creationId xmlns:a16="http://schemas.microsoft.com/office/drawing/2014/main" id="{A0211B89-6BA1-4454-BFD5-ED41B26D2E18}"/>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AD733A9C-1085-499A-8975-9189B34C1AF2}"/>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2054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DA1317BD-8839-465B-842C-E479FFD7C67A}"/>
              </a:ext>
            </a:extLst>
          </p:cNvPr>
          <p:cNvSpPr>
            <a:spLocks noGrp="1"/>
          </p:cNvSpPr>
          <p:nvPr>
            <p:ph type="body" sz="quarter" idx="14"/>
          </p:nvPr>
        </p:nvSpPr>
        <p:spPr>
          <a:xfrm>
            <a:off x="838199" y="1618491"/>
            <a:ext cx="10515601" cy="638175"/>
          </a:xfrm>
        </p:spPr>
        <p:txBody>
          <a:bodyPr/>
          <a:lstStyle>
            <a:lvl1pPr>
              <a:buNone/>
              <a:defRPr sz="2400" b="1">
                <a:solidFill>
                  <a:schemeClr val="accent2"/>
                </a:solidFill>
                <a:latin typeface="+mj-lt"/>
              </a:defRPr>
            </a:lvl1pPr>
          </a:lstStyle>
          <a:p>
            <a:pPr lvl="0"/>
            <a:endParaRPr lang="sv-SE" dirty="0"/>
          </a:p>
        </p:txBody>
      </p:sp>
      <p:sp>
        <p:nvSpPr>
          <p:cNvPr id="12" name="Platshållare för datum 11">
            <a:extLst>
              <a:ext uri="{FF2B5EF4-FFF2-40B4-BE49-F238E27FC236}">
                <a16:creationId xmlns:a16="http://schemas.microsoft.com/office/drawing/2014/main" id="{2FE9E67F-A741-4DDF-8EAC-0AD3E318FEDF}"/>
              </a:ext>
            </a:extLst>
          </p:cNvPr>
          <p:cNvSpPr>
            <a:spLocks noGrp="1"/>
          </p:cNvSpPr>
          <p:nvPr>
            <p:ph type="dt" sz="half" idx="15"/>
          </p:nvPr>
        </p:nvSpPr>
        <p:spPr/>
        <p:txBody>
          <a:bodyPr/>
          <a:lstStyle/>
          <a:p>
            <a:fld id="{FD403CD0-842C-4BCD-83D3-BB78B185EE38}" type="datetimeFigureOut">
              <a:rPr lang="sv-SE" smtClean="0"/>
              <a:pPr/>
              <a:t>2024-09-09</a:t>
            </a:fld>
            <a:endParaRPr lang="sv-SE"/>
          </a:p>
        </p:txBody>
      </p:sp>
      <p:sp>
        <p:nvSpPr>
          <p:cNvPr id="13" name="Platshållare för sidfot 12">
            <a:extLst>
              <a:ext uri="{FF2B5EF4-FFF2-40B4-BE49-F238E27FC236}">
                <a16:creationId xmlns:a16="http://schemas.microsoft.com/office/drawing/2014/main" id="{F99779E5-AFCC-4FDE-AFD4-84182574589D}"/>
              </a:ext>
            </a:extLst>
          </p:cNvPr>
          <p:cNvSpPr>
            <a:spLocks noGrp="1"/>
          </p:cNvSpPr>
          <p:nvPr>
            <p:ph type="ftr" sz="quarter" idx="16"/>
          </p:nvPr>
        </p:nvSpPr>
        <p:spPr/>
        <p:txBody>
          <a:bodyPr/>
          <a:lstStyle/>
          <a:p>
            <a:endParaRPr lang="sv-SE">
              <a:solidFill>
                <a:schemeClr val="tx1"/>
              </a:solidFill>
            </a:endParaRPr>
          </a:p>
        </p:txBody>
      </p:sp>
      <p:sp>
        <p:nvSpPr>
          <p:cNvPr id="14" name="Platshållare för bildnummer 13">
            <a:extLst>
              <a:ext uri="{FF2B5EF4-FFF2-40B4-BE49-F238E27FC236}">
                <a16:creationId xmlns:a16="http://schemas.microsoft.com/office/drawing/2014/main" id="{E98F8BA8-6A8C-45D2-98B1-7CEF21E492A2}"/>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10" name="Platshållare för innehåll 7">
            <a:extLst>
              <a:ext uri="{FF2B5EF4-FFF2-40B4-BE49-F238E27FC236}">
                <a16:creationId xmlns:a16="http://schemas.microsoft.com/office/drawing/2014/main" id="{C337B9B6-D14F-4D25-9B97-53FF007246A3}"/>
              </a:ext>
            </a:extLst>
          </p:cNvPr>
          <p:cNvSpPr>
            <a:spLocks noGrp="1"/>
          </p:cNvSpPr>
          <p:nvPr>
            <p:ph sz="quarter" idx="18"/>
          </p:nvPr>
        </p:nvSpPr>
        <p:spPr>
          <a:xfrm>
            <a:off x="838201" y="2345634"/>
            <a:ext cx="7659757" cy="381227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7BD5ACCD-99E0-48AB-AF9F-9E8671DB625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520781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5" y="736600"/>
            <a:ext cx="5591175" cy="4384675"/>
          </a:xfrm>
          <a:solidFill>
            <a:schemeClr val="bg1">
              <a:lumMod val="95000"/>
            </a:schemeClr>
          </a:solidFill>
        </p:spPr>
        <p:txBody>
          <a:bodyPr/>
          <a:lstStyle>
            <a:lvl1pPr>
              <a:buNone/>
              <a:defRPr/>
            </a:lvl1pPr>
          </a:lstStyle>
          <a:p>
            <a:endParaRPr lang="sv-SE" dirty="0"/>
          </a:p>
        </p:txBody>
      </p:sp>
      <p:sp>
        <p:nvSpPr>
          <p:cNvPr id="10" name="Platshållare för datum 9">
            <a:extLst>
              <a:ext uri="{FF2B5EF4-FFF2-40B4-BE49-F238E27FC236}">
                <a16:creationId xmlns:a16="http://schemas.microsoft.com/office/drawing/2014/main" id="{561115ED-E06A-4F6C-AEE6-DB54D771D7DC}"/>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5BA9ABA4-C005-4B98-9FDB-D68A6660C623}"/>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38201" y="1806573"/>
            <a:ext cx="5591175" cy="4351338"/>
          </a:xfrm>
        </p:spPr>
        <p:txBody>
          <a:bodyPr/>
          <a:lstStyle>
            <a:lvl1pPr>
              <a:buClr>
                <a:schemeClr val="accent4"/>
              </a:buClr>
              <a:defRPr/>
            </a:lvl1pPr>
            <a:lvl2pPr>
              <a:buSzPct val="110000"/>
              <a:buFont typeface="Georgia" panose="02040502050405020303" pitchFamily="18" charset="0"/>
              <a:buChar char="−"/>
              <a:defRPr/>
            </a:lvl2pPr>
            <a:lvl3pPr>
              <a:buClr>
                <a:schemeClr val="accent4"/>
              </a:buClr>
              <a:defRPr/>
            </a:lvl3pPr>
            <a:lvl4pPr>
              <a:buClr>
                <a:schemeClr val="accent4"/>
              </a:buClr>
              <a:defRPr/>
            </a:lvl4pPr>
            <a:lvl5pPr>
              <a:buClr>
                <a:schemeClr val="accent4"/>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278E47D6-968F-4B1D-8AB2-A302F974D39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24822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153398" y="736601"/>
            <a:ext cx="3201648"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0" y="0"/>
            <a:ext cx="7720642" cy="6858000"/>
          </a:xfrm>
          <a:solidFill>
            <a:schemeClr val="bg1">
              <a:lumMod val="95000"/>
            </a:schemeClr>
          </a:solidFill>
        </p:spPr>
        <p:txBody>
          <a:bodyPr/>
          <a:lstStyle>
            <a:lvl1pPr>
              <a:buNone/>
              <a:defRPr/>
            </a:lvl1pPr>
          </a:lstStyle>
          <a:p>
            <a:endParaRPr lang="sv-SE" dirty="0"/>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153400" y="1806573"/>
            <a:ext cx="3201648" cy="3446914"/>
          </a:xfrm>
        </p:spPr>
        <p:txBody>
          <a:bodyPr/>
          <a:lstStyle>
            <a:lvl1pPr>
              <a:buClr>
                <a:schemeClr val="accent4"/>
              </a:buClr>
              <a:defRPr/>
            </a:lvl1pPr>
            <a:lvl2pPr>
              <a:buSzPct val="110000"/>
              <a:buFont typeface="Georgia" panose="02040502050405020303" pitchFamily="18" charset="0"/>
              <a:buChar char="−"/>
              <a:defRPr/>
            </a:lvl2pPr>
            <a:lvl3pPr>
              <a:buClr>
                <a:schemeClr val="accent4"/>
              </a:buClr>
              <a:defRPr/>
            </a:lvl3pPr>
            <a:lvl4pPr>
              <a:buClr>
                <a:schemeClr val="accent4"/>
              </a:buClr>
              <a:defRPr/>
            </a:lvl4pPr>
            <a:lvl5pPr>
              <a:buClr>
                <a:schemeClr val="accent4"/>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54199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text,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7" y="0"/>
            <a:ext cx="5591174" cy="5121275"/>
          </a:xfrm>
          <a:solidFill>
            <a:schemeClr val="bg1">
              <a:lumMod val="95000"/>
            </a:schemeClr>
          </a:solidFill>
        </p:spPr>
        <p:txBody>
          <a:bodyPr/>
          <a:lstStyle>
            <a:lvl1pPr>
              <a:buNone/>
              <a:defRPr/>
            </a:lvl1pPr>
          </a:lstStyle>
          <a:p>
            <a:endParaRPr lang="sv-SE" dirty="0"/>
          </a:p>
        </p:txBody>
      </p:sp>
      <p:sp>
        <p:nvSpPr>
          <p:cNvPr id="6" name="Platshållare för datum 5">
            <a:extLst>
              <a:ext uri="{FF2B5EF4-FFF2-40B4-BE49-F238E27FC236}">
                <a16:creationId xmlns:a16="http://schemas.microsoft.com/office/drawing/2014/main" id="{16D87B03-B6F9-4F15-AF26-C969688EECF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9" name="Platshållare för sidfot 8">
            <a:extLst>
              <a:ext uri="{FF2B5EF4-FFF2-40B4-BE49-F238E27FC236}">
                <a16:creationId xmlns:a16="http://schemas.microsoft.com/office/drawing/2014/main" id="{48201E32-582C-4A04-908D-BE51C5E96AB9}"/>
              </a:ext>
            </a:extLst>
          </p:cNvPr>
          <p:cNvSpPr>
            <a:spLocks noGrp="1"/>
          </p:cNvSpPr>
          <p:nvPr>
            <p:ph type="ftr" sz="quarter" idx="17"/>
          </p:nvPr>
        </p:nvSpPr>
        <p:spPr/>
        <p:txBody>
          <a:bodyPr/>
          <a:lstStyle/>
          <a:p>
            <a:endParaRPr lang="sv-SE">
              <a:solidFill>
                <a:schemeClr val="tx1"/>
              </a:solidFill>
            </a:endParaRPr>
          </a:p>
        </p:txBody>
      </p:sp>
      <p:sp>
        <p:nvSpPr>
          <p:cNvPr id="10" name="Platshållare för bildnummer 9">
            <a:extLst>
              <a:ext uri="{FF2B5EF4-FFF2-40B4-BE49-F238E27FC236}">
                <a16:creationId xmlns:a16="http://schemas.microsoft.com/office/drawing/2014/main" id="{58B07291-B0BB-4862-AB04-E576F50A1ECA}"/>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2FAB4446-53A6-40D8-A44D-C5F7BA3BB594}"/>
              </a:ext>
            </a:extLst>
          </p:cNvPr>
          <p:cNvSpPr>
            <a:spLocks noGrp="1"/>
          </p:cNvSpPr>
          <p:nvPr>
            <p:ph type="body" sz="quarter" idx="19"/>
          </p:nvPr>
        </p:nvSpPr>
        <p:spPr>
          <a:xfrm>
            <a:off x="838201" y="1806571"/>
            <a:ext cx="55911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ubrik 2">
            <a:extLst>
              <a:ext uri="{FF2B5EF4-FFF2-40B4-BE49-F238E27FC236}">
                <a16:creationId xmlns:a16="http://schemas.microsoft.com/office/drawing/2014/main" id="{784E5719-C606-48AD-9AB0-28FCDCF791E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96685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text, objekt">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5" y="736600"/>
            <a:ext cx="5591175" cy="4384675"/>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346A786C-70C4-4889-9E20-4EF805095DE2}"/>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CA6080E3-A8C3-4FE7-A111-005540FBA41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130067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 tabell">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6" y="1806572"/>
            <a:ext cx="4752974" cy="3486787"/>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8" name="Platshållare för text 3">
            <a:extLst>
              <a:ext uri="{FF2B5EF4-FFF2-40B4-BE49-F238E27FC236}">
                <a16:creationId xmlns:a16="http://schemas.microsoft.com/office/drawing/2014/main" id="{FF0805BD-8B09-446D-909E-98AA1BB21F59}"/>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89A0D8C8-C13E-4784-B9EF-811A10CA659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59410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F9BDE-0F6D-4DCA-A0FC-0203C33B04C7}"/>
              </a:ext>
            </a:extLst>
          </p:cNvPr>
          <p:cNvSpPr>
            <a:spLocks noGrp="1"/>
          </p:cNvSpPr>
          <p:nvPr>
            <p:ph type="title"/>
          </p:nvPr>
        </p:nvSpPr>
        <p:spPr>
          <a:xfrm>
            <a:off x="838199" y="736601"/>
            <a:ext cx="10514014" cy="862721"/>
          </a:xfrm>
        </p:spPr>
        <p:txBody>
          <a:bodyPr vert="horz" lIns="0" tIns="0" rIns="0" bIns="0" rtlCol="0" anchor="b">
            <a:noAutofit/>
          </a:bodyPr>
          <a:lstStyle>
            <a:lvl1pPr>
              <a:defRPr lang="sv-SE" dirty="0">
                <a:solidFill>
                  <a:schemeClr val="bg1"/>
                </a:solidFill>
              </a:defRPr>
            </a:lvl1pPr>
          </a:lstStyle>
          <a:p>
            <a:pPr lvl="0"/>
            <a:r>
              <a:rPr lang="sv-SE" dirty="0"/>
              <a:t>Klicka här för att ändra mall för rubrikformat</a:t>
            </a:r>
          </a:p>
        </p:txBody>
      </p:sp>
      <p:sp>
        <p:nvSpPr>
          <p:cNvPr id="7" name="Platshållare för text 6">
            <a:extLst>
              <a:ext uri="{FF2B5EF4-FFF2-40B4-BE49-F238E27FC236}">
                <a16:creationId xmlns:a16="http://schemas.microsoft.com/office/drawing/2014/main" id="{BFEDAAAA-A0D1-4186-BCA6-236E1DBCE0A6}"/>
              </a:ext>
            </a:extLst>
          </p:cNvPr>
          <p:cNvSpPr>
            <a:spLocks noGrp="1"/>
          </p:cNvSpPr>
          <p:nvPr>
            <p:ph type="body" sz="quarter" idx="13"/>
          </p:nvPr>
        </p:nvSpPr>
        <p:spPr>
          <a:xfrm>
            <a:off x="838200" y="1806574"/>
            <a:ext cx="10514013" cy="1045956"/>
          </a:xfrm>
        </p:spPr>
        <p:txBody>
          <a:bodyPr vert="horz" lIns="0" tIns="0" rIns="0" bIns="0" rtlCol="0">
            <a:no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defRPr>
            </a:lvl1pPr>
            <a:lvl2pPr>
              <a:buNone/>
              <a:defRPr sz="3000" b="1">
                <a:solidFill>
                  <a:schemeClr val="bg1"/>
                </a:solidFill>
                <a:latin typeface="+mj-lt"/>
              </a:defRPr>
            </a:lvl2pPr>
          </a:lstStyle>
          <a:p>
            <a:pPr marL="288000" lvl="0" indent="-360000">
              <a:lnSpc>
                <a:spcPct val="100000"/>
              </a:lnSpc>
              <a:buClr>
                <a:schemeClr val="bg1"/>
              </a:buClr>
              <a:buSzPct val="120000"/>
              <a:buFont typeface="Georgia" panose="02040502050405020303" pitchFamily="18" charset="0"/>
              <a:buChar char="−"/>
            </a:pPr>
            <a:r>
              <a:rPr lang="sv-SE" dirty="0"/>
              <a:t>Klicka här för att ändra format på bakgrundstexten</a:t>
            </a:r>
          </a:p>
        </p:txBody>
      </p:sp>
      <p:sp>
        <p:nvSpPr>
          <p:cNvPr id="11" name="Platshållare för text 10">
            <a:extLst>
              <a:ext uri="{FF2B5EF4-FFF2-40B4-BE49-F238E27FC236}">
                <a16:creationId xmlns:a16="http://schemas.microsoft.com/office/drawing/2014/main" id="{667A94A1-4099-428D-BD8F-6714BDE7172B}"/>
              </a:ext>
            </a:extLst>
          </p:cNvPr>
          <p:cNvSpPr>
            <a:spLocks noGrp="1"/>
          </p:cNvSpPr>
          <p:nvPr>
            <p:ph type="body" sz="quarter" idx="14" hasCustomPrompt="1"/>
          </p:nvPr>
        </p:nvSpPr>
        <p:spPr>
          <a:xfrm>
            <a:off x="839787" y="6375986"/>
            <a:ext cx="4410075" cy="345490"/>
          </a:xfrm>
        </p:spPr>
        <p:txBody>
          <a:bodyPr/>
          <a:lstStyle>
            <a:lvl1pPr>
              <a:buNone/>
              <a:defRPr sz="1400">
                <a:solidFill>
                  <a:schemeClr val="bg1"/>
                </a:solidFill>
              </a:defRPr>
            </a:lvl1pPr>
          </a:lstStyle>
          <a:p>
            <a:pPr lvl="0"/>
            <a:r>
              <a:rPr lang="sv-SE" dirty="0"/>
              <a:t>Förnamn Efternamn</a:t>
            </a:r>
          </a:p>
        </p:txBody>
      </p:sp>
    </p:spTree>
    <p:extLst>
      <p:ext uri="{BB962C8B-B14F-4D97-AF65-F5344CB8AC3E}">
        <p14:creationId xmlns:p14="http://schemas.microsoft.com/office/powerpoint/2010/main" val="332561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med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660C66-699D-47FE-BE29-FD86386D28B3}"/>
              </a:ext>
            </a:extLst>
          </p:cNvPr>
          <p:cNvSpPr>
            <a:spLocks noGrp="1"/>
          </p:cNvSpPr>
          <p:nvPr>
            <p:ph type="title" hasCustomPrompt="1"/>
          </p:nvPr>
        </p:nvSpPr>
        <p:spPr>
          <a:xfrm>
            <a:off x="728869" y="980709"/>
            <a:ext cx="7229644" cy="699404"/>
          </a:xfrm>
          <a:solidFill>
            <a:schemeClr val="accent2"/>
          </a:solidFill>
        </p:spPr>
        <p:txBody>
          <a:bodyPr wrap="none" lIns="108000" tIns="72000" rIns="108000" bIns="72000" anchor="ctr">
            <a:spAutoFit/>
          </a:bodyPr>
          <a:lstStyle>
            <a:lvl1pPr>
              <a:defRPr>
                <a:solidFill>
                  <a:schemeClr val="bg1"/>
                </a:solidFill>
              </a:defRPr>
            </a:lvl1pPr>
          </a:lstStyle>
          <a:p>
            <a:r>
              <a:rPr lang="sv-SE" dirty="0"/>
              <a:t>Klicka för att lägga till titel</a:t>
            </a:r>
          </a:p>
        </p:txBody>
      </p:sp>
      <p:sp>
        <p:nvSpPr>
          <p:cNvPr id="7" name="Platshållare för text 6">
            <a:extLst>
              <a:ext uri="{FF2B5EF4-FFF2-40B4-BE49-F238E27FC236}">
                <a16:creationId xmlns:a16="http://schemas.microsoft.com/office/drawing/2014/main" id="{0BE0DD83-72DC-4DEE-93B2-B7C7B0F30B85}"/>
              </a:ext>
            </a:extLst>
          </p:cNvPr>
          <p:cNvSpPr>
            <a:spLocks noGrp="1"/>
          </p:cNvSpPr>
          <p:nvPr>
            <p:ph type="body" sz="quarter" idx="13" hasCustomPrompt="1"/>
          </p:nvPr>
        </p:nvSpPr>
        <p:spPr>
          <a:xfrm>
            <a:off x="728869" y="1790652"/>
            <a:ext cx="7540307" cy="560905"/>
          </a:xfrm>
          <a:solidFill>
            <a:schemeClr val="accent2"/>
          </a:solidFill>
        </p:spPr>
        <p:txBody>
          <a:bodyPr vert="horz" wrap="none" lIns="108000" tIns="72000" rIns="108000" bIns="72000" rtlCol="0" anchor="ctr">
            <a:sp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ea typeface="+mj-ea"/>
                <a:cs typeface="+mj-cs"/>
              </a:defRPr>
            </a:lvl1pPr>
            <a:lvl2pPr>
              <a:buNone/>
              <a:defRPr lang="sv-SE" dirty="0"/>
            </a:lvl2pPr>
          </a:lstStyle>
          <a:p>
            <a:pPr marL="288000" lvl="0" indent="-360000">
              <a:spcBef>
                <a:spcPct val="0"/>
              </a:spcBef>
            </a:pPr>
            <a:r>
              <a:rPr lang="sv-SE" dirty="0"/>
              <a:t>Klicka för att lägga till underrubrik</a:t>
            </a:r>
          </a:p>
        </p:txBody>
      </p:sp>
      <p:sp>
        <p:nvSpPr>
          <p:cNvPr id="6" name="Rektangel 5">
            <a:extLst>
              <a:ext uri="{FF2B5EF4-FFF2-40B4-BE49-F238E27FC236}">
                <a16:creationId xmlns:a16="http://schemas.microsoft.com/office/drawing/2014/main" id="{F723784B-901D-4C36-8B92-AF8ADA11E6F8}"/>
              </a:ext>
            </a:extLst>
          </p:cNvPr>
          <p:cNvSpPr/>
          <p:nvPr userDrawn="1"/>
        </p:nvSpPr>
        <p:spPr>
          <a:xfrm>
            <a:off x="0" y="-333982"/>
            <a:ext cx="12192000" cy="307777"/>
          </a:xfrm>
          <a:prstGeom prst="rect">
            <a:avLst/>
          </a:prstGeom>
          <a:solidFill>
            <a:schemeClr val="accent2"/>
          </a:solidFill>
        </p:spPr>
        <p:txBody>
          <a:bodyPr wrap="square">
            <a:spAutoFit/>
          </a:bodyPr>
          <a:lstStyle/>
          <a:p>
            <a:r>
              <a:rPr lang="sv-SE" sz="1400" dirty="0">
                <a:solidFill>
                  <a:schemeClr val="bg1"/>
                </a:solidFill>
              </a:rPr>
              <a:t>För att byta bakgrundsbild, högerklicka på bilden. Välj Formatera bild - Fyllning - Bild eller strukturfyllning, och klicka på Fil.</a:t>
            </a:r>
          </a:p>
        </p:txBody>
      </p:sp>
    </p:spTree>
    <p:extLst>
      <p:ext uri="{BB962C8B-B14F-4D97-AF65-F5344CB8AC3E}">
        <p14:creationId xmlns:p14="http://schemas.microsoft.com/office/powerpoint/2010/main" val="778632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ed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660C66-699D-47FE-BE29-FD86386D28B3}"/>
              </a:ext>
            </a:extLst>
          </p:cNvPr>
          <p:cNvSpPr>
            <a:spLocks noGrp="1"/>
          </p:cNvSpPr>
          <p:nvPr>
            <p:ph type="title" hasCustomPrompt="1"/>
          </p:nvPr>
        </p:nvSpPr>
        <p:spPr>
          <a:xfrm>
            <a:off x="728869" y="980709"/>
            <a:ext cx="7229644" cy="699404"/>
          </a:xfrm>
          <a:solidFill>
            <a:schemeClr val="accent2"/>
          </a:solidFill>
        </p:spPr>
        <p:txBody>
          <a:bodyPr wrap="none" lIns="108000" tIns="72000" rIns="108000" bIns="72000" anchor="ctr">
            <a:spAutoFit/>
          </a:bodyPr>
          <a:lstStyle>
            <a:lvl1pPr>
              <a:defRPr>
                <a:solidFill>
                  <a:schemeClr val="bg1"/>
                </a:solidFill>
              </a:defRPr>
            </a:lvl1pPr>
          </a:lstStyle>
          <a:p>
            <a:r>
              <a:rPr lang="sv-SE" dirty="0"/>
              <a:t>Klicka för att lägga till titel</a:t>
            </a:r>
          </a:p>
        </p:txBody>
      </p:sp>
      <p:sp>
        <p:nvSpPr>
          <p:cNvPr id="7" name="Platshållare för text 6">
            <a:extLst>
              <a:ext uri="{FF2B5EF4-FFF2-40B4-BE49-F238E27FC236}">
                <a16:creationId xmlns:a16="http://schemas.microsoft.com/office/drawing/2014/main" id="{0BE0DD83-72DC-4DEE-93B2-B7C7B0F30B85}"/>
              </a:ext>
            </a:extLst>
          </p:cNvPr>
          <p:cNvSpPr>
            <a:spLocks noGrp="1"/>
          </p:cNvSpPr>
          <p:nvPr>
            <p:ph type="body" sz="quarter" idx="13" hasCustomPrompt="1"/>
          </p:nvPr>
        </p:nvSpPr>
        <p:spPr>
          <a:xfrm>
            <a:off x="728869" y="1790652"/>
            <a:ext cx="7540307" cy="560905"/>
          </a:xfrm>
          <a:solidFill>
            <a:schemeClr val="accent2"/>
          </a:solidFill>
        </p:spPr>
        <p:txBody>
          <a:bodyPr vert="horz" wrap="none" lIns="108000" tIns="72000" rIns="108000" bIns="72000" rtlCol="0" anchor="ctr">
            <a:sp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ea typeface="+mj-ea"/>
                <a:cs typeface="+mj-cs"/>
              </a:defRPr>
            </a:lvl1pPr>
            <a:lvl2pPr>
              <a:buNone/>
              <a:defRPr lang="sv-SE" dirty="0"/>
            </a:lvl2pPr>
          </a:lstStyle>
          <a:p>
            <a:pPr marL="288000" lvl="0" indent="-360000">
              <a:lnSpc>
                <a:spcPct val="100000"/>
              </a:lnSpc>
              <a:spcBef>
                <a:spcPct val="0"/>
              </a:spcBef>
              <a:buClr>
                <a:schemeClr val="bg1"/>
              </a:buClr>
              <a:buSzPct val="120000"/>
              <a:buFont typeface="Georgia" panose="02040502050405020303" pitchFamily="18" charset="0"/>
              <a:buChar char="−"/>
            </a:pPr>
            <a:r>
              <a:rPr lang="sv-SE" dirty="0"/>
              <a:t>Klicka för att lägga till underrubrik</a:t>
            </a:r>
          </a:p>
        </p:txBody>
      </p:sp>
      <p:sp>
        <p:nvSpPr>
          <p:cNvPr id="6" name="Rektangel 5">
            <a:extLst>
              <a:ext uri="{FF2B5EF4-FFF2-40B4-BE49-F238E27FC236}">
                <a16:creationId xmlns:a16="http://schemas.microsoft.com/office/drawing/2014/main" id="{F723784B-901D-4C36-8B92-AF8ADA11E6F8}"/>
              </a:ext>
            </a:extLst>
          </p:cNvPr>
          <p:cNvSpPr/>
          <p:nvPr userDrawn="1"/>
        </p:nvSpPr>
        <p:spPr>
          <a:xfrm>
            <a:off x="0" y="-333982"/>
            <a:ext cx="12192000" cy="307777"/>
          </a:xfrm>
          <a:prstGeom prst="rect">
            <a:avLst/>
          </a:prstGeom>
          <a:solidFill>
            <a:schemeClr val="accent2"/>
          </a:solidFill>
        </p:spPr>
        <p:txBody>
          <a:bodyPr wrap="square">
            <a:spAutoFit/>
          </a:bodyPr>
          <a:lstStyle/>
          <a:p>
            <a:pPr>
              <a:buClr>
                <a:schemeClr val="accent2"/>
              </a:buClr>
            </a:pPr>
            <a:r>
              <a:rPr lang="sv-SE" sz="1400" dirty="0">
                <a:solidFill>
                  <a:schemeClr val="bg1"/>
                </a:solidFill>
              </a:rPr>
              <a:t>För att byta bakgrundsbild, högerklicka på bilden. Välj Formatera bild - Fyllning - Bild eller strukturfyllning, och klicka på Fil.</a:t>
            </a:r>
          </a:p>
        </p:txBody>
      </p:sp>
    </p:spTree>
    <p:extLst>
      <p:ext uri="{BB962C8B-B14F-4D97-AF65-F5344CB8AC3E}">
        <p14:creationId xmlns:p14="http://schemas.microsoft.com/office/powerpoint/2010/main" val="409156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C0A272C4-071A-41B0-91BA-4D771955B717}"/>
              </a:ext>
            </a:extLst>
          </p:cNvPr>
          <p:cNvSpPr>
            <a:spLocks noGrp="1"/>
          </p:cNvSpPr>
          <p:nvPr>
            <p:ph sz="quarter" idx="14"/>
          </p:nvPr>
        </p:nvSpPr>
        <p:spPr>
          <a:xfrm>
            <a:off x="838201" y="1806574"/>
            <a:ext cx="7659757"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37B594EC-3DF5-4EC1-BE2E-0B32686A369E}"/>
              </a:ext>
            </a:extLst>
          </p:cNvPr>
          <p:cNvSpPr>
            <a:spLocks noGrp="1"/>
          </p:cNvSpPr>
          <p:nvPr>
            <p:ph type="dt" sz="half" idx="15"/>
          </p:nvPr>
        </p:nvSpPr>
        <p:spPr/>
        <p:txBody>
          <a:bodyPr/>
          <a:lstStyle/>
          <a:p>
            <a:fld id="{FD403CD0-842C-4BCD-83D3-BB78B185EE38}" type="datetimeFigureOut">
              <a:rPr lang="sv-SE" smtClean="0"/>
              <a:pPr/>
              <a:t>2024-09-09</a:t>
            </a:fld>
            <a:endParaRPr lang="sv-SE" dirty="0"/>
          </a:p>
        </p:txBody>
      </p:sp>
      <p:sp>
        <p:nvSpPr>
          <p:cNvPr id="10" name="Platshållare för sidfot 9">
            <a:extLst>
              <a:ext uri="{FF2B5EF4-FFF2-40B4-BE49-F238E27FC236}">
                <a16:creationId xmlns:a16="http://schemas.microsoft.com/office/drawing/2014/main" id="{1DFF447C-2255-46BC-B1CE-993F547D9891}"/>
              </a:ext>
            </a:extLst>
          </p:cNvPr>
          <p:cNvSpPr>
            <a:spLocks noGrp="1"/>
          </p:cNvSpPr>
          <p:nvPr>
            <p:ph type="ftr" sz="quarter" idx="16"/>
          </p:nvPr>
        </p:nvSpPr>
        <p:spPr/>
        <p:txBody>
          <a:bodyPr/>
          <a:lstStyle/>
          <a:p>
            <a:endParaRPr lang="sv-SE">
              <a:solidFill>
                <a:schemeClr val="tx1"/>
              </a:solidFill>
            </a:endParaRPr>
          </a:p>
        </p:txBody>
      </p:sp>
      <p:sp>
        <p:nvSpPr>
          <p:cNvPr id="11" name="Platshållare för bildnummer 10">
            <a:extLst>
              <a:ext uri="{FF2B5EF4-FFF2-40B4-BE49-F238E27FC236}">
                <a16:creationId xmlns:a16="http://schemas.microsoft.com/office/drawing/2014/main" id="{A0211B89-6BA1-4454-BFD5-ED41B26D2E18}"/>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F70D9EBA-C909-43A2-BA63-EAE60AE46A4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696637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DA1317BD-8839-465B-842C-E479FFD7C67A}"/>
              </a:ext>
            </a:extLst>
          </p:cNvPr>
          <p:cNvSpPr>
            <a:spLocks noGrp="1"/>
          </p:cNvSpPr>
          <p:nvPr>
            <p:ph type="body" sz="quarter" idx="14"/>
          </p:nvPr>
        </p:nvSpPr>
        <p:spPr>
          <a:xfrm>
            <a:off x="838199" y="1618491"/>
            <a:ext cx="10515601" cy="638175"/>
          </a:xfrm>
        </p:spPr>
        <p:txBody>
          <a:bodyPr/>
          <a:lstStyle>
            <a:lvl1pPr>
              <a:buNone/>
              <a:defRPr sz="2400" b="1">
                <a:solidFill>
                  <a:schemeClr val="accent2"/>
                </a:solidFill>
                <a:latin typeface="+mj-lt"/>
              </a:defRPr>
            </a:lvl1pPr>
          </a:lstStyle>
          <a:p>
            <a:pPr lvl="0"/>
            <a:endParaRPr lang="sv-SE" dirty="0"/>
          </a:p>
        </p:txBody>
      </p:sp>
      <p:sp>
        <p:nvSpPr>
          <p:cNvPr id="12" name="Platshållare för datum 11">
            <a:extLst>
              <a:ext uri="{FF2B5EF4-FFF2-40B4-BE49-F238E27FC236}">
                <a16:creationId xmlns:a16="http://schemas.microsoft.com/office/drawing/2014/main" id="{2FE9E67F-A741-4DDF-8EAC-0AD3E318FEDF}"/>
              </a:ext>
            </a:extLst>
          </p:cNvPr>
          <p:cNvSpPr>
            <a:spLocks noGrp="1"/>
          </p:cNvSpPr>
          <p:nvPr>
            <p:ph type="dt" sz="half" idx="15"/>
          </p:nvPr>
        </p:nvSpPr>
        <p:spPr/>
        <p:txBody>
          <a:bodyPr/>
          <a:lstStyle/>
          <a:p>
            <a:fld id="{FD403CD0-842C-4BCD-83D3-BB78B185EE38}" type="datetimeFigureOut">
              <a:rPr lang="sv-SE" smtClean="0"/>
              <a:pPr/>
              <a:t>2024-09-09</a:t>
            </a:fld>
            <a:endParaRPr lang="sv-SE"/>
          </a:p>
        </p:txBody>
      </p:sp>
      <p:sp>
        <p:nvSpPr>
          <p:cNvPr id="13" name="Platshållare för sidfot 12">
            <a:extLst>
              <a:ext uri="{FF2B5EF4-FFF2-40B4-BE49-F238E27FC236}">
                <a16:creationId xmlns:a16="http://schemas.microsoft.com/office/drawing/2014/main" id="{F99779E5-AFCC-4FDE-AFD4-84182574589D}"/>
              </a:ext>
            </a:extLst>
          </p:cNvPr>
          <p:cNvSpPr>
            <a:spLocks noGrp="1"/>
          </p:cNvSpPr>
          <p:nvPr>
            <p:ph type="ftr" sz="quarter" idx="16"/>
          </p:nvPr>
        </p:nvSpPr>
        <p:spPr/>
        <p:txBody>
          <a:bodyPr/>
          <a:lstStyle/>
          <a:p>
            <a:endParaRPr lang="sv-SE">
              <a:solidFill>
                <a:schemeClr val="tx1"/>
              </a:solidFill>
            </a:endParaRPr>
          </a:p>
        </p:txBody>
      </p:sp>
      <p:sp>
        <p:nvSpPr>
          <p:cNvPr id="14" name="Platshållare för bildnummer 13">
            <a:extLst>
              <a:ext uri="{FF2B5EF4-FFF2-40B4-BE49-F238E27FC236}">
                <a16:creationId xmlns:a16="http://schemas.microsoft.com/office/drawing/2014/main" id="{E98F8BA8-6A8C-45D2-98B1-7CEF21E492A2}"/>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10" name="Platshållare för innehåll 7">
            <a:extLst>
              <a:ext uri="{FF2B5EF4-FFF2-40B4-BE49-F238E27FC236}">
                <a16:creationId xmlns:a16="http://schemas.microsoft.com/office/drawing/2014/main" id="{C337B9B6-D14F-4D25-9B97-53FF007246A3}"/>
              </a:ext>
            </a:extLst>
          </p:cNvPr>
          <p:cNvSpPr>
            <a:spLocks noGrp="1"/>
          </p:cNvSpPr>
          <p:nvPr>
            <p:ph sz="quarter" idx="18"/>
          </p:nvPr>
        </p:nvSpPr>
        <p:spPr>
          <a:xfrm>
            <a:off x="838201" y="2345634"/>
            <a:ext cx="7659757" cy="381227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9A8C8C14-67C1-44CB-966A-0B15D8B175F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39274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5" y="736600"/>
            <a:ext cx="5591175" cy="4384675"/>
          </a:xfrm>
          <a:solidFill>
            <a:schemeClr val="bg1">
              <a:lumMod val="95000"/>
            </a:schemeClr>
          </a:solidFill>
        </p:spPr>
        <p:txBody>
          <a:bodyPr/>
          <a:lstStyle>
            <a:lvl1pPr>
              <a:buNone/>
              <a:defRPr/>
            </a:lvl1pPr>
          </a:lstStyle>
          <a:p>
            <a:endParaRPr lang="sv-SE" dirty="0"/>
          </a:p>
        </p:txBody>
      </p:sp>
      <p:sp>
        <p:nvSpPr>
          <p:cNvPr id="10" name="Platshållare för datum 9">
            <a:extLst>
              <a:ext uri="{FF2B5EF4-FFF2-40B4-BE49-F238E27FC236}">
                <a16:creationId xmlns:a16="http://schemas.microsoft.com/office/drawing/2014/main" id="{561115ED-E06A-4F6C-AEE6-DB54D771D7DC}"/>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5BA9ABA4-C005-4B98-9FDB-D68A6660C623}"/>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38201" y="1806573"/>
            <a:ext cx="5591175" cy="4351338"/>
          </a:xfrm>
        </p:spPr>
        <p:txBody>
          <a:bodyPr/>
          <a:lstStyle>
            <a:lvl1pPr>
              <a:buClr>
                <a:schemeClr val="accent4"/>
              </a:buClr>
              <a:defRPr/>
            </a:lvl1pPr>
            <a:lvl2pPr>
              <a:buSzPct val="110000"/>
              <a:buFont typeface="Georgia" panose="02040502050405020303" pitchFamily="18" charset="0"/>
              <a:buChar char="−"/>
              <a:defRPr/>
            </a:lvl2pPr>
            <a:lvl3pPr>
              <a:buClr>
                <a:schemeClr val="accent4"/>
              </a:buClr>
              <a:defRPr/>
            </a:lvl3pPr>
            <a:lvl4pPr>
              <a:buClr>
                <a:schemeClr val="accent4"/>
              </a:buClr>
              <a:defRPr/>
            </a:lvl4pPr>
            <a:lvl5pPr>
              <a:buClr>
                <a:schemeClr val="accent4"/>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14055580-4184-4985-BC6F-EC354D1B594E}"/>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918694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153398" y="736601"/>
            <a:ext cx="3201648"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0" y="0"/>
            <a:ext cx="7720642" cy="6858000"/>
          </a:xfrm>
          <a:solidFill>
            <a:schemeClr val="bg1">
              <a:lumMod val="95000"/>
            </a:schemeClr>
          </a:solidFill>
        </p:spPr>
        <p:txBody>
          <a:bodyPr/>
          <a:lstStyle>
            <a:lvl1pPr>
              <a:buNone/>
              <a:defRPr/>
            </a:lvl1pPr>
          </a:lstStyle>
          <a:p>
            <a:endParaRPr lang="sv-SE" dirty="0"/>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153400" y="1806573"/>
            <a:ext cx="3201648" cy="3446914"/>
          </a:xfrm>
        </p:spPr>
        <p:txBody>
          <a:bodyPr/>
          <a:lstStyle>
            <a:lvl1pPr>
              <a:buClr>
                <a:schemeClr val="accent2"/>
              </a:buClr>
              <a:defRPr/>
            </a:lvl1pPr>
            <a:lvl2pPr>
              <a:buSzPct val="110000"/>
              <a:buFont typeface="Georgia" panose="02040502050405020303" pitchFamily="18" charset="0"/>
              <a:buChar char="−"/>
              <a:defRPr/>
            </a:lvl2pPr>
            <a:lvl3pPr>
              <a:buClr>
                <a:schemeClr val="accent2"/>
              </a:buClr>
              <a:defRPr/>
            </a:lvl3pPr>
            <a:lvl4pPr>
              <a:buClr>
                <a:schemeClr val="accent2"/>
              </a:buClr>
              <a:defRPr/>
            </a:lvl4pPr>
            <a:lvl5pPr>
              <a:buClr>
                <a:schemeClr val="accent2"/>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93993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text, bild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7" y="0"/>
            <a:ext cx="5591174" cy="5121275"/>
          </a:xfrm>
          <a:solidFill>
            <a:schemeClr val="bg1">
              <a:lumMod val="95000"/>
            </a:schemeClr>
          </a:solidFill>
        </p:spPr>
        <p:txBody>
          <a:bodyPr/>
          <a:lstStyle>
            <a:lvl1pPr>
              <a:buNone/>
              <a:defRPr/>
            </a:lvl1pPr>
          </a:lstStyle>
          <a:p>
            <a:endParaRPr lang="sv-SE" dirty="0"/>
          </a:p>
        </p:txBody>
      </p:sp>
      <p:sp>
        <p:nvSpPr>
          <p:cNvPr id="6" name="Platshållare för datum 5">
            <a:extLst>
              <a:ext uri="{FF2B5EF4-FFF2-40B4-BE49-F238E27FC236}">
                <a16:creationId xmlns:a16="http://schemas.microsoft.com/office/drawing/2014/main" id="{16D87B03-B6F9-4F15-AF26-C969688EECF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9" name="Platshållare för sidfot 8">
            <a:extLst>
              <a:ext uri="{FF2B5EF4-FFF2-40B4-BE49-F238E27FC236}">
                <a16:creationId xmlns:a16="http://schemas.microsoft.com/office/drawing/2014/main" id="{48201E32-582C-4A04-908D-BE51C5E96AB9}"/>
              </a:ext>
            </a:extLst>
          </p:cNvPr>
          <p:cNvSpPr>
            <a:spLocks noGrp="1"/>
          </p:cNvSpPr>
          <p:nvPr>
            <p:ph type="ftr" sz="quarter" idx="17"/>
          </p:nvPr>
        </p:nvSpPr>
        <p:spPr/>
        <p:txBody>
          <a:bodyPr/>
          <a:lstStyle/>
          <a:p>
            <a:endParaRPr lang="sv-SE">
              <a:solidFill>
                <a:schemeClr val="tx1"/>
              </a:solidFill>
            </a:endParaRPr>
          </a:p>
        </p:txBody>
      </p:sp>
      <p:sp>
        <p:nvSpPr>
          <p:cNvPr id="10" name="Platshållare för bildnummer 9">
            <a:extLst>
              <a:ext uri="{FF2B5EF4-FFF2-40B4-BE49-F238E27FC236}">
                <a16:creationId xmlns:a16="http://schemas.microsoft.com/office/drawing/2014/main" id="{58B07291-B0BB-4862-AB04-E576F50A1ECA}"/>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2FAB4446-53A6-40D8-A44D-C5F7BA3BB594}"/>
              </a:ext>
            </a:extLst>
          </p:cNvPr>
          <p:cNvSpPr>
            <a:spLocks noGrp="1"/>
          </p:cNvSpPr>
          <p:nvPr>
            <p:ph type="body" sz="quarter" idx="19"/>
          </p:nvPr>
        </p:nvSpPr>
        <p:spPr>
          <a:xfrm>
            <a:off x="838201" y="1806571"/>
            <a:ext cx="55911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54733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ext, objek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5" y="736600"/>
            <a:ext cx="5591175" cy="4384675"/>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346A786C-70C4-4889-9E20-4EF805095DE2}"/>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52056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text,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6" y="1806572"/>
            <a:ext cx="4752974" cy="3486787"/>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8" name="Platshållare för text 3">
            <a:extLst>
              <a:ext uri="{FF2B5EF4-FFF2-40B4-BE49-F238E27FC236}">
                <a16:creationId xmlns:a16="http://schemas.microsoft.com/office/drawing/2014/main" id="{FF0805BD-8B09-446D-909E-98AA1BB21F59}"/>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25564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F9BDE-0F6D-4DCA-A0FC-0203C33B04C7}"/>
              </a:ext>
            </a:extLst>
          </p:cNvPr>
          <p:cNvSpPr>
            <a:spLocks noGrp="1"/>
          </p:cNvSpPr>
          <p:nvPr>
            <p:ph type="title"/>
          </p:nvPr>
        </p:nvSpPr>
        <p:spPr>
          <a:xfrm>
            <a:off x="838199" y="736601"/>
            <a:ext cx="10514014" cy="862721"/>
          </a:xfrm>
        </p:spPr>
        <p:txBody>
          <a:bodyPr vert="horz" lIns="0" tIns="0" rIns="0" bIns="0" rtlCol="0" anchor="b">
            <a:noAutofit/>
          </a:bodyPr>
          <a:lstStyle>
            <a:lvl1pPr>
              <a:defRPr lang="sv-SE" dirty="0">
                <a:solidFill>
                  <a:schemeClr val="bg1"/>
                </a:solidFill>
              </a:defRPr>
            </a:lvl1pPr>
          </a:lstStyle>
          <a:p>
            <a:pPr lvl="0"/>
            <a:r>
              <a:rPr lang="sv-SE" dirty="0"/>
              <a:t>Klicka här för att ändra mall för rubrikformat</a:t>
            </a:r>
          </a:p>
        </p:txBody>
      </p:sp>
      <p:sp>
        <p:nvSpPr>
          <p:cNvPr id="7" name="Platshållare för text 6">
            <a:extLst>
              <a:ext uri="{FF2B5EF4-FFF2-40B4-BE49-F238E27FC236}">
                <a16:creationId xmlns:a16="http://schemas.microsoft.com/office/drawing/2014/main" id="{BFEDAAAA-A0D1-4186-BCA6-236E1DBCE0A6}"/>
              </a:ext>
            </a:extLst>
          </p:cNvPr>
          <p:cNvSpPr>
            <a:spLocks noGrp="1"/>
          </p:cNvSpPr>
          <p:nvPr>
            <p:ph type="body" sz="quarter" idx="13"/>
          </p:nvPr>
        </p:nvSpPr>
        <p:spPr>
          <a:xfrm>
            <a:off x="838200" y="1806574"/>
            <a:ext cx="10514013" cy="1045956"/>
          </a:xfrm>
        </p:spPr>
        <p:txBody>
          <a:bodyPr vert="horz" lIns="0" tIns="0" rIns="0" bIns="0" rtlCol="0">
            <a:no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defRPr>
            </a:lvl1pPr>
            <a:lvl2pPr>
              <a:buNone/>
              <a:defRPr sz="3000" b="1">
                <a:solidFill>
                  <a:schemeClr val="bg1"/>
                </a:solidFill>
                <a:latin typeface="+mj-lt"/>
              </a:defRPr>
            </a:lvl2pPr>
          </a:lstStyle>
          <a:p>
            <a:pPr marL="288000" lvl="0" indent="-360000">
              <a:lnSpc>
                <a:spcPct val="100000"/>
              </a:lnSpc>
              <a:buClr>
                <a:schemeClr val="bg1"/>
              </a:buClr>
              <a:buSzPct val="120000"/>
              <a:buFont typeface="Georgia" panose="02040502050405020303" pitchFamily="18" charset="0"/>
              <a:buChar char="−"/>
            </a:pPr>
            <a:r>
              <a:rPr lang="sv-SE" dirty="0"/>
              <a:t>Klicka här för att ändra format på bakgrundstexten</a:t>
            </a:r>
          </a:p>
        </p:txBody>
      </p:sp>
      <p:sp>
        <p:nvSpPr>
          <p:cNvPr id="11" name="Platshållare för text 10">
            <a:extLst>
              <a:ext uri="{FF2B5EF4-FFF2-40B4-BE49-F238E27FC236}">
                <a16:creationId xmlns:a16="http://schemas.microsoft.com/office/drawing/2014/main" id="{667A94A1-4099-428D-BD8F-6714BDE7172B}"/>
              </a:ext>
            </a:extLst>
          </p:cNvPr>
          <p:cNvSpPr>
            <a:spLocks noGrp="1"/>
          </p:cNvSpPr>
          <p:nvPr>
            <p:ph type="body" sz="quarter" idx="14" hasCustomPrompt="1"/>
          </p:nvPr>
        </p:nvSpPr>
        <p:spPr>
          <a:xfrm>
            <a:off x="839787" y="6375986"/>
            <a:ext cx="4410075" cy="345490"/>
          </a:xfrm>
        </p:spPr>
        <p:txBody>
          <a:bodyPr/>
          <a:lstStyle>
            <a:lvl1pPr>
              <a:buNone/>
              <a:defRPr sz="1400">
                <a:solidFill>
                  <a:schemeClr val="bg1"/>
                </a:solidFill>
              </a:defRPr>
            </a:lvl1pPr>
          </a:lstStyle>
          <a:p>
            <a:pPr lvl="0"/>
            <a:r>
              <a:rPr lang="sv-SE" dirty="0"/>
              <a:t>Förnamn Efternamn</a:t>
            </a:r>
          </a:p>
        </p:txBody>
      </p:sp>
    </p:spTree>
    <p:extLst>
      <p:ext uri="{BB962C8B-B14F-4D97-AF65-F5344CB8AC3E}">
        <p14:creationId xmlns:p14="http://schemas.microsoft.com/office/powerpoint/2010/main" val="424061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med rub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660C66-699D-47FE-BE29-FD86386D28B3}"/>
              </a:ext>
            </a:extLst>
          </p:cNvPr>
          <p:cNvSpPr>
            <a:spLocks noGrp="1"/>
          </p:cNvSpPr>
          <p:nvPr>
            <p:ph type="title" hasCustomPrompt="1"/>
          </p:nvPr>
        </p:nvSpPr>
        <p:spPr>
          <a:xfrm>
            <a:off x="728869" y="980709"/>
            <a:ext cx="7229644" cy="699404"/>
          </a:xfrm>
          <a:solidFill>
            <a:schemeClr val="accent2"/>
          </a:solidFill>
        </p:spPr>
        <p:txBody>
          <a:bodyPr wrap="none" lIns="108000" tIns="72000" rIns="108000" bIns="72000" anchor="ctr">
            <a:spAutoFit/>
          </a:bodyPr>
          <a:lstStyle>
            <a:lvl1pPr>
              <a:defRPr>
                <a:solidFill>
                  <a:schemeClr val="bg1"/>
                </a:solidFill>
              </a:defRPr>
            </a:lvl1pPr>
          </a:lstStyle>
          <a:p>
            <a:r>
              <a:rPr lang="sv-SE" dirty="0"/>
              <a:t>Klicka för att lägga till titel</a:t>
            </a:r>
          </a:p>
        </p:txBody>
      </p:sp>
      <p:sp>
        <p:nvSpPr>
          <p:cNvPr id="7" name="Platshållare för text 6">
            <a:extLst>
              <a:ext uri="{FF2B5EF4-FFF2-40B4-BE49-F238E27FC236}">
                <a16:creationId xmlns:a16="http://schemas.microsoft.com/office/drawing/2014/main" id="{0BE0DD83-72DC-4DEE-93B2-B7C7B0F30B85}"/>
              </a:ext>
            </a:extLst>
          </p:cNvPr>
          <p:cNvSpPr>
            <a:spLocks noGrp="1"/>
          </p:cNvSpPr>
          <p:nvPr>
            <p:ph type="body" sz="quarter" idx="13" hasCustomPrompt="1"/>
          </p:nvPr>
        </p:nvSpPr>
        <p:spPr>
          <a:xfrm>
            <a:off x="728869" y="1790652"/>
            <a:ext cx="7540307" cy="560905"/>
          </a:xfrm>
          <a:solidFill>
            <a:schemeClr val="accent2"/>
          </a:solidFill>
        </p:spPr>
        <p:txBody>
          <a:bodyPr vert="horz" wrap="none" lIns="108000" tIns="72000" rIns="108000" bIns="72000" rtlCol="0" anchor="ctr">
            <a:spAutoFit/>
          </a:bodyPr>
          <a:lstStyle>
            <a:lvl1pPr marL="288000" indent="-360000">
              <a:buClr>
                <a:schemeClr val="bg1"/>
              </a:buClr>
              <a:buSzPct val="120000"/>
              <a:buFont typeface="Georgia" panose="02040502050405020303" pitchFamily="18" charset="0"/>
              <a:buChar char="−"/>
              <a:defRPr lang="sv-SE" sz="3000" b="1" dirty="0">
                <a:solidFill>
                  <a:schemeClr val="bg1"/>
                </a:solidFill>
                <a:latin typeface="+mj-lt"/>
                <a:ea typeface="+mj-ea"/>
                <a:cs typeface="+mj-cs"/>
              </a:defRPr>
            </a:lvl1pPr>
            <a:lvl2pPr>
              <a:buNone/>
              <a:defRPr lang="sv-SE" dirty="0"/>
            </a:lvl2pPr>
          </a:lstStyle>
          <a:p>
            <a:pPr marL="288000" lvl="0" indent="-360000">
              <a:lnSpc>
                <a:spcPct val="100000"/>
              </a:lnSpc>
              <a:spcBef>
                <a:spcPct val="0"/>
              </a:spcBef>
              <a:buClr>
                <a:schemeClr val="bg1"/>
              </a:buClr>
              <a:buSzPct val="120000"/>
              <a:buFont typeface="Georgia" panose="02040502050405020303" pitchFamily="18" charset="0"/>
              <a:buChar char="−"/>
            </a:pPr>
            <a:r>
              <a:rPr lang="sv-SE" dirty="0"/>
              <a:t>Klicka för att lägga till underrubrik</a:t>
            </a:r>
          </a:p>
        </p:txBody>
      </p:sp>
      <p:sp>
        <p:nvSpPr>
          <p:cNvPr id="6" name="Rektangel 5">
            <a:extLst>
              <a:ext uri="{FF2B5EF4-FFF2-40B4-BE49-F238E27FC236}">
                <a16:creationId xmlns:a16="http://schemas.microsoft.com/office/drawing/2014/main" id="{F723784B-901D-4C36-8B92-AF8ADA11E6F8}"/>
              </a:ext>
            </a:extLst>
          </p:cNvPr>
          <p:cNvSpPr/>
          <p:nvPr userDrawn="1"/>
        </p:nvSpPr>
        <p:spPr>
          <a:xfrm>
            <a:off x="0" y="-333982"/>
            <a:ext cx="12192000" cy="307777"/>
          </a:xfrm>
          <a:prstGeom prst="rect">
            <a:avLst/>
          </a:prstGeom>
          <a:solidFill>
            <a:schemeClr val="accent2"/>
          </a:solidFill>
        </p:spPr>
        <p:txBody>
          <a:bodyPr wrap="square">
            <a:spAutoFit/>
          </a:bodyPr>
          <a:lstStyle/>
          <a:p>
            <a:r>
              <a:rPr lang="sv-SE" sz="1400" dirty="0">
                <a:solidFill>
                  <a:schemeClr val="bg1"/>
                </a:solidFill>
              </a:rPr>
              <a:t>För att byta bakgrundsbild, högerklicka på bilden. Välj Formatera bild - Fyllning - Bild eller strukturfyllning, och klicka på Fil.</a:t>
            </a:r>
          </a:p>
        </p:txBody>
      </p:sp>
    </p:spTree>
    <p:extLst>
      <p:ext uri="{BB962C8B-B14F-4D97-AF65-F5344CB8AC3E}">
        <p14:creationId xmlns:p14="http://schemas.microsoft.com/office/powerpoint/2010/main" val="313530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p:txBody>
          <a:bodyPr/>
          <a:lstStyle>
            <a:lvl1pPr>
              <a:defRPr>
                <a:solidFill>
                  <a:schemeClr val="accent2"/>
                </a:solidFill>
              </a:defRPr>
            </a:lvl1pPr>
          </a:lstStyle>
          <a:p>
            <a:r>
              <a:rPr lang="sv-SE" smtClean="0"/>
              <a:t>Klicka här för att ändra format</a:t>
            </a:r>
            <a:endParaRPr lang="sv-SE" dirty="0"/>
          </a:p>
        </p:txBody>
      </p:sp>
      <p:sp>
        <p:nvSpPr>
          <p:cNvPr id="8" name="Platshållare för innehåll 7">
            <a:extLst>
              <a:ext uri="{FF2B5EF4-FFF2-40B4-BE49-F238E27FC236}">
                <a16:creationId xmlns:a16="http://schemas.microsoft.com/office/drawing/2014/main" id="{C0A272C4-071A-41B0-91BA-4D771955B717}"/>
              </a:ext>
            </a:extLst>
          </p:cNvPr>
          <p:cNvSpPr>
            <a:spLocks noGrp="1"/>
          </p:cNvSpPr>
          <p:nvPr>
            <p:ph sz="quarter" idx="14"/>
          </p:nvPr>
        </p:nvSpPr>
        <p:spPr>
          <a:xfrm>
            <a:off x="838201" y="1806574"/>
            <a:ext cx="7659757" cy="4351338"/>
          </a:xfrm>
        </p:spPr>
        <p:txBody>
          <a:bodyPr/>
          <a:lstStyle>
            <a:lvl1pPr>
              <a:buClr>
                <a:schemeClr val="accent2"/>
              </a:buClr>
              <a:defRPr/>
            </a:lvl1pPr>
            <a:lvl3pPr>
              <a:buClr>
                <a:schemeClr val="accent2"/>
              </a:buClr>
              <a:defRPr/>
            </a:lvl3pPr>
            <a:lvl4pPr>
              <a:buClr>
                <a:schemeClr val="accent2"/>
              </a:buClr>
              <a:defRPr/>
            </a:lvl4pPr>
            <a:lvl5pPr>
              <a:buClr>
                <a:schemeClr val="accent2"/>
              </a:buClr>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datum 8">
            <a:extLst>
              <a:ext uri="{FF2B5EF4-FFF2-40B4-BE49-F238E27FC236}">
                <a16:creationId xmlns:a16="http://schemas.microsoft.com/office/drawing/2014/main" id="{37B594EC-3DF5-4EC1-BE2E-0B32686A369E}"/>
              </a:ext>
            </a:extLst>
          </p:cNvPr>
          <p:cNvSpPr>
            <a:spLocks noGrp="1"/>
          </p:cNvSpPr>
          <p:nvPr>
            <p:ph type="dt" sz="half" idx="15"/>
          </p:nvPr>
        </p:nvSpPr>
        <p:spPr/>
        <p:txBody>
          <a:bodyPr/>
          <a:lstStyle/>
          <a:p>
            <a:fld id="{FD403CD0-842C-4BCD-83D3-BB78B185EE38}" type="datetimeFigureOut">
              <a:rPr lang="sv-SE" smtClean="0"/>
              <a:pPr/>
              <a:t>2024-09-09</a:t>
            </a:fld>
            <a:endParaRPr lang="sv-SE" dirty="0"/>
          </a:p>
        </p:txBody>
      </p:sp>
      <p:sp>
        <p:nvSpPr>
          <p:cNvPr id="10" name="Platshållare för sidfot 9">
            <a:extLst>
              <a:ext uri="{FF2B5EF4-FFF2-40B4-BE49-F238E27FC236}">
                <a16:creationId xmlns:a16="http://schemas.microsoft.com/office/drawing/2014/main" id="{1DFF447C-2255-46BC-B1CE-993F547D9891}"/>
              </a:ext>
            </a:extLst>
          </p:cNvPr>
          <p:cNvSpPr>
            <a:spLocks noGrp="1"/>
          </p:cNvSpPr>
          <p:nvPr>
            <p:ph type="ftr" sz="quarter" idx="16"/>
          </p:nvPr>
        </p:nvSpPr>
        <p:spPr/>
        <p:txBody>
          <a:bodyPr/>
          <a:lstStyle/>
          <a:p>
            <a:endParaRPr lang="sv-SE">
              <a:solidFill>
                <a:schemeClr val="tx1"/>
              </a:solidFill>
            </a:endParaRPr>
          </a:p>
        </p:txBody>
      </p:sp>
      <p:sp>
        <p:nvSpPr>
          <p:cNvPr id="11" name="Platshållare för bildnummer 10">
            <a:extLst>
              <a:ext uri="{FF2B5EF4-FFF2-40B4-BE49-F238E27FC236}">
                <a16:creationId xmlns:a16="http://schemas.microsoft.com/office/drawing/2014/main" id="{A0211B89-6BA1-4454-BFD5-ED41B26D2E18}"/>
              </a:ext>
            </a:extLst>
          </p:cNvPr>
          <p:cNvSpPr>
            <a:spLocks noGrp="1"/>
          </p:cNvSpPr>
          <p:nvPr>
            <p:ph type="sldNum" sz="quarter" idx="17"/>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2127980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C0A272C4-071A-41B0-91BA-4D771955B717}"/>
              </a:ext>
            </a:extLst>
          </p:cNvPr>
          <p:cNvSpPr>
            <a:spLocks noGrp="1"/>
          </p:cNvSpPr>
          <p:nvPr>
            <p:ph sz="quarter" idx="14"/>
          </p:nvPr>
        </p:nvSpPr>
        <p:spPr>
          <a:xfrm>
            <a:off x="838201" y="1806574"/>
            <a:ext cx="7659757"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37B594EC-3DF5-4EC1-BE2E-0B32686A369E}"/>
              </a:ext>
            </a:extLst>
          </p:cNvPr>
          <p:cNvSpPr>
            <a:spLocks noGrp="1"/>
          </p:cNvSpPr>
          <p:nvPr>
            <p:ph type="dt" sz="half" idx="15"/>
          </p:nvPr>
        </p:nvSpPr>
        <p:spPr/>
        <p:txBody>
          <a:bodyPr/>
          <a:lstStyle/>
          <a:p>
            <a:fld id="{FD403CD0-842C-4BCD-83D3-BB78B185EE38}" type="datetimeFigureOut">
              <a:rPr lang="sv-SE" smtClean="0"/>
              <a:pPr/>
              <a:t>2024-09-09</a:t>
            </a:fld>
            <a:endParaRPr lang="sv-SE" dirty="0"/>
          </a:p>
        </p:txBody>
      </p:sp>
      <p:sp>
        <p:nvSpPr>
          <p:cNvPr id="10" name="Platshållare för sidfot 9">
            <a:extLst>
              <a:ext uri="{FF2B5EF4-FFF2-40B4-BE49-F238E27FC236}">
                <a16:creationId xmlns:a16="http://schemas.microsoft.com/office/drawing/2014/main" id="{1DFF447C-2255-46BC-B1CE-993F547D9891}"/>
              </a:ext>
            </a:extLst>
          </p:cNvPr>
          <p:cNvSpPr>
            <a:spLocks noGrp="1"/>
          </p:cNvSpPr>
          <p:nvPr>
            <p:ph type="ftr" sz="quarter" idx="16"/>
          </p:nvPr>
        </p:nvSpPr>
        <p:spPr/>
        <p:txBody>
          <a:bodyPr/>
          <a:lstStyle/>
          <a:p>
            <a:endParaRPr lang="sv-SE">
              <a:solidFill>
                <a:schemeClr val="tx1"/>
              </a:solidFill>
            </a:endParaRPr>
          </a:p>
        </p:txBody>
      </p:sp>
      <p:sp>
        <p:nvSpPr>
          <p:cNvPr id="11" name="Platshållare för bildnummer 10">
            <a:extLst>
              <a:ext uri="{FF2B5EF4-FFF2-40B4-BE49-F238E27FC236}">
                <a16:creationId xmlns:a16="http://schemas.microsoft.com/office/drawing/2014/main" id="{A0211B89-6BA1-4454-BFD5-ED41B26D2E18}"/>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D420B6E8-01E2-45FD-A9D2-1AAF2DF07C29}"/>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Tree>
    <p:extLst>
      <p:ext uri="{BB962C8B-B14F-4D97-AF65-F5344CB8AC3E}">
        <p14:creationId xmlns:p14="http://schemas.microsoft.com/office/powerpoint/2010/main" val="1922716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DA1317BD-8839-465B-842C-E479FFD7C67A}"/>
              </a:ext>
            </a:extLst>
          </p:cNvPr>
          <p:cNvSpPr>
            <a:spLocks noGrp="1"/>
          </p:cNvSpPr>
          <p:nvPr>
            <p:ph type="body" sz="quarter" idx="14"/>
          </p:nvPr>
        </p:nvSpPr>
        <p:spPr>
          <a:xfrm>
            <a:off x="838199" y="1618491"/>
            <a:ext cx="10515601" cy="638175"/>
          </a:xfrm>
        </p:spPr>
        <p:txBody>
          <a:bodyPr/>
          <a:lstStyle>
            <a:lvl1pPr>
              <a:buNone/>
              <a:defRPr sz="2400" b="1">
                <a:solidFill>
                  <a:schemeClr val="accent2"/>
                </a:solidFill>
                <a:latin typeface="+mj-lt"/>
              </a:defRPr>
            </a:lvl1pPr>
          </a:lstStyle>
          <a:p>
            <a:pPr lvl="0"/>
            <a:endParaRPr lang="sv-SE" dirty="0"/>
          </a:p>
        </p:txBody>
      </p:sp>
      <p:sp>
        <p:nvSpPr>
          <p:cNvPr id="12" name="Platshållare för datum 11">
            <a:extLst>
              <a:ext uri="{FF2B5EF4-FFF2-40B4-BE49-F238E27FC236}">
                <a16:creationId xmlns:a16="http://schemas.microsoft.com/office/drawing/2014/main" id="{2FE9E67F-A741-4DDF-8EAC-0AD3E318FEDF}"/>
              </a:ext>
            </a:extLst>
          </p:cNvPr>
          <p:cNvSpPr>
            <a:spLocks noGrp="1"/>
          </p:cNvSpPr>
          <p:nvPr>
            <p:ph type="dt" sz="half" idx="15"/>
          </p:nvPr>
        </p:nvSpPr>
        <p:spPr/>
        <p:txBody>
          <a:bodyPr/>
          <a:lstStyle/>
          <a:p>
            <a:fld id="{FD403CD0-842C-4BCD-83D3-BB78B185EE38}" type="datetimeFigureOut">
              <a:rPr lang="sv-SE" smtClean="0"/>
              <a:pPr/>
              <a:t>2024-09-09</a:t>
            </a:fld>
            <a:endParaRPr lang="sv-SE"/>
          </a:p>
        </p:txBody>
      </p:sp>
      <p:sp>
        <p:nvSpPr>
          <p:cNvPr id="13" name="Platshållare för sidfot 12">
            <a:extLst>
              <a:ext uri="{FF2B5EF4-FFF2-40B4-BE49-F238E27FC236}">
                <a16:creationId xmlns:a16="http://schemas.microsoft.com/office/drawing/2014/main" id="{F99779E5-AFCC-4FDE-AFD4-84182574589D}"/>
              </a:ext>
            </a:extLst>
          </p:cNvPr>
          <p:cNvSpPr>
            <a:spLocks noGrp="1"/>
          </p:cNvSpPr>
          <p:nvPr>
            <p:ph type="ftr" sz="quarter" idx="16"/>
          </p:nvPr>
        </p:nvSpPr>
        <p:spPr/>
        <p:txBody>
          <a:bodyPr/>
          <a:lstStyle/>
          <a:p>
            <a:endParaRPr lang="sv-SE">
              <a:solidFill>
                <a:schemeClr val="tx1"/>
              </a:solidFill>
            </a:endParaRPr>
          </a:p>
        </p:txBody>
      </p:sp>
      <p:sp>
        <p:nvSpPr>
          <p:cNvPr id="14" name="Platshållare för bildnummer 13">
            <a:extLst>
              <a:ext uri="{FF2B5EF4-FFF2-40B4-BE49-F238E27FC236}">
                <a16:creationId xmlns:a16="http://schemas.microsoft.com/office/drawing/2014/main" id="{E98F8BA8-6A8C-45D2-98B1-7CEF21E492A2}"/>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10" name="Platshållare för innehåll 7">
            <a:extLst>
              <a:ext uri="{FF2B5EF4-FFF2-40B4-BE49-F238E27FC236}">
                <a16:creationId xmlns:a16="http://schemas.microsoft.com/office/drawing/2014/main" id="{C337B9B6-D14F-4D25-9B97-53FF007246A3}"/>
              </a:ext>
            </a:extLst>
          </p:cNvPr>
          <p:cNvSpPr>
            <a:spLocks noGrp="1"/>
          </p:cNvSpPr>
          <p:nvPr>
            <p:ph sz="quarter" idx="18"/>
          </p:nvPr>
        </p:nvSpPr>
        <p:spPr>
          <a:xfrm>
            <a:off x="838201" y="2345634"/>
            <a:ext cx="7659757" cy="381227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ubrik 2">
            <a:extLst>
              <a:ext uri="{FF2B5EF4-FFF2-40B4-BE49-F238E27FC236}">
                <a16:creationId xmlns:a16="http://schemas.microsoft.com/office/drawing/2014/main" id="{5B70BF09-8691-4C6F-BFAC-C64D92807539}"/>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Tree>
    <p:extLst>
      <p:ext uri="{BB962C8B-B14F-4D97-AF65-F5344CB8AC3E}">
        <p14:creationId xmlns:p14="http://schemas.microsoft.com/office/powerpoint/2010/main" val="3581190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5" y="736600"/>
            <a:ext cx="5591175" cy="4384675"/>
          </a:xfrm>
          <a:solidFill>
            <a:schemeClr val="bg1">
              <a:lumMod val="95000"/>
            </a:schemeClr>
          </a:solidFill>
        </p:spPr>
        <p:txBody>
          <a:bodyPr/>
          <a:lstStyle>
            <a:lvl1pPr>
              <a:buNone/>
              <a:defRPr/>
            </a:lvl1pPr>
          </a:lstStyle>
          <a:p>
            <a:endParaRPr lang="sv-SE" dirty="0"/>
          </a:p>
        </p:txBody>
      </p:sp>
      <p:sp>
        <p:nvSpPr>
          <p:cNvPr id="10" name="Platshållare för datum 9">
            <a:extLst>
              <a:ext uri="{FF2B5EF4-FFF2-40B4-BE49-F238E27FC236}">
                <a16:creationId xmlns:a16="http://schemas.microsoft.com/office/drawing/2014/main" id="{561115ED-E06A-4F6C-AEE6-DB54D771D7DC}"/>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5BA9ABA4-C005-4B98-9FDB-D68A6660C623}"/>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38201" y="1806573"/>
            <a:ext cx="5591175" cy="4351338"/>
          </a:xfrm>
        </p:spPr>
        <p:txBody>
          <a:bodyPr/>
          <a:lstStyle>
            <a:lvl1pPr>
              <a:buClr>
                <a:schemeClr val="accent2"/>
              </a:buClr>
              <a:defRPr/>
            </a:lvl1pPr>
            <a:lvl2pPr>
              <a:buSzPct val="110000"/>
              <a:buFont typeface="Georgia" panose="02040502050405020303" pitchFamily="18" charset="0"/>
              <a:buChar char="−"/>
              <a:defRPr/>
            </a:lvl2pPr>
            <a:lvl3pPr>
              <a:buClr>
                <a:schemeClr val="accent2"/>
              </a:buClr>
              <a:defRPr/>
            </a:lvl3pPr>
            <a:lvl4pPr>
              <a:buClr>
                <a:schemeClr val="accent2"/>
              </a:buClr>
              <a:defRPr/>
            </a:lvl4pPr>
            <a:lvl5pPr>
              <a:buClr>
                <a:schemeClr val="accent2"/>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2027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153398" y="736601"/>
            <a:ext cx="3201648"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0" y="0"/>
            <a:ext cx="7720642" cy="6858000"/>
          </a:xfrm>
          <a:solidFill>
            <a:schemeClr val="bg1">
              <a:lumMod val="95000"/>
            </a:schemeClr>
          </a:solidFill>
        </p:spPr>
        <p:txBody>
          <a:bodyPr/>
          <a:lstStyle>
            <a:lvl1pPr>
              <a:buNone/>
              <a:defRPr/>
            </a:lvl1pPr>
          </a:lstStyle>
          <a:p>
            <a:endParaRPr lang="sv-SE" dirty="0"/>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153400" y="1806573"/>
            <a:ext cx="3201648" cy="3446914"/>
          </a:xfrm>
        </p:spPr>
        <p:txBody>
          <a:bodyPr/>
          <a:lstStyle>
            <a:lvl1pPr>
              <a:buClr>
                <a:schemeClr val="accent2"/>
              </a:buClr>
              <a:defRPr/>
            </a:lvl1pPr>
            <a:lvl2pPr>
              <a:buSzPct val="110000"/>
              <a:buFont typeface="Georgia" panose="02040502050405020303" pitchFamily="18" charset="0"/>
              <a:buChar char="−"/>
              <a:defRPr/>
            </a:lvl2pPr>
            <a:lvl3pPr>
              <a:buClr>
                <a:schemeClr val="accent2"/>
              </a:buClr>
              <a:defRPr/>
            </a:lvl3pPr>
            <a:lvl4pPr>
              <a:buClr>
                <a:schemeClr val="accent2"/>
              </a:buClr>
              <a:defRPr/>
            </a:lvl4pPr>
            <a:lvl5pPr>
              <a:buClr>
                <a:schemeClr val="accent2"/>
              </a:buCl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348766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bild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7" y="0"/>
            <a:ext cx="5591174" cy="5121275"/>
          </a:xfrm>
          <a:solidFill>
            <a:schemeClr val="bg1">
              <a:lumMod val="95000"/>
            </a:schemeClr>
          </a:solidFill>
        </p:spPr>
        <p:txBody>
          <a:bodyPr/>
          <a:lstStyle>
            <a:lvl1pPr>
              <a:buNone/>
              <a:defRPr/>
            </a:lvl1pPr>
          </a:lstStyle>
          <a:p>
            <a:endParaRPr lang="sv-SE" dirty="0"/>
          </a:p>
        </p:txBody>
      </p:sp>
      <p:sp>
        <p:nvSpPr>
          <p:cNvPr id="6" name="Platshållare för datum 5">
            <a:extLst>
              <a:ext uri="{FF2B5EF4-FFF2-40B4-BE49-F238E27FC236}">
                <a16:creationId xmlns:a16="http://schemas.microsoft.com/office/drawing/2014/main" id="{16D87B03-B6F9-4F15-AF26-C969688EECF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9" name="Platshållare för sidfot 8">
            <a:extLst>
              <a:ext uri="{FF2B5EF4-FFF2-40B4-BE49-F238E27FC236}">
                <a16:creationId xmlns:a16="http://schemas.microsoft.com/office/drawing/2014/main" id="{48201E32-582C-4A04-908D-BE51C5E96AB9}"/>
              </a:ext>
            </a:extLst>
          </p:cNvPr>
          <p:cNvSpPr>
            <a:spLocks noGrp="1"/>
          </p:cNvSpPr>
          <p:nvPr>
            <p:ph type="ftr" sz="quarter" idx="17"/>
          </p:nvPr>
        </p:nvSpPr>
        <p:spPr/>
        <p:txBody>
          <a:bodyPr/>
          <a:lstStyle/>
          <a:p>
            <a:endParaRPr lang="sv-SE">
              <a:solidFill>
                <a:schemeClr val="tx1"/>
              </a:solidFill>
            </a:endParaRPr>
          </a:p>
        </p:txBody>
      </p:sp>
      <p:sp>
        <p:nvSpPr>
          <p:cNvPr id="10" name="Platshållare för bildnummer 9">
            <a:extLst>
              <a:ext uri="{FF2B5EF4-FFF2-40B4-BE49-F238E27FC236}">
                <a16:creationId xmlns:a16="http://schemas.microsoft.com/office/drawing/2014/main" id="{58B07291-B0BB-4862-AB04-E576F50A1ECA}"/>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2FAB4446-53A6-40D8-A44D-C5F7BA3BB594}"/>
              </a:ext>
            </a:extLst>
          </p:cNvPr>
          <p:cNvSpPr>
            <a:spLocks noGrp="1"/>
          </p:cNvSpPr>
          <p:nvPr>
            <p:ph type="body" sz="quarter" idx="19"/>
          </p:nvPr>
        </p:nvSpPr>
        <p:spPr>
          <a:xfrm>
            <a:off x="838201" y="1806571"/>
            <a:ext cx="55911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97541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text, objek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5" y="736600"/>
            <a:ext cx="5591175" cy="4384675"/>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346A786C-70C4-4889-9E20-4EF805095DE2}"/>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92125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text,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dirty="0"/>
              <a:t>Klicka här för att ändra mall för rubrikformat</a:t>
            </a:r>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6" y="1806572"/>
            <a:ext cx="4752974" cy="3486787"/>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8" name="Platshållare för text 3">
            <a:extLst>
              <a:ext uri="{FF2B5EF4-FFF2-40B4-BE49-F238E27FC236}">
                <a16:creationId xmlns:a16="http://schemas.microsoft.com/office/drawing/2014/main" id="{FF0805BD-8B09-446D-909E-98AA1BB21F59}"/>
              </a:ext>
            </a:extLst>
          </p:cNvPr>
          <p:cNvSpPr>
            <a:spLocks noGrp="1"/>
          </p:cNvSpPr>
          <p:nvPr>
            <p:ph type="body" sz="quarter" idx="19"/>
          </p:nvPr>
        </p:nvSpPr>
        <p:spPr>
          <a:xfrm>
            <a:off x="838201" y="1806572"/>
            <a:ext cx="5591175"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7309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p:txBody>
          <a:bodyPr/>
          <a:lstStyle>
            <a:lvl1pPr>
              <a:defRPr>
                <a:solidFill>
                  <a:schemeClr val="accent2"/>
                </a:solidFill>
              </a:defRPr>
            </a:lvl1pPr>
          </a:lstStyle>
          <a:p>
            <a:r>
              <a:rPr lang="sv-SE" smtClean="0"/>
              <a:t>Klicka här för att ändra format</a:t>
            </a:r>
            <a:endParaRPr lang="sv-SE" dirty="0"/>
          </a:p>
        </p:txBody>
      </p:sp>
      <p:sp>
        <p:nvSpPr>
          <p:cNvPr id="11" name="Platshållare för text 10">
            <a:extLst>
              <a:ext uri="{FF2B5EF4-FFF2-40B4-BE49-F238E27FC236}">
                <a16:creationId xmlns:a16="http://schemas.microsoft.com/office/drawing/2014/main" id="{DA1317BD-8839-465B-842C-E479FFD7C67A}"/>
              </a:ext>
            </a:extLst>
          </p:cNvPr>
          <p:cNvSpPr>
            <a:spLocks noGrp="1"/>
          </p:cNvSpPr>
          <p:nvPr>
            <p:ph type="body" sz="quarter" idx="14"/>
          </p:nvPr>
        </p:nvSpPr>
        <p:spPr>
          <a:xfrm>
            <a:off x="838199" y="1618491"/>
            <a:ext cx="10515601" cy="638175"/>
          </a:xfrm>
        </p:spPr>
        <p:txBody>
          <a:bodyPr/>
          <a:lstStyle>
            <a:lvl1pPr>
              <a:buNone/>
              <a:defRPr sz="2400" b="1">
                <a:solidFill>
                  <a:schemeClr val="accent2"/>
                </a:solidFill>
                <a:latin typeface="+mj-lt"/>
              </a:defRPr>
            </a:lvl1pPr>
          </a:lstStyle>
          <a:p>
            <a:pPr lvl="0"/>
            <a:r>
              <a:rPr lang="sv-SE" smtClean="0"/>
              <a:t>Redigera format för bakgrundstext</a:t>
            </a:r>
          </a:p>
        </p:txBody>
      </p:sp>
      <p:sp>
        <p:nvSpPr>
          <p:cNvPr id="12" name="Platshållare för datum 11">
            <a:extLst>
              <a:ext uri="{FF2B5EF4-FFF2-40B4-BE49-F238E27FC236}">
                <a16:creationId xmlns:a16="http://schemas.microsoft.com/office/drawing/2014/main" id="{2FE9E67F-A741-4DDF-8EAC-0AD3E318FEDF}"/>
              </a:ext>
            </a:extLst>
          </p:cNvPr>
          <p:cNvSpPr>
            <a:spLocks noGrp="1"/>
          </p:cNvSpPr>
          <p:nvPr>
            <p:ph type="dt" sz="half" idx="15"/>
          </p:nvPr>
        </p:nvSpPr>
        <p:spPr/>
        <p:txBody>
          <a:bodyPr/>
          <a:lstStyle/>
          <a:p>
            <a:fld id="{FD403CD0-842C-4BCD-83D3-BB78B185EE38}" type="datetimeFigureOut">
              <a:rPr lang="sv-SE" smtClean="0"/>
              <a:pPr/>
              <a:t>2024-09-09</a:t>
            </a:fld>
            <a:endParaRPr lang="sv-SE"/>
          </a:p>
        </p:txBody>
      </p:sp>
      <p:sp>
        <p:nvSpPr>
          <p:cNvPr id="13" name="Platshållare för sidfot 12">
            <a:extLst>
              <a:ext uri="{FF2B5EF4-FFF2-40B4-BE49-F238E27FC236}">
                <a16:creationId xmlns:a16="http://schemas.microsoft.com/office/drawing/2014/main" id="{F99779E5-AFCC-4FDE-AFD4-84182574589D}"/>
              </a:ext>
            </a:extLst>
          </p:cNvPr>
          <p:cNvSpPr>
            <a:spLocks noGrp="1"/>
          </p:cNvSpPr>
          <p:nvPr>
            <p:ph type="ftr" sz="quarter" idx="16"/>
          </p:nvPr>
        </p:nvSpPr>
        <p:spPr/>
        <p:txBody>
          <a:bodyPr/>
          <a:lstStyle/>
          <a:p>
            <a:endParaRPr lang="sv-SE">
              <a:solidFill>
                <a:schemeClr val="tx1"/>
              </a:solidFill>
            </a:endParaRPr>
          </a:p>
        </p:txBody>
      </p:sp>
      <p:sp>
        <p:nvSpPr>
          <p:cNvPr id="14" name="Platshållare för bildnummer 13">
            <a:extLst>
              <a:ext uri="{FF2B5EF4-FFF2-40B4-BE49-F238E27FC236}">
                <a16:creationId xmlns:a16="http://schemas.microsoft.com/office/drawing/2014/main" id="{E98F8BA8-6A8C-45D2-98B1-7CEF21E492A2}"/>
              </a:ext>
            </a:extLst>
          </p:cNvPr>
          <p:cNvSpPr>
            <a:spLocks noGrp="1"/>
          </p:cNvSpPr>
          <p:nvPr>
            <p:ph type="sldNum" sz="quarter" idx="17"/>
          </p:nvPr>
        </p:nvSpPr>
        <p:spPr/>
        <p:txBody>
          <a:bodyPr/>
          <a:lstStyle/>
          <a:p>
            <a:fld id="{AE086683-F536-42AB-ABBC-F4803DFE8DBC}" type="slidenum">
              <a:rPr lang="sv-SE" smtClean="0"/>
              <a:pPr/>
              <a:t>‹#›</a:t>
            </a:fld>
            <a:endParaRPr lang="sv-SE"/>
          </a:p>
        </p:txBody>
      </p:sp>
      <p:sp>
        <p:nvSpPr>
          <p:cNvPr id="10" name="Platshållare för innehåll 7">
            <a:extLst>
              <a:ext uri="{FF2B5EF4-FFF2-40B4-BE49-F238E27FC236}">
                <a16:creationId xmlns:a16="http://schemas.microsoft.com/office/drawing/2014/main" id="{C337B9B6-D14F-4D25-9B97-53FF007246A3}"/>
              </a:ext>
            </a:extLst>
          </p:cNvPr>
          <p:cNvSpPr>
            <a:spLocks noGrp="1"/>
          </p:cNvSpPr>
          <p:nvPr>
            <p:ph sz="quarter" idx="18"/>
          </p:nvPr>
        </p:nvSpPr>
        <p:spPr>
          <a:xfrm>
            <a:off x="838201" y="2345634"/>
            <a:ext cx="7659757" cy="381227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60762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smtClean="0"/>
              <a:t>Klicka här för att ändra format</a:t>
            </a:r>
            <a:endParaRPr lang="sv-SE" dirty="0"/>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5" y="736600"/>
            <a:ext cx="5591175" cy="4384675"/>
          </a:xfrm>
          <a:solidFill>
            <a:schemeClr val="bg1">
              <a:lumMod val="95000"/>
            </a:schemeClr>
          </a:solidFill>
        </p:spPr>
        <p:txBody>
          <a:bodyPr/>
          <a:lstStyle>
            <a:lvl1pPr>
              <a:buNone/>
              <a:defRPr/>
            </a:lvl1pPr>
          </a:lstStyle>
          <a:p>
            <a:r>
              <a:rPr lang="sv-SE" smtClean="0"/>
              <a:t>Klicka på ikonen för att lägga till en bild</a:t>
            </a:r>
            <a:endParaRPr lang="sv-SE" dirty="0"/>
          </a:p>
        </p:txBody>
      </p:sp>
      <p:sp>
        <p:nvSpPr>
          <p:cNvPr id="10" name="Platshållare för datum 9">
            <a:extLst>
              <a:ext uri="{FF2B5EF4-FFF2-40B4-BE49-F238E27FC236}">
                <a16:creationId xmlns:a16="http://schemas.microsoft.com/office/drawing/2014/main" id="{561115ED-E06A-4F6C-AEE6-DB54D771D7DC}"/>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5BA9ABA4-C005-4B98-9FDB-D68A6660C623}"/>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38201" y="1806573"/>
            <a:ext cx="5591175" cy="4351338"/>
          </a:xfrm>
        </p:spPr>
        <p:txBody>
          <a:bodyPr/>
          <a:lstStyle>
            <a:lvl1pPr>
              <a:buClr>
                <a:schemeClr val="accent2"/>
              </a:buClr>
              <a:defRPr/>
            </a:lvl1pPr>
            <a:lvl2pPr>
              <a:buSzPct val="110000"/>
              <a:buFont typeface="Georgia" panose="02040502050405020303" pitchFamily="18" charset="0"/>
              <a:buChar char="−"/>
              <a:defRPr/>
            </a:lvl2pPr>
            <a:lvl3pPr>
              <a:buClr>
                <a:schemeClr val="accent2"/>
              </a:buClr>
              <a:defRPr/>
            </a:lvl3pPr>
            <a:lvl4pPr>
              <a:buClr>
                <a:schemeClr val="accent2"/>
              </a:buClr>
              <a:defRPr/>
            </a:lvl4pPr>
            <a:lvl5pPr>
              <a:buClr>
                <a:schemeClr val="accent2"/>
              </a:buClr>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88759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153398" y="736601"/>
            <a:ext cx="3201648" cy="862721"/>
          </a:xfrm>
        </p:spPr>
        <p:txBody>
          <a:bodyPr/>
          <a:lstStyle>
            <a:lvl1pPr>
              <a:defRPr>
                <a:solidFill>
                  <a:schemeClr val="accent2"/>
                </a:solidFill>
              </a:defRPr>
            </a:lvl1pPr>
          </a:lstStyle>
          <a:p>
            <a:r>
              <a:rPr lang="sv-SE" smtClean="0"/>
              <a:t>Klicka här för att ändra format</a:t>
            </a:r>
            <a:endParaRPr lang="sv-SE" dirty="0"/>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0" y="0"/>
            <a:ext cx="7720642" cy="6858000"/>
          </a:xfrm>
          <a:solidFill>
            <a:schemeClr val="bg1">
              <a:lumMod val="95000"/>
            </a:schemeClr>
          </a:solidFill>
        </p:spPr>
        <p:txBody>
          <a:bodyPr/>
          <a:lstStyle>
            <a:lvl1pPr>
              <a:buNone/>
              <a:defRPr/>
            </a:lvl1pPr>
          </a:lstStyle>
          <a:p>
            <a:r>
              <a:rPr lang="sv-SE" smtClean="0"/>
              <a:t>Klicka på ikonen för att lägga till en bild</a:t>
            </a:r>
            <a:endParaRPr lang="sv-SE" dirty="0"/>
          </a:p>
        </p:txBody>
      </p:sp>
      <p:sp>
        <p:nvSpPr>
          <p:cNvPr id="12" name="Platshållare för bildnummer 11">
            <a:extLst>
              <a:ext uri="{FF2B5EF4-FFF2-40B4-BE49-F238E27FC236}">
                <a16:creationId xmlns:a16="http://schemas.microsoft.com/office/drawing/2014/main" id="{9E9F51B1-2180-4331-9637-5BA5883C218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13" name="Platshållare för text 6">
            <a:extLst>
              <a:ext uri="{FF2B5EF4-FFF2-40B4-BE49-F238E27FC236}">
                <a16:creationId xmlns:a16="http://schemas.microsoft.com/office/drawing/2014/main" id="{C393E318-0BF7-47DE-A4FA-0099AB3786DF}"/>
              </a:ext>
            </a:extLst>
          </p:cNvPr>
          <p:cNvSpPr>
            <a:spLocks noGrp="1"/>
          </p:cNvSpPr>
          <p:nvPr>
            <p:ph type="body" sz="quarter" idx="13"/>
          </p:nvPr>
        </p:nvSpPr>
        <p:spPr>
          <a:xfrm>
            <a:off x="8153400" y="1806573"/>
            <a:ext cx="3201648" cy="3446914"/>
          </a:xfrm>
        </p:spPr>
        <p:txBody>
          <a:bodyPr/>
          <a:lstStyle>
            <a:lvl1pPr>
              <a:buClr>
                <a:schemeClr val="accent2"/>
              </a:buClr>
              <a:defRPr/>
            </a:lvl1pPr>
            <a:lvl2pPr>
              <a:buSzPct val="110000"/>
              <a:buFont typeface="Georgia" panose="02040502050405020303" pitchFamily="18" charset="0"/>
              <a:buChar char="−"/>
              <a:defRPr/>
            </a:lvl2pPr>
            <a:lvl3pPr>
              <a:buClr>
                <a:schemeClr val="accent2"/>
              </a:buClr>
              <a:defRPr/>
            </a:lvl3pPr>
            <a:lvl4pPr>
              <a:buClr>
                <a:schemeClr val="accent2"/>
              </a:buClr>
              <a:defRPr/>
            </a:lvl4pPr>
            <a:lvl5pPr>
              <a:buClr>
                <a:schemeClr val="accent2"/>
              </a:buClr>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67149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bild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smtClean="0"/>
              <a:t>Klicka här för att ändra format</a:t>
            </a:r>
            <a:endParaRPr lang="sv-SE" dirty="0"/>
          </a:p>
        </p:txBody>
      </p:sp>
      <p:sp>
        <p:nvSpPr>
          <p:cNvPr id="7" name="Platshållare för bild 6">
            <a:extLst>
              <a:ext uri="{FF2B5EF4-FFF2-40B4-BE49-F238E27FC236}">
                <a16:creationId xmlns:a16="http://schemas.microsoft.com/office/drawing/2014/main" id="{F741526C-1793-44A5-A72C-2DE31F3283BD}"/>
              </a:ext>
            </a:extLst>
          </p:cNvPr>
          <p:cNvSpPr>
            <a:spLocks noGrp="1"/>
          </p:cNvSpPr>
          <p:nvPr>
            <p:ph type="pic" sz="quarter" idx="15"/>
          </p:nvPr>
        </p:nvSpPr>
        <p:spPr>
          <a:xfrm>
            <a:off x="6600827" y="0"/>
            <a:ext cx="5591174" cy="5121275"/>
          </a:xfrm>
          <a:solidFill>
            <a:schemeClr val="bg1">
              <a:lumMod val="95000"/>
            </a:schemeClr>
          </a:solidFill>
        </p:spPr>
        <p:txBody>
          <a:bodyPr/>
          <a:lstStyle>
            <a:lvl1pPr>
              <a:buNone/>
              <a:defRPr/>
            </a:lvl1pPr>
          </a:lstStyle>
          <a:p>
            <a:r>
              <a:rPr lang="sv-SE" smtClean="0"/>
              <a:t>Klicka på ikonen för att lägga till en bild</a:t>
            </a:r>
            <a:endParaRPr lang="sv-SE" dirty="0"/>
          </a:p>
        </p:txBody>
      </p:sp>
      <p:sp>
        <p:nvSpPr>
          <p:cNvPr id="6" name="Platshållare för datum 5">
            <a:extLst>
              <a:ext uri="{FF2B5EF4-FFF2-40B4-BE49-F238E27FC236}">
                <a16:creationId xmlns:a16="http://schemas.microsoft.com/office/drawing/2014/main" id="{16D87B03-B6F9-4F15-AF26-C969688EECF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9" name="Platshållare för sidfot 8">
            <a:extLst>
              <a:ext uri="{FF2B5EF4-FFF2-40B4-BE49-F238E27FC236}">
                <a16:creationId xmlns:a16="http://schemas.microsoft.com/office/drawing/2014/main" id="{48201E32-582C-4A04-908D-BE51C5E96AB9}"/>
              </a:ext>
            </a:extLst>
          </p:cNvPr>
          <p:cNvSpPr>
            <a:spLocks noGrp="1"/>
          </p:cNvSpPr>
          <p:nvPr>
            <p:ph type="ftr" sz="quarter" idx="17"/>
          </p:nvPr>
        </p:nvSpPr>
        <p:spPr/>
        <p:txBody>
          <a:bodyPr/>
          <a:lstStyle/>
          <a:p>
            <a:endParaRPr lang="sv-SE">
              <a:solidFill>
                <a:schemeClr val="tx1"/>
              </a:solidFill>
            </a:endParaRPr>
          </a:p>
        </p:txBody>
      </p:sp>
      <p:sp>
        <p:nvSpPr>
          <p:cNvPr id="10" name="Platshållare för bildnummer 9">
            <a:extLst>
              <a:ext uri="{FF2B5EF4-FFF2-40B4-BE49-F238E27FC236}">
                <a16:creationId xmlns:a16="http://schemas.microsoft.com/office/drawing/2014/main" id="{58B07291-B0BB-4862-AB04-E576F50A1ECA}"/>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2FAB4446-53A6-40D8-A44D-C5F7BA3BB594}"/>
              </a:ext>
            </a:extLst>
          </p:cNvPr>
          <p:cNvSpPr>
            <a:spLocks noGrp="1"/>
          </p:cNvSpPr>
          <p:nvPr>
            <p:ph type="body" sz="quarter" idx="19"/>
          </p:nvPr>
        </p:nvSpPr>
        <p:spPr>
          <a:xfrm>
            <a:off x="838201" y="1806571"/>
            <a:ext cx="5591175"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82977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objek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smtClean="0"/>
              <a:t>Klicka här för att ändra format</a:t>
            </a:r>
            <a:endParaRPr lang="sv-SE" dirty="0"/>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5" y="736600"/>
            <a:ext cx="5591175" cy="4384675"/>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4" name="Platshållare för text 3">
            <a:extLst>
              <a:ext uri="{FF2B5EF4-FFF2-40B4-BE49-F238E27FC236}">
                <a16:creationId xmlns:a16="http://schemas.microsoft.com/office/drawing/2014/main" id="{346A786C-70C4-4889-9E20-4EF805095DE2}"/>
              </a:ext>
            </a:extLst>
          </p:cNvPr>
          <p:cNvSpPr>
            <a:spLocks noGrp="1"/>
          </p:cNvSpPr>
          <p:nvPr>
            <p:ph type="body" sz="quarter" idx="19"/>
          </p:nvPr>
        </p:nvSpPr>
        <p:spPr>
          <a:xfrm>
            <a:off x="838201" y="1806572"/>
            <a:ext cx="5591175"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410265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ext, 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1C9B6-E234-4DC9-8F72-05B147E03826}"/>
              </a:ext>
            </a:extLst>
          </p:cNvPr>
          <p:cNvSpPr>
            <a:spLocks noGrp="1"/>
          </p:cNvSpPr>
          <p:nvPr>
            <p:ph type="title"/>
          </p:nvPr>
        </p:nvSpPr>
        <p:spPr>
          <a:xfrm>
            <a:off x="838199" y="736601"/>
            <a:ext cx="5591175" cy="862721"/>
          </a:xfrm>
        </p:spPr>
        <p:txBody>
          <a:bodyPr/>
          <a:lstStyle>
            <a:lvl1pPr>
              <a:defRPr>
                <a:solidFill>
                  <a:schemeClr val="accent2"/>
                </a:solidFill>
              </a:defRPr>
            </a:lvl1pPr>
          </a:lstStyle>
          <a:p>
            <a:r>
              <a:rPr lang="sv-SE" smtClean="0"/>
              <a:t>Klicka här för att ändra format</a:t>
            </a:r>
            <a:endParaRPr lang="sv-SE" dirty="0"/>
          </a:p>
        </p:txBody>
      </p:sp>
      <p:sp>
        <p:nvSpPr>
          <p:cNvPr id="9" name="Platshållare för innehåll 8">
            <a:extLst>
              <a:ext uri="{FF2B5EF4-FFF2-40B4-BE49-F238E27FC236}">
                <a16:creationId xmlns:a16="http://schemas.microsoft.com/office/drawing/2014/main" id="{6FFD42D1-EE36-4EAE-AAE3-5326336CE9FC}"/>
              </a:ext>
            </a:extLst>
          </p:cNvPr>
          <p:cNvSpPr>
            <a:spLocks noGrp="1"/>
          </p:cNvSpPr>
          <p:nvPr>
            <p:ph sz="quarter" idx="15" hasCustomPrompt="1"/>
          </p:nvPr>
        </p:nvSpPr>
        <p:spPr>
          <a:xfrm>
            <a:off x="6600826" y="1806572"/>
            <a:ext cx="4752974" cy="3486787"/>
          </a:xfrm>
        </p:spPr>
        <p:txBody>
          <a:bodyPr/>
          <a:lstStyle>
            <a:lvl1pPr>
              <a:buNone/>
              <a:defRPr/>
            </a:lvl1pPr>
          </a:lstStyle>
          <a:p>
            <a:pPr lvl="0"/>
            <a:r>
              <a:rPr lang="sv-SE" dirty="0"/>
              <a:t> </a:t>
            </a:r>
          </a:p>
        </p:txBody>
      </p:sp>
      <p:sp>
        <p:nvSpPr>
          <p:cNvPr id="10" name="Platshållare för datum 9">
            <a:extLst>
              <a:ext uri="{FF2B5EF4-FFF2-40B4-BE49-F238E27FC236}">
                <a16:creationId xmlns:a16="http://schemas.microsoft.com/office/drawing/2014/main" id="{331677C4-60D2-4A7B-9972-B51092F87835}"/>
              </a:ext>
            </a:extLst>
          </p:cNvPr>
          <p:cNvSpPr>
            <a:spLocks noGrp="1"/>
          </p:cNvSpPr>
          <p:nvPr>
            <p:ph type="dt" sz="half" idx="16"/>
          </p:nvPr>
        </p:nvSpPr>
        <p:spPr/>
        <p:txBody>
          <a:bodyPr/>
          <a:lstStyle/>
          <a:p>
            <a:fld id="{FD403CD0-842C-4BCD-83D3-BB78B185EE38}" type="datetimeFigureOut">
              <a:rPr lang="sv-SE" smtClean="0"/>
              <a:pPr/>
              <a:t>2024-09-09</a:t>
            </a:fld>
            <a:endParaRPr lang="sv-SE"/>
          </a:p>
        </p:txBody>
      </p:sp>
      <p:sp>
        <p:nvSpPr>
          <p:cNvPr id="11" name="Platshållare för sidfot 10">
            <a:extLst>
              <a:ext uri="{FF2B5EF4-FFF2-40B4-BE49-F238E27FC236}">
                <a16:creationId xmlns:a16="http://schemas.microsoft.com/office/drawing/2014/main" id="{151C2DEE-2B07-41E5-97FA-0635B616ED80}"/>
              </a:ext>
            </a:extLst>
          </p:cNvPr>
          <p:cNvSpPr>
            <a:spLocks noGrp="1"/>
          </p:cNvSpPr>
          <p:nvPr>
            <p:ph type="ftr" sz="quarter" idx="17"/>
          </p:nvPr>
        </p:nvSpPr>
        <p:spPr/>
        <p:txBody>
          <a:bodyPr/>
          <a:lstStyle/>
          <a:p>
            <a:endParaRPr lang="sv-SE">
              <a:solidFill>
                <a:schemeClr val="tx1"/>
              </a:solidFill>
            </a:endParaRPr>
          </a:p>
        </p:txBody>
      </p:sp>
      <p:sp>
        <p:nvSpPr>
          <p:cNvPr id="12" name="Platshållare för bildnummer 11">
            <a:extLst>
              <a:ext uri="{FF2B5EF4-FFF2-40B4-BE49-F238E27FC236}">
                <a16:creationId xmlns:a16="http://schemas.microsoft.com/office/drawing/2014/main" id="{20582294-42E9-4D72-B1A8-C04F19E4F443}"/>
              </a:ext>
            </a:extLst>
          </p:cNvPr>
          <p:cNvSpPr>
            <a:spLocks noGrp="1"/>
          </p:cNvSpPr>
          <p:nvPr>
            <p:ph type="sldNum" sz="quarter" idx="18"/>
          </p:nvPr>
        </p:nvSpPr>
        <p:spPr/>
        <p:txBody>
          <a:bodyPr/>
          <a:lstStyle/>
          <a:p>
            <a:fld id="{AE086683-F536-42AB-ABBC-F4803DFE8DBC}" type="slidenum">
              <a:rPr lang="sv-SE" smtClean="0"/>
              <a:pPr/>
              <a:t>‹#›</a:t>
            </a:fld>
            <a:endParaRPr lang="sv-SE"/>
          </a:p>
        </p:txBody>
      </p:sp>
      <p:sp>
        <p:nvSpPr>
          <p:cNvPr id="8" name="Platshållare för text 3">
            <a:extLst>
              <a:ext uri="{FF2B5EF4-FFF2-40B4-BE49-F238E27FC236}">
                <a16:creationId xmlns:a16="http://schemas.microsoft.com/office/drawing/2014/main" id="{FF0805BD-8B09-446D-909E-98AA1BB21F59}"/>
              </a:ext>
            </a:extLst>
          </p:cNvPr>
          <p:cNvSpPr>
            <a:spLocks noGrp="1"/>
          </p:cNvSpPr>
          <p:nvPr>
            <p:ph type="body" sz="quarter" idx="19"/>
          </p:nvPr>
        </p:nvSpPr>
        <p:spPr>
          <a:xfrm>
            <a:off x="838201" y="1806572"/>
            <a:ext cx="5591175" cy="4351338"/>
          </a:xfrm>
        </p:spPr>
        <p:txBody>
          <a:bodyPr/>
          <a:lstStyle>
            <a:lvl1pPr>
              <a:buClr>
                <a:schemeClr val="accent2"/>
              </a:buClr>
              <a:defRPr/>
            </a:lvl1pPr>
            <a:lvl3pPr>
              <a:buClr>
                <a:schemeClr val="accent2"/>
              </a:buClr>
              <a:defRPr/>
            </a:lvl3pPr>
            <a:lvl4pPr>
              <a:buClr>
                <a:schemeClr val="accent2"/>
              </a:buClr>
              <a:defRPr/>
            </a:lvl4pPr>
            <a:lvl5pPr>
              <a:buClr>
                <a:schemeClr val="accent2"/>
              </a:buClr>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3286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sv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38199" y="736601"/>
            <a:ext cx="10514013" cy="862721"/>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38200" y="1806575"/>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000">
                <a:solidFill>
                  <a:schemeClr val="tx1"/>
                </a:solidFill>
              </a:defRPr>
            </a:lvl1pPr>
          </a:lstStyle>
          <a:p>
            <a:fld id="{FD403CD0-842C-4BCD-83D3-BB78B185EE38}" type="datetimeFigureOut">
              <a:rPr lang="sv-SE" smtClean="0"/>
              <a:pPr/>
              <a:t>2024-09-09</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solidFill>
              </a:defRPr>
            </a:lvl1pPr>
          </a:lstStyle>
          <a:p>
            <a:endParaRPr lang="sv-SE">
              <a:solidFill>
                <a:schemeClr val="tx1"/>
              </a:solidFill>
            </a:endParaRP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1755913" cy="365125"/>
          </a:xfrm>
          <a:prstGeom prst="rect">
            <a:avLst/>
          </a:prstGeom>
        </p:spPr>
        <p:txBody>
          <a:bodyPr vert="horz" lIns="0" tIns="0" rIns="0" bIns="0" rtlCol="0" anchor="b">
            <a:noAutofit/>
          </a:bodyPr>
          <a:lstStyle>
            <a:lvl1pPr algn="r">
              <a:defRPr sz="1000">
                <a:solidFill>
                  <a:schemeClr val="tx1"/>
                </a:solidFill>
              </a:defRPr>
            </a:lvl1pPr>
          </a:lstStyle>
          <a:p>
            <a:fld id="{AE086683-F536-42AB-ABBC-F4803DFE8DBC}" type="slidenum">
              <a:rPr lang="sv-SE" smtClean="0"/>
              <a:pPr/>
              <a:t>‹#›</a:t>
            </a:fld>
            <a:endParaRPr lang="sv-SE"/>
          </a:p>
        </p:txBody>
      </p:sp>
      <p:grpSp>
        <p:nvGrpSpPr>
          <p:cNvPr id="11" name="Group 10">
            <a:extLst>
              <a:ext uri="{FF2B5EF4-FFF2-40B4-BE49-F238E27FC236}">
                <a16:creationId xmlns:a16="http://schemas.microsoft.com/office/drawing/2014/main" id="{98DCF239-2BAD-4F37-B5D6-6897950AFFDC}"/>
              </a:ext>
            </a:extLst>
          </p:cNvPr>
          <p:cNvGrpSpPr/>
          <p:nvPr userDrawn="1"/>
        </p:nvGrpSpPr>
        <p:grpSpPr>
          <a:xfrm>
            <a:off x="10456503" y="5411039"/>
            <a:ext cx="971518" cy="1446961"/>
            <a:chOff x="10456503" y="5411039"/>
            <a:chExt cx="971518" cy="1446961"/>
          </a:xfrm>
        </p:grpSpPr>
        <p:sp>
          <p:nvSpPr>
            <p:cNvPr id="10" name="Rectangle 9">
              <a:extLst>
                <a:ext uri="{FF2B5EF4-FFF2-40B4-BE49-F238E27FC236}">
                  <a16:creationId xmlns:a16="http://schemas.microsoft.com/office/drawing/2014/main" id="{47DC3452-4161-4DC1-BE24-AAE95AB44EE5}"/>
                </a:ext>
              </a:extLst>
            </p:cNvPr>
            <p:cNvSpPr/>
            <p:nvPr userDrawn="1"/>
          </p:nvSpPr>
          <p:spPr>
            <a:xfrm>
              <a:off x="10456503" y="5411039"/>
              <a:ext cx="971518" cy="144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C78F1CD-7EAD-41FE-974B-005C79C4D36A}"/>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10577513" y="5643834"/>
              <a:ext cx="728662" cy="770471"/>
            </a:xfrm>
            <a:prstGeom prst="rect">
              <a:avLst/>
            </a:prstGeom>
          </p:spPr>
        </p:pic>
      </p:grpSp>
    </p:spTree>
    <p:extLst>
      <p:ext uri="{BB962C8B-B14F-4D97-AF65-F5344CB8AC3E}">
        <p14:creationId xmlns:p14="http://schemas.microsoft.com/office/powerpoint/2010/main" val="41034961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705" r:id="rId6"/>
    <p:sldLayoutId id="2147483677" r:id="rId7"/>
    <p:sldLayoutId id="2147483678" r:id="rId8"/>
    <p:sldLayoutId id="2147483693" r:id="rId9"/>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SzPct val="110000"/>
        <a:buFont typeface="Georgia" panose="02040502050405020303" pitchFamily="18"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59" userDrawn="1">
          <p15:clr>
            <a:srgbClr val="F26B43"/>
          </p15:clr>
        </p15:guide>
        <p15:guide id="4" orient="horz" pos="1013" userDrawn="1">
          <p15:clr>
            <a:srgbClr val="F26B43"/>
          </p15:clr>
        </p15:guide>
        <p15:guide id="5" orient="horz" pos="1139" userDrawn="1">
          <p15:clr>
            <a:srgbClr val="F26B43"/>
          </p15:clr>
        </p15:guide>
        <p15:guide id="6" orient="horz" pos="3884" userDrawn="1">
          <p15:clr>
            <a:srgbClr val="F26B43"/>
          </p15:clr>
        </p15:guide>
        <p15:guide id="7" orient="horz" pos="3997" userDrawn="1">
          <p15:clr>
            <a:srgbClr val="F26B43"/>
          </p15:clr>
        </p15:guide>
        <p15:guide id="8" pos="529" userDrawn="1">
          <p15:clr>
            <a:srgbClr val="F26B43"/>
          </p15:clr>
        </p15:guide>
        <p15:guide id="9" pos="71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38199" y="736601"/>
            <a:ext cx="10514013" cy="862721"/>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38200" y="1806575"/>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000">
                <a:solidFill>
                  <a:schemeClr val="tx1"/>
                </a:solidFill>
              </a:defRPr>
            </a:lvl1pPr>
          </a:lstStyle>
          <a:p>
            <a:fld id="{FD403CD0-842C-4BCD-83D3-BB78B185EE38}" type="datetimeFigureOut">
              <a:rPr lang="sv-SE" smtClean="0"/>
              <a:pPr/>
              <a:t>2024-09-09</a:t>
            </a:fld>
            <a:endParaRPr lang="sv-SE" sz="100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solidFill>
              </a:defRPr>
            </a:lvl1pPr>
          </a:lstStyle>
          <a:p>
            <a:endParaRPr lang="sv-SE" sz="100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1" y="6356350"/>
            <a:ext cx="1755913" cy="365125"/>
          </a:xfrm>
          <a:prstGeom prst="rect">
            <a:avLst/>
          </a:prstGeom>
        </p:spPr>
        <p:txBody>
          <a:bodyPr vert="horz" lIns="0" tIns="0" rIns="0" bIns="0" rtlCol="0" anchor="b">
            <a:noAutofit/>
          </a:bodyPr>
          <a:lstStyle>
            <a:lvl1pPr algn="r">
              <a:defRPr sz="1000">
                <a:solidFill>
                  <a:schemeClr val="tx1"/>
                </a:solidFill>
              </a:defRPr>
            </a:lvl1pPr>
          </a:lstStyle>
          <a:p>
            <a:fld id="{AE086683-F536-42AB-ABBC-F4803DFE8DBC}" type="slidenum">
              <a:rPr lang="sv-SE" smtClean="0"/>
              <a:pPr/>
              <a:t>‹#›</a:t>
            </a:fld>
            <a:endParaRPr lang="sv-SE" sz="1000"/>
          </a:p>
        </p:txBody>
      </p:sp>
      <p:grpSp>
        <p:nvGrpSpPr>
          <p:cNvPr id="9" name="Group 8">
            <a:extLst>
              <a:ext uri="{FF2B5EF4-FFF2-40B4-BE49-F238E27FC236}">
                <a16:creationId xmlns:a16="http://schemas.microsoft.com/office/drawing/2014/main" id="{D2F8A296-2E7B-478B-BF02-9E3A47E0653A}"/>
              </a:ext>
            </a:extLst>
          </p:cNvPr>
          <p:cNvGrpSpPr/>
          <p:nvPr userDrawn="1"/>
        </p:nvGrpSpPr>
        <p:grpSpPr>
          <a:xfrm>
            <a:off x="10456503" y="5411039"/>
            <a:ext cx="971518" cy="1446961"/>
            <a:chOff x="10456503" y="5411039"/>
            <a:chExt cx="971518" cy="1446961"/>
          </a:xfrm>
        </p:grpSpPr>
        <p:sp>
          <p:nvSpPr>
            <p:cNvPr id="10" name="Rectangle 9">
              <a:extLst>
                <a:ext uri="{FF2B5EF4-FFF2-40B4-BE49-F238E27FC236}">
                  <a16:creationId xmlns:a16="http://schemas.microsoft.com/office/drawing/2014/main" id="{73341FB4-5756-448F-8BA0-376AAC5688E3}"/>
                </a:ext>
              </a:extLst>
            </p:cNvPr>
            <p:cNvSpPr/>
            <p:nvPr userDrawn="1"/>
          </p:nvSpPr>
          <p:spPr>
            <a:xfrm>
              <a:off x="10456503" y="5411039"/>
              <a:ext cx="971518" cy="144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554DC7B3-A32F-4EC8-90D9-33E15F0D9671}"/>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10577513" y="5643834"/>
              <a:ext cx="728662" cy="770471"/>
            </a:xfrm>
            <a:prstGeom prst="rect">
              <a:avLst/>
            </a:prstGeom>
          </p:spPr>
        </p:pic>
      </p:grpSp>
    </p:spTree>
    <p:extLst>
      <p:ext uri="{BB962C8B-B14F-4D97-AF65-F5344CB8AC3E}">
        <p14:creationId xmlns:p14="http://schemas.microsoft.com/office/powerpoint/2010/main" val="254779588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SzPct val="110000"/>
        <a:buFont typeface="Georgia" panose="02040502050405020303" pitchFamily="18"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1" userDrawn="1">
          <p15:clr>
            <a:srgbClr val="F26B43"/>
          </p15:clr>
        </p15:guide>
        <p15:guide id="4" pos="529" userDrawn="1">
          <p15:clr>
            <a:srgbClr val="F26B43"/>
          </p15:clr>
        </p15:guide>
        <p15:guide id="5" orient="horz" pos="459" userDrawn="1">
          <p15:clr>
            <a:srgbClr val="F26B43"/>
          </p15:clr>
        </p15:guide>
        <p15:guide id="6" orient="horz" pos="1013" userDrawn="1">
          <p15:clr>
            <a:srgbClr val="F26B43"/>
          </p15:clr>
        </p15:guide>
        <p15:guide id="7" orient="horz" pos="1134" userDrawn="1">
          <p15:clr>
            <a:srgbClr val="F26B43"/>
          </p15:clr>
        </p15:guide>
        <p15:guide id="8" orient="horz" pos="3880" userDrawn="1">
          <p15:clr>
            <a:srgbClr val="F26B43"/>
          </p15:clr>
        </p15:guide>
        <p15:guide id="9" orient="horz" pos="40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38199" y="736601"/>
            <a:ext cx="10514013" cy="862721"/>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38200" y="1806575"/>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000">
                <a:solidFill>
                  <a:schemeClr val="tx1"/>
                </a:solidFill>
              </a:defRPr>
            </a:lvl1pPr>
          </a:lstStyle>
          <a:p>
            <a:fld id="{FD403CD0-842C-4BCD-83D3-BB78B185EE38}" type="datetimeFigureOut">
              <a:rPr lang="sv-SE" smtClean="0"/>
              <a:pPr/>
              <a:t>2024-09-09</a:t>
            </a:fld>
            <a:endParaRPr lang="sv-SE" sz="100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solidFill>
              </a:defRPr>
            </a:lvl1pPr>
          </a:lstStyle>
          <a:p>
            <a:endParaRPr lang="sv-SE" sz="100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1" y="6356350"/>
            <a:ext cx="1755913" cy="365125"/>
          </a:xfrm>
          <a:prstGeom prst="rect">
            <a:avLst/>
          </a:prstGeom>
        </p:spPr>
        <p:txBody>
          <a:bodyPr vert="horz" lIns="0" tIns="0" rIns="0" bIns="0" rtlCol="0" anchor="b">
            <a:noAutofit/>
          </a:bodyPr>
          <a:lstStyle>
            <a:lvl1pPr algn="r">
              <a:defRPr sz="1000">
                <a:solidFill>
                  <a:schemeClr val="tx1"/>
                </a:solidFill>
              </a:defRPr>
            </a:lvl1pPr>
          </a:lstStyle>
          <a:p>
            <a:fld id="{AE086683-F536-42AB-ABBC-F4803DFE8DBC}" type="slidenum">
              <a:rPr lang="sv-SE" smtClean="0"/>
              <a:pPr/>
              <a:t>‹#›</a:t>
            </a:fld>
            <a:endParaRPr lang="sv-SE" sz="1000"/>
          </a:p>
        </p:txBody>
      </p:sp>
      <p:grpSp>
        <p:nvGrpSpPr>
          <p:cNvPr id="9" name="Group 8">
            <a:extLst>
              <a:ext uri="{FF2B5EF4-FFF2-40B4-BE49-F238E27FC236}">
                <a16:creationId xmlns:a16="http://schemas.microsoft.com/office/drawing/2014/main" id="{D141C363-C430-4D8C-8E17-1DBF0D28B139}"/>
              </a:ext>
            </a:extLst>
          </p:cNvPr>
          <p:cNvGrpSpPr/>
          <p:nvPr userDrawn="1"/>
        </p:nvGrpSpPr>
        <p:grpSpPr>
          <a:xfrm>
            <a:off x="10456503" y="5411039"/>
            <a:ext cx="971518" cy="1446961"/>
            <a:chOff x="10456503" y="5411039"/>
            <a:chExt cx="971518" cy="1446961"/>
          </a:xfrm>
        </p:grpSpPr>
        <p:sp>
          <p:nvSpPr>
            <p:cNvPr id="10" name="Rectangle 9">
              <a:extLst>
                <a:ext uri="{FF2B5EF4-FFF2-40B4-BE49-F238E27FC236}">
                  <a16:creationId xmlns:a16="http://schemas.microsoft.com/office/drawing/2014/main" id="{489BC9C8-91E7-4C2D-BD89-1E9C98E1DBAE}"/>
                </a:ext>
              </a:extLst>
            </p:cNvPr>
            <p:cNvSpPr/>
            <p:nvPr userDrawn="1"/>
          </p:nvSpPr>
          <p:spPr>
            <a:xfrm>
              <a:off x="10456503" y="5411039"/>
              <a:ext cx="971518" cy="144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548F975E-1E5D-469C-B5DB-622B49E631DE}"/>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10577513" y="5643834"/>
              <a:ext cx="728662" cy="770471"/>
            </a:xfrm>
            <a:prstGeom prst="rect">
              <a:avLst/>
            </a:prstGeom>
          </p:spPr>
        </p:pic>
      </p:grpSp>
    </p:spTree>
    <p:extLst>
      <p:ext uri="{BB962C8B-B14F-4D97-AF65-F5344CB8AC3E}">
        <p14:creationId xmlns:p14="http://schemas.microsoft.com/office/powerpoint/2010/main" val="355327099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SzPct val="110000"/>
        <a:buFont typeface="Georgia" panose="02040502050405020303" pitchFamily="18"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59" userDrawn="1">
          <p15:clr>
            <a:srgbClr val="F26B43"/>
          </p15:clr>
        </p15:guide>
        <p15:guide id="4" orient="horz" pos="1013" userDrawn="1">
          <p15:clr>
            <a:srgbClr val="F26B43"/>
          </p15:clr>
        </p15:guide>
        <p15:guide id="5" orient="horz" pos="1134" userDrawn="1">
          <p15:clr>
            <a:srgbClr val="F26B43"/>
          </p15:clr>
        </p15:guide>
        <p15:guide id="6" orient="horz" pos="3884" userDrawn="1">
          <p15:clr>
            <a:srgbClr val="F26B43"/>
          </p15:clr>
        </p15:guide>
        <p15:guide id="7" orient="horz" pos="3997" userDrawn="1">
          <p15:clr>
            <a:srgbClr val="F26B43"/>
          </p15:clr>
        </p15:guide>
        <p15:guide id="8" pos="529" userDrawn="1">
          <p15:clr>
            <a:srgbClr val="F26B43"/>
          </p15:clr>
        </p15:guide>
        <p15:guide id="9" pos="71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38199" y="736601"/>
            <a:ext cx="10514013" cy="862721"/>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38200" y="1806575"/>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000">
                <a:solidFill>
                  <a:schemeClr val="tx1"/>
                </a:solidFill>
              </a:defRPr>
            </a:lvl1pPr>
          </a:lstStyle>
          <a:p>
            <a:fld id="{FD403CD0-842C-4BCD-83D3-BB78B185EE38}" type="datetimeFigureOut">
              <a:rPr lang="sv-SE" smtClean="0"/>
              <a:pPr/>
              <a:t>2024-09-09</a:t>
            </a:fld>
            <a:endParaRPr lang="sv-SE" sz="100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solidFill>
              </a:defRPr>
            </a:lvl1pPr>
          </a:lstStyle>
          <a:p>
            <a:endParaRPr lang="sv-SE" sz="100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1" y="6356350"/>
            <a:ext cx="1755913" cy="365125"/>
          </a:xfrm>
          <a:prstGeom prst="rect">
            <a:avLst/>
          </a:prstGeom>
        </p:spPr>
        <p:txBody>
          <a:bodyPr vert="horz" lIns="0" tIns="0" rIns="0" bIns="0" rtlCol="0" anchor="b">
            <a:noAutofit/>
          </a:bodyPr>
          <a:lstStyle>
            <a:lvl1pPr algn="r">
              <a:defRPr sz="1000">
                <a:solidFill>
                  <a:schemeClr val="tx1"/>
                </a:solidFill>
              </a:defRPr>
            </a:lvl1pPr>
          </a:lstStyle>
          <a:p>
            <a:fld id="{AE086683-F536-42AB-ABBC-F4803DFE8DBC}" type="slidenum">
              <a:rPr lang="sv-SE" smtClean="0"/>
              <a:pPr/>
              <a:t>‹#›</a:t>
            </a:fld>
            <a:endParaRPr lang="sv-SE" sz="1000"/>
          </a:p>
        </p:txBody>
      </p:sp>
      <p:grpSp>
        <p:nvGrpSpPr>
          <p:cNvPr id="8" name="Group 7">
            <a:extLst>
              <a:ext uri="{FF2B5EF4-FFF2-40B4-BE49-F238E27FC236}">
                <a16:creationId xmlns:a16="http://schemas.microsoft.com/office/drawing/2014/main" id="{D38909B5-21FC-4BC8-BEC2-780DB3F34E15}"/>
              </a:ext>
            </a:extLst>
          </p:cNvPr>
          <p:cNvGrpSpPr/>
          <p:nvPr userDrawn="1"/>
        </p:nvGrpSpPr>
        <p:grpSpPr>
          <a:xfrm>
            <a:off x="10456503" y="5411039"/>
            <a:ext cx="971518" cy="1446961"/>
            <a:chOff x="10456503" y="5411039"/>
            <a:chExt cx="971518" cy="1446961"/>
          </a:xfrm>
        </p:grpSpPr>
        <p:sp>
          <p:nvSpPr>
            <p:cNvPr id="10" name="Rectangle 9">
              <a:extLst>
                <a:ext uri="{FF2B5EF4-FFF2-40B4-BE49-F238E27FC236}">
                  <a16:creationId xmlns:a16="http://schemas.microsoft.com/office/drawing/2014/main" id="{DA9DCFF4-9387-422F-9390-0B95F99ED1EE}"/>
                </a:ext>
              </a:extLst>
            </p:cNvPr>
            <p:cNvSpPr/>
            <p:nvPr userDrawn="1"/>
          </p:nvSpPr>
          <p:spPr>
            <a:xfrm>
              <a:off x="10456503" y="5411039"/>
              <a:ext cx="971518" cy="1446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2D367394-40CB-4768-ABEF-0CD5DF0CB427}"/>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10577513" y="5643834"/>
              <a:ext cx="728662" cy="770471"/>
            </a:xfrm>
            <a:prstGeom prst="rect">
              <a:avLst/>
            </a:prstGeom>
          </p:spPr>
        </p:pic>
      </p:grpSp>
    </p:spTree>
    <p:extLst>
      <p:ext uri="{BB962C8B-B14F-4D97-AF65-F5344CB8AC3E}">
        <p14:creationId xmlns:p14="http://schemas.microsoft.com/office/powerpoint/2010/main" val="129068068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defTabSz="914400" rtl="0" eaLnBrk="1" latinLnBrk="0" hangingPunct="1">
        <a:lnSpc>
          <a:spcPct val="90000"/>
        </a:lnSpc>
        <a:spcBef>
          <a:spcPct val="0"/>
        </a:spcBef>
        <a:buNone/>
        <a:defRPr sz="4000" b="1"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1"/>
        </a:buClr>
        <a:buSzPct val="110000"/>
        <a:buFont typeface="Georgia" panose="02040502050405020303" pitchFamily="18"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51">
          <p15:clr>
            <a:srgbClr val="F26B43"/>
          </p15:clr>
        </p15:guide>
        <p15:guide id="4" pos="529">
          <p15:clr>
            <a:srgbClr val="F26B43"/>
          </p15:clr>
        </p15:guide>
        <p15:guide id="5" orient="horz" pos="459">
          <p15:clr>
            <a:srgbClr val="F26B43"/>
          </p15:clr>
        </p15:guide>
        <p15:guide id="6" orient="horz" pos="1013">
          <p15:clr>
            <a:srgbClr val="F26B43"/>
          </p15:clr>
        </p15:guide>
        <p15:guide id="7" orient="horz" pos="1134">
          <p15:clr>
            <a:srgbClr val="F26B43"/>
          </p15:clr>
        </p15:guide>
        <p15:guide id="8" orient="horz" pos="3880">
          <p15:clr>
            <a:srgbClr val="F26B43"/>
          </p15:clr>
        </p15:guide>
        <p15:guide id="9" orient="horz" pos="400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notesSlide" Target="../notesSlides/notesSlide1.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hyperlink" Target="https://www.coe.int/en/web/minorities/slovenia"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rm.coe.int/november-2022-revised-table-languages-covered-english-/1680a8fef4" TargetMode="External"/><Relationship Id="rId2" Type="http://schemas.openxmlformats.org/officeDocument/2006/relationships/hyperlink" Target="https://www.coe.int/en/web/conventions/full-list?module=treaty-detail&amp;treatynum=148"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ission.europa.eu/strategy-and-policy/policies/justice-and-fundamental-rights/combatting-discrimination/roma-eu/roma-equality-inclusion-and-participation-eu_en#eu-roma-strategic-framework-for-equality-inclusion-and-participation"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commission.europa.eu/document/download/408177c9-7a81-4541-bf59-c1286bffe78a_en?filename=slovenia_-_national_roma_strategic_framework_21_30_en.pdf"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m.cz/historicke-muzeum/romske-zeny-a-jejich-osudy-v-kontextu-dejin-kazdodennosti-dejin-zen-a-pametovych-instituci" TargetMode="External"/><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hyperlink" Target="https://www.romanistanpodcast.com/" TargetMode="External"/><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hyperlink" Target="https://euromapress.com/roma-opinions-on-the-representation-crisis-prof-ian-hancock-we-have-no-dumukh/" TargetMode="External"/><Relationship Id="rId11" Type="http://schemas.openxmlformats.org/officeDocument/2006/relationships/image" Target="../media/image30.png"/><Relationship Id="rId5" Type="http://schemas.openxmlformats.org/officeDocument/2006/relationships/image" Target="../media/image28.jpg"/><Relationship Id="rId10" Type="http://schemas.openxmlformats.org/officeDocument/2006/relationships/hyperlink" Target="https://www.coe.int/en/web/no-hate-campaign/roma-rights1" TargetMode="External"/><Relationship Id="rId4" Type="http://schemas.openxmlformats.org/officeDocument/2006/relationships/image" Target="../media/image27.jpeg"/><Relationship Id="rId9" Type="http://schemas.openxmlformats.org/officeDocument/2006/relationships/hyperlink" Target="https://aromaperspective.podbean.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sv/photos/luffare-romer-zigenare-beh%C3%A5llare-531201/" TargetMode="External"/><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2.xml"/><Relationship Id="rId5" Type="http://schemas.openxmlformats.org/officeDocument/2006/relationships/hyperlink" Target="https://www.vaticannews.va/en/world/news/2022-01/holocaust-memorial-day-dialogue-creates-connection-and-understa.html" TargetMode="Externa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coe.int/en/web/no-hate-campaign/compendium-of-resources/-/asset_publisher/y59wdMDjBxZN/content/-action-day-international-romani-day-8-april" TargetMode="External"/><Relationship Id="rId7" Type="http://schemas.openxmlformats.org/officeDocument/2006/relationships/hyperlink" Target="https://www.hmd.org.uk/resource/2-august-1944-zigeunernacht-2/" TargetMode="External"/><Relationship Id="rId2" Type="http://schemas.openxmlformats.org/officeDocument/2006/relationships/hyperlink" Target="https://www.coe.int/en/web/portal/27-january-holocaust-remembrance-day" TargetMode="External"/><Relationship Id="rId1" Type="http://schemas.openxmlformats.org/officeDocument/2006/relationships/slideLayout" Target="../slideLayouts/slideLayout17.xml"/><Relationship Id="rId6" Type="http://schemas.openxmlformats.org/officeDocument/2006/relationships/hyperlink" Target="https://en.wikipedia.org/wiki/Saint_Sarah" TargetMode="External"/><Relationship Id="rId5" Type="http://schemas.openxmlformats.org/officeDocument/2006/relationships/hyperlink" Target="https://www.coe.int/en/web/roma-genocide/-/16-may-1944-a-day-to-remember" TargetMode="External"/><Relationship Id="rId4" Type="http://schemas.openxmlformats.org/officeDocument/2006/relationships/hyperlink" Target="https://bellegradeblog.com/2020/05/06/serbian-tradition-durdevdan-ederlezi-or-saint-georges-day/" TargetMode="External"/><Relationship Id="rId9"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g"/><Relationship Id="rId7" Type="http://schemas.openxmlformats.org/officeDocument/2006/relationships/image" Target="../media/image48.jp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9.jpeg"/><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29.jpeg"/></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29.jpeg"/><Relationship Id="rId9"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image" Target="../media/image29.jpe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hyperlink" Target="https://www.romskehlasy.eu/en/hom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malmo.se/Uppleva-och-gora/Biblioteken/Vara-bibliotek/Romska-biblioteket/Besok-Romska-biblioteket/Filmer-om-bibliotek.html" TargetMode="Externa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7.xml"/><Relationship Id="rId5" Type="http://schemas.openxmlformats.org/officeDocument/2006/relationships/image" Target="../media/image78.jpg"/><Relationship Id="rId4" Type="http://schemas.openxmlformats.org/officeDocument/2006/relationships/image" Target="../media/image77.jf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xml"/><Relationship Id="rId5" Type="http://schemas.openxmlformats.org/officeDocument/2006/relationships/image" Target="../media/image82.jp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85.jfif"/><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araart.cz/en/roma-lgbt/pribehy" TargetMode="External"/><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enar-eu.org/about/antigypsyism/" TargetMode="External"/><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oe.int/en/web/conventions/cets-number-/-abridged-title-known?module=treaty-detail&amp;treatynum=157"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25"/>
            <a:ext cx="12192000" cy="8128000"/>
          </a:xfrm>
          <a:prstGeom prst="rect">
            <a:avLst/>
          </a:prstGeom>
        </p:spPr>
      </p:pic>
      <p:pic>
        <p:nvPicPr>
          <p:cNvPr id="2" name="Marskonferens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6001" y="5995219"/>
            <a:ext cx="609600" cy="609600"/>
          </a:xfrm>
          <a:prstGeom prst="rect">
            <a:avLst/>
          </a:prstGeom>
        </p:spPr>
      </p:pic>
      <p:pic>
        <p:nvPicPr>
          <p:cNvPr id="4" name="Bildobjekt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4225"/>
            <a:ext cx="12218623" cy="8094838"/>
          </a:xfrm>
          <a:prstGeom prst="rect">
            <a:avLst/>
          </a:prstGeom>
        </p:spPr>
      </p:pic>
      <p:pic>
        <p:nvPicPr>
          <p:cNvPr id="5" name="Bildobjekt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225"/>
            <a:ext cx="15507768" cy="7276442"/>
          </a:xfrm>
          <a:prstGeom prst="rect">
            <a:avLst/>
          </a:prstGeom>
        </p:spPr>
      </p:pic>
      <p:sp>
        <p:nvSpPr>
          <p:cNvPr id="8" name="Platshållare för text 7"/>
          <p:cNvSpPr>
            <a:spLocks noGrp="1"/>
          </p:cNvSpPr>
          <p:nvPr>
            <p:ph type="body" sz="quarter" idx="13"/>
          </p:nvPr>
        </p:nvSpPr>
        <p:spPr>
          <a:xfrm>
            <a:off x="1101182" y="4286181"/>
            <a:ext cx="9932307" cy="1530401"/>
          </a:xfrm>
          <a:noFill/>
        </p:spPr>
        <p:txBody>
          <a:bodyPr/>
          <a:lstStyle/>
          <a:p>
            <a:pPr marL="0" lvl="0" indent="0" eaLnBrk="0" fontAlgn="base" hangingPunct="0">
              <a:spcBef>
                <a:spcPct val="0"/>
              </a:spcBef>
              <a:spcAft>
                <a:spcPct val="0"/>
              </a:spcAft>
              <a:buClrTx/>
              <a:buSzTx/>
              <a:buNone/>
            </a:pPr>
            <a:r>
              <a:rPr lang="en-US" altLang="en-US" b="0" dirty="0"/>
              <a:t>More than a thousand years of wandering </a:t>
            </a:r>
            <a:r>
              <a:rPr lang="en-US" altLang="en-US" b="0" dirty="0" smtClean="0"/>
              <a:t>from </a:t>
            </a:r>
            <a:r>
              <a:rPr lang="en-US" altLang="en-US" b="0" dirty="0"/>
              <a:t>India, </a:t>
            </a:r>
            <a:br>
              <a:rPr lang="en-US" altLang="en-US" b="0" dirty="0"/>
            </a:br>
            <a:r>
              <a:rPr lang="en-US" altLang="en-US" b="0" dirty="0" smtClean="0"/>
              <a:t>through Persia</a:t>
            </a:r>
            <a:r>
              <a:rPr lang="en-US" altLang="en-US" b="0" dirty="0"/>
              <a:t>, Armenia, Turkey, Greece, </a:t>
            </a:r>
            <a:r>
              <a:rPr lang="en-US" altLang="en-US" b="0" dirty="0" smtClean="0"/>
              <a:t>the Balkans;</a:t>
            </a:r>
            <a:br>
              <a:rPr lang="en-US" altLang="en-US" b="0" dirty="0" smtClean="0"/>
            </a:br>
            <a:r>
              <a:rPr lang="en-US" altLang="en-US" b="0" dirty="0"/>
              <a:t>Romania, </a:t>
            </a:r>
            <a:r>
              <a:rPr lang="en-US" altLang="en-US" b="0" dirty="0" smtClean="0"/>
              <a:t>Hungary, Germany, Poland, Russia, Sweden …</a:t>
            </a:r>
            <a:endParaRPr lang="en-US" altLang="en-US" b="0" dirty="0"/>
          </a:p>
        </p:txBody>
      </p:sp>
      <p:sp>
        <p:nvSpPr>
          <p:cNvPr id="7" name="Platshållare för text 2"/>
          <p:cNvSpPr txBox="1">
            <a:spLocks/>
          </p:cNvSpPr>
          <p:nvPr/>
        </p:nvSpPr>
        <p:spPr>
          <a:xfrm>
            <a:off x="3136722" y="875157"/>
            <a:ext cx="8215491" cy="607071"/>
          </a:xfrm>
          <a:prstGeom prst="rect">
            <a:avLst/>
          </a:prstGeom>
          <a:noFill/>
        </p:spPr>
        <p:txBody>
          <a:bodyPr vert="horz" wrap="none" lIns="108000" tIns="72000" rIns="108000" bIns="72000" rtlCol="0" anchor="ctr">
            <a:spAutoFit/>
          </a:bodyPr>
          <a:lstStyle>
            <a:lvl1pPr marL="288000" indent="-360000" algn="l" defTabSz="914400" rtl="0" eaLnBrk="1" latinLnBrk="0" hangingPunct="1">
              <a:lnSpc>
                <a:spcPct val="100000"/>
              </a:lnSpc>
              <a:spcBef>
                <a:spcPts val="1000"/>
              </a:spcBef>
              <a:buClr>
                <a:schemeClr val="bg1"/>
              </a:buClr>
              <a:buSzPct val="120000"/>
              <a:buFont typeface="Georgia" panose="02040502050405020303" pitchFamily="18" charset="0"/>
              <a:buChar char="−"/>
              <a:defRPr lang="sv-SE" sz="3000" b="1" kern="1200" dirty="0">
                <a:solidFill>
                  <a:schemeClr val="bg1"/>
                </a:solidFill>
                <a:latin typeface="+mj-lt"/>
                <a:ea typeface="+mj-ea"/>
                <a:cs typeface="+mj-cs"/>
              </a:defRPr>
            </a:lvl1pPr>
            <a:lvl2pPr marL="685800" indent="-228600" algn="l" defTabSz="914400" rtl="0" eaLnBrk="1" latinLnBrk="0" hangingPunct="1">
              <a:lnSpc>
                <a:spcPct val="100000"/>
              </a:lnSpc>
              <a:spcBef>
                <a:spcPts val="500"/>
              </a:spcBef>
              <a:buClr>
                <a:schemeClr val="tx1"/>
              </a:buClr>
              <a:buSzPct val="110000"/>
              <a:buFont typeface="Georgia" panose="02040502050405020303" pitchFamily="18" charset="0"/>
              <a:buNone/>
              <a:defRPr lang="sv-SE" sz="1600" kern="1200" dirty="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altLang="en-US" b="0" dirty="0" smtClean="0"/>
              <a:t>That means </a:t>
            </a:r>
            <a:r>
              <a:rPr lang="en-US" altLang="en-US" b="0" dirty="0"/>
              <a:t>there are incredible stories to tell…</a:t>
            </a:r>
            <a:endParaRPr lang="sv-SE" dirty="0"/>
          </a:p>
        </p:txBody>
      </p:sp>
      <p:sp>
        <p:nvSpPr>
          <p:cNvPr id="10" name="Platshållare för text 2"/>
          <p:cNvSpPr txBox="1">
            <a:spLocks/>
          </p:cNvSpPr>
          <p:nvPr/>
        </p:nvSpPr>
        <p:spPr>
          <a:xfrm>
            <a:off x="8452621" y="4286181"/>
            <a:ext cx="3625079" cy="1530401"/>
          </a:xfrm>
          <a:prstGeom prst="rect">
            <a:avLst/>
          </a:prstGeom>
          <a:noFill/>
        </p:spPr>
        <p:txBody>
          <a:bodyPr vert="horz" wrap="square" lIns="108000" tIns="72000" rIns="108000" bIns="72000" rtlCol="0" anchor="ctr">
            <a:spAutoFit/>
          </a:bodyPr>
          <a:lstStyle>
            <a:lvl1pPr marL="288000" indent="-360000" algn="l" defTabSz="914400" rtl="0" eaLnBrk="1" latinLnBrk="0" hangingPunct="1">
              <a:lnSpc>
                <a:spcPct val="100000"/>
              </a:lnSpc>
              <a:spcBef>
                <a:spcPts val="1000"/>
              </a:spcBef>
              <a:buClr>
                <a:schemeClr val="bg1"/>
              </a:buClr>
              <a:buSzPct val="120000"/>
              <a:buFont typeface="Georgia" panose="02040502050405020303" pitchFamily="18" charset="0"/>
              <a:buChar char="−"/>
              <a:defRPr lang="sv-SE" sz="3000" b="1" kern="1200" dirty="0">
                <a:solidFill>
                  <a:schemeClr val="bg1"/>
                </a:solidFill>
                <a:latin typeface="+mj-lt"/>
                <a:ea typeface="+mj-ea"/>
                <a:cs typeface="+mj-cs"/>
              </a:defRPr>
            </a:lvl1pPr>
            <a:lvl2pPr marL="685800" indent="-228600" algn="l" defTabSz="914400" rtl="0" eaLnBrk="1" latinLnBrk="0" hangingPunct="1">
              <a:lnSpc>
                <a:spcPct val="100000"/>
              </a:lnSpc>
              <a:spcBef>
                <a:spcPts val="500"/>
              </a:spcBef>
              <a:buClr>
                <a:schemeClr val="tx1"/>
              </a:buClr>
              <a:buSzPct val="110000"/>
              <a:buFont typeface="Georgia" panose="02040502050405020303" pitchFamily="18" charset="0"/>
              <a:buNone/>
              <a:defRPr lang="sv-SE" sz="1600" kern="1200" dirty="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10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b="0" dirty="0"/>
              <a:t>Bagir Kwiek reads </a:t>
            </a:r>
            <a:r>
              <a:rPr lang="en-GB" b="0" dirty="0" smtClean="0"/>
              <a:t/>
            </a:r>
            <a:br>
              <a:rPr lang="en-GB" b="0" dirty="0" smtClean="0"/>
            </a:br>
            <a:r>
              <a:rPr lang="en-GB" b="0" dirty="0" smtClean="0"/>
              <a:t>"</a:t>
            </a:r>
            <a:r>
              <a:rPr lang="en-GB" b="0" dirty="0"/>
              <a:t>The Old Man and the Rooster"</a:t>
            </a:r>
            <a:endParaRPr lang="sv-SE" dirty="0"/>
          </a:p>
        </p:txBody>
      </p:sp>
      <p:pic>
        <p:nvPicPr>
          <p:cNvPr id="6" name="Bildobjekt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4225"/>
            <a:ext cx="12454141" cy="7209779"/>
          </a:xfrm>
          <a:prstGeom prst="rect">
            <a:avLst/>
          </a:prstGeom>
        </p:spPr>
      </p:pic>
      <p:pic>
        <p:nvPicPr>
          <p:cNvPr id="14" name="Bildobjekt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734"/>
            <a:ext cx="12845954" cy="7225849"/>
          </a:xfrm>
          <a:prstGeom prst="rect">
            <a:avLst/>
          </a:prstGeom>
        </p:spPr>
      </p:pic>
    </p:spTree>
    <p:extLst>
      <p:ext uri="{BB962C8B-B14F-4D97-AF65-F5344CB8AC3E}">
        <p14:creationId xmlns:p14="http://schemas.microsoft.com/office/powerpoint/2010/main" val="843696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752"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17000"/>
                                        <p:tgtEl>
                                          <p:spTgt spid="8">
                                            <p:txEl>
                                              <p:pRg st="0" end="0"/>
                                            </p:txEl>
                                          </p:spTgt>
                                        </p:tgtEl>
                                      </p:cBhvr>
                                    </p:animEffect>
                                    <p:anim calcmode="lin" valueType="num">
                                      <p:cBhvr>
                                        <p:cTn id="10" dur="17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 dur="17000" fill="hold"/>
                                        <p:tgtEl>
                                          <p:spTgt spid="8">
                                            <p:txEl>
                                              <p:pRg st="0" end="0"/>
                                            </p:txEl>
                                          </p:spTgt>
                                        </p:tgtEl>
                                        <p:attrNameLst>
                                          <p:attrName>ppt_y</p:attrName>
                                        </p:attrNameLst>
                                      </p:cBhvr>
                                      <p:tavLst>
                                        <p:tav tm="0">
                                          <p:val>
                                            <p:strVal val="#ppt_y-.1"/>
                                          </p:val>
                                        </p:tav>
                                        <p:tav tm="100000">
                                          <p:val>
                                            <p:strVal val="#ppt_y"/>
                                          </p:val>
                                        </p:tav>
                                      </p:tavLst>
                                    </p:anim>
                                  </p:childTnLst>
                                </p:cTn>
                              </p:par>
                              <p:par>
                                <p:cTn id="12" presetID="10" presetClass="exit" presetSubtype="0" fill="hold" grpId="1" nodeType="withEffect">
                                  <p:stCondLst>
                                    <p:cond delay="16300"/>
                                  </p:stCondLst>
                                  <p:childTnLst>
                                    <p:animEffect transition="out" filter="fade">
                                      <p:cBhvr>
                                        <p:cTn id="13" dur="3000"/>
                                        <p:tgtEl>
                                          <p:spTgt spid="8">
                                            <p:txEl>
                                              <p:pRg st="0" end="0"/>
                                            </p:txEl>
                                          </p:spTgt>
                                        </p:tgtEl>
                                      </p:cBhvr>
                                    </p:animEffect>
                                    <p:set>
                                      <p:cBhvr>
                                        <p:cTn id="14" dur="1" fill="hold">
                                          <p:stCondLst>
                                            <p:cond delay="2999"/>
                                          </p:stCondLst>
                                        </p:cTn>
                                        <p:tgtEl>
                                          <p:spTgt spid="8">
                                            <p:txEl>
                                              <p:pRg st="0" end="0"/>
                                            </p:txEl>
                                          </p:spTgt>
                                        </p:tgtEl>
                                        <p:attrNameLst>
                                          <p:attrName>style.visibility</p:attrName>
                                        </p:attrNameLst>
                                      </p:cBhvr>
                                      <p:to>
                                        <p:strVal val="hidden"/>
                                      </p:to>
                                    </p:set>
                                  </p:childTnLst>
                                </p:cTn>
                              </p:par>
                              <p:par>
                                <p:cTn id="15" presetID="10" presetClass="entr" presetSubtype="0" fill="hold" nodeType="withEffect">
                                  <p:stCondLst>
                                    <p:cond delay="93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0"/>
                                        <p:tgtEl>
                                          <p:spTgt spid="9"/>
                                        </p:tgtEl>
                                      </p:cBhvr>
                                    </p:animEffect>
                                  </p:childTnLst>
                                </p:cTn>
                              </p:par>
                              <p:par>
                                <p:cTn id="18" presetID="10" presetClass="entr" presetSubtype="0" fill="hold" nodeType="withEffect">
                                  <p:stCondLst>
                                    <p:cond delay="377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0"/>
                                        <p:tgtEl>
                                          <p:spTgt spid="4"/>
                                        </p:tgtEl>
                                      </p:cBhvr>
                                    </p:animEffect>
                                  </p:childTnLst>
                                </p:cTn>
                              </p:par>
                              <p:par>
                                <p:cTn id="21" presetID="10" presetClass="entr" presetSubtype="0" fill="hold" grpId="0" nodeType="withEffect">
                                  <p:stCondLst>
                                    <p:cond delay="188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6000"/>
                                        <p:tgtEl>
                                          <p:spTgt spid="7"/>
                                        </p:tgtEl>
                                      </p:cBhvr>
                                    </p:animEffect>
                                  </p:childTnLst>
                                </p:cTn>
                              </p:par>
                              <p:par>
                                <p:cTn id="24" presetID="10" presetClass="entr" presetSubtype="0" fill="hold" grpId="0" nodeType="withEffect">
                                  <p:stCondLst>
                                    <p:cond delay="188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100"/>
                                        <p:tgtEl>
                                          <p:spTgt spid="10"/>
                                        </p:tgtEl>
                                      </p:cBhvr>
                                    </p:animEffect>
                                  </p:childTnLst>
                                </p:cTn>
                              </p:par>
                              <p:par>
                                <p:cTn id="27" presetID="10" presetClass="entr" presetSubtype="0" fill="hold" nodeType="withEffect">
                                  <p:stCondLst>
                                    <p:cond delay="596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0"/>
                                        <p:tgtEl>
                                          <p:spTgt spid="5"/>
                                        </p:tgtEl>
                                      </p:cBhvr>
                                    </p:animEffect>
                                  </p:childTnLst>
                                </p:cTn>
                              </p:par>
                              <p:par>
                                <p:cTn id="30" presetID="10" presetClass="entr" presetSubtype="0" fill="hold" nodeType="withEffect">
                                  <p:stCondLst>
                                    <p:cond delay="858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0"/>
                                        <p:tgtEl>
                                          <p:spTgt spid="6"/>
                                        </p:tgtEl>
                                      </p:cBhvr>
                                    </p:animEffect>
                                  </p:childTnLst>
                                </p:cTn>
                              </p:par>
                              <p:par>
                                <p:cTn id="33" presetID="10" presetClass="entr" presetSubtype="0" fill="hold" nodeType="withEffect">
                                  <p:stCondLst>
                                    <p:cond delay="1038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8" grpId="0" build="p"/>
      <p:bldP spid="8" grpId="1" build="p"/>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8201" y="1806574"/>
            <a:ext cx="10514011" cy="4351338"/>
          </a:xfrm>
        </p:spPr>
        <p:txBody>
          <a:bodyPr/>
          <a:lstStyle/>
          <a:p>
            <a:r>
              <a:rPr lang="en-GB" dirty="0" smtClean="0"/>
              <a:t>The </a:t>
            </a:r>
            <a:r>
              <a:rPr lang="en-GB" dirty="0"/>
              <a:t>rules in the Convention also apply to the members of the Roma community living in Slovenia, pursuant to the Constitution and other legislative acts of Slovenia.</a:t>
            </a:r>
          </a:p>
          <a:p>
            <a:r>
              <a:rPr lang="en-GB" dirty="0"/>
              <a:t>Slovenia guarantees special constitutional rights to members of national communities and the Roma community, namely: </a:t>
            </a:r>
            <a:r>
              <a:rPr lang="en-GB" b="1" dirty="0"/>
              <a:t>it guarantees not only to individual members of minorities but also to communities</a:t>
            </a:r>
            <a:r>
              <a:rPr lang="en-GB" dirty="0"/>
              <a:t>, representation in national or local representative bodies, special rights regardless of the number of members of the minority, and has expressly undertaken to support, materially and morally, the exercise of such rights.</a:t>
            </a:r>
          </a:p>
          <a:p>
            <a:r>
              <a:rPr lang="en-GB" dirty="0"/>
              <a:t> </a:t>
            </a:r>
            <a:r>
              <a:rPr lang="en-GB" dirty="0" smtClean="0"/>
              <a:t>[..] while </a:t>
            </a:r>
            <a:r>
              <a:rPr lang="en-GB" dirty="0"/>
              <a:t>the collective rights of Roma are regulated by a special Act and sector-specific legislation. </a:t>
            </a:r>
          </a:p>
          <a:p>
            <a:pPr marL="0" indent="0">
              <a:buNone/>
            </a:pPr>
            <a:endParaRPr lang="sv-SE" dirty="0" smtClean="0"/>
          </a:p>
          <a:p>
            <a:pPr marL="0" indent="0">
              <a:buNone/>
            </a:pPr>
            <a:endParaRPr lang="sv-SE" dirty="0"/>
          </a:p>
          <a:p>
            <a:pPr marL="0" indent="0">
              <a:buNone/>
            </a:pPr>
            <a:r>
              <a:rPr lang="en-GB" dirty="0">
                <a:hlinkClick r:id="rId2"/>
              </a:rPr>
              <a:t>https://</a:t>
            </a:r>
            <a:r>
              <a:rPr lang="en-GB" dirty="0" smtClean="0">
                <a:hlinkClick r:id="rId2"/>
              </a:rPr>
              <a:t>www.coe.int/en/web/minorities/slovenia</a:t>
            </a:r>
            <a:r>
              <a:rPr lang="en-GB" dirty="0" smtClean="0"/>
              <a:t> </a:t>
            </a:r>
            <a:endParaRPr lang="en-GB" dirty="0"/>
          </a:p>
        </p:txBody>
      </p:sp>
      <p:sp>
        <p:nvSpPr>
          <p:cNvPr id="3" name="Rubrik 2"/>
          <p:cNvSpPr>
            <a:spLocks noGrp="1"/>
          </p:cNvSpPr>
          <p:nvPr>
            <p:ph type="title"/>
          </p:nvPr>
        </p:nvSpPr>
        <p:spPr/>
        <p:txBody>
          <a:bodyPr/>
          <a:lstStyle/>
          <a:p>
            <a:r>
              <a:rPr lang="en-GB" dirty="0"/>
              <a:t>Monitoring, </a:t>
            </a:r>
            <a:r>
              <a:rPr lang="en-GB" dirty="0" smtClean="0"/>
              <a:t>sixth cycle: Slovenia</a:t>
            </a:r>
            <a:endParaRPr lang="en-GB" dirty="0"/>
          </a:p>
        </p:txBody>
      </p:sp>
    </p:spTree>
    <p:extLst>
      <p:ext uri="{BB962C8B-B14F-4D97-AF65-F5344CB8AC3E}">
        <p14:creationId xmlns:p14="http://schemas.microsoft.com/office/powerpoint/2010/main" val="144847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8201" y="1806574"/>
            <a:ext cx="10514012" cy="4351338"/>
          </a:xfrm>
        </p:spPr>
        <p:txBody>
          <a:bodyPr/>
          <a:lstStyle/>
          <a:p>
            <a:r>
              <a:rPr lang="en-GB" dirty="0"/>
              <a:t>The European Charter for Regional or Minority Languages is the European convention for the protection and promotion of languages used by traditional minorities</a:t>
            </a:r>
            <a:r>
              <a:rPr lang="en-GB" dirty="0" smtClean="0"/>
              <a:t>.</a:t>
            </a:r>
          </a:p>
          <a:p>
            <a:r>
              <a:rPr lang="en-GB" dirty="0"/>
              <a:t>T</a:t>
            </a:r>
            <a:r>
              <a:rPr lang="en-GB" dirty="0" smtClean="0"/>
              <a:t>he </a:t>
            </a:r>
            <a:r>
              <a:rPr lang="en-GB" dirty="0"/>
              <a:t>Charter sets out a number of specific measures to promote the use of regional or minority languages in public life. These measures cover the following fields: education, justice, administrative authorities and public services, media, cultural activities and facilities, economic and social activities and </a:t>
            </a:r>
            <a:r>
              <a:rPr lang="en-GB" dirty="0" err="1"/>
              <a:t>transfrontier</a:t>
            </a:r>
            <a:r>
              <a:rPr lang="en-GB" dirty="0"/>
              <a:t> exchanges</a:t>
            </a:r>
            <a:r>
              <a:rPr lang="en-GB" dirty="0" smtClean="0"/>
              <a:t>.</a:t>
            </a:r>
          </a:p>
          <a:p>
            <a:r>
              <a:rPr lang="en-GB" dirty="0"/>
              <a:t>Each Party undertakes to apply a minimum of thirty-five paragraphs or sub-paragraphs chosen from among these measures</a:t>
            </a:r>
            <a:r>
              <a:rPr lang="en-GB" b="1" dirty="0"/>
              <a:t>, including a number of compulsory measures chosen from a "hard core". </a:t>
            </a:r>
            <a:r>
              <a:rPr lang="en-GB" dirty="0"/>
              <a:t>Moreover, each Party has to specify in its instrument of ratification, acceptance or approval, each regional or minority language, or official language which is less widely used in the whole or part of its territory, to which the paragraphs chosen shall apply</a:t>
            </a:r>
            <a:r>
              <a:rPr lang="en-GB" dirty="0" smtClean="0"/>
              <a:t>.</a:t>
            </a:r>
          </a:p>
          <a:p>
            <a:pPr marL="0" indent="0">
              <a:buNone/>
            </a:pPr>
            <a:r>
              <a:rPr lang="en-GB" dirty="0">
                <a:hlinkClick r:id="rId2"/>
              </a:rPr>
              <a:t>https://</a:t>
            </a:r>
            <a:r>
              <a:rPr lang="en-GB" dirty="0" smtClean="0">
                <a:hlinkClick r:id="rId2"/>
              </a:rPr>
              <a:t>www.coe.int/en/web/conventions/full-list?module=treaty-detail&amp;treatynum=148</a:t>
            </a:r>
            <a:r>
              <a:rPr lang="en-GB" dirty="0" smtClean="0"/>
              <a:t> </a:t>
            </a:r>
          </a:p>
          <a:p>
            <a:pPr marL="0" indent="0">
              <a:buNone/>
            </a:pPr>
            <a:r>
              <a:rPr lang="en-GB" u="sng" dirty="0">
                <a:hlinkClick r:id="rId3"/>
              </a:rPr>
              <a:t>https://rm.coe.int/november-2022-revised-table-languages-covered-english-/1680a8fef4</a:t>
            </a:r>
            <a:endParaRPr lang="en-GB" dirty="0"/>
          </a:p>
        </p:txBody>
      </p:sp>
      <p:sp>
        <p:nvSpPr>
          <p:cNvPr id="3" name="Rubrik 2"/>
          <p:cNvSpPr>
            <a:spLocks noGrp="1"/>
          </p:cNvSpPr>
          <p:nvPr>
            <p:ph type="title"/>
          </p:nvPr>
        </p:nvSpPr>
        <p:spPr/>
        <p:txBody>
          <a:bodyPr/>
          <a:lstStyle/>
          <a:p>
            <a:r>
              <a:rPr lang="en-GB" dirty="0"/>
              <a:t>The European Charter for Regional or Minority </a:t>
            </a:r>
            <a:r>
              <a:rPr lang="en-GB" dirty="0" smtClean="0"/>
              <a:t>Languages </a:t>
            </a:r>
            <a:endParaRPr lang="en-GB" dirty="0"/>
          </a:p>
        </p:txBody>
      </p:sp>
    </p:spTree>
    <p:extLst>
      <p:ext uri="{BB962C8B-B14F-4D97-AF65-F5344CB8AC3E}">
        <p14:creationId xmlns:p14="http://schemas.microsoft.com/office/powerpoint/2010/main" val="85724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err="1" smtClean="0"/>
              <a:t>Slovenia</a:t>
            </a:r>
            <a:endParaRPr lang="en-GB" dirty="0"/>
          </a:p>
        </p:txBody>
      </p:sp>
      <p:pic>
        <p:nvPicPr>
          <p:cNvPr id="6" name="Bildobjekt 5"/>
          <p:cNvPicPr>
            <a:picLocks noChangeAspect="1"/>
          </p:cNvPicPr>
          <p:nvPr/>
        </p:nvPicPr>
        <p:blipFill>
          <a:blip r:embed="rId2"/>
          <a:stretch>
            <a:fillRect/>
          </a:stretch>
        </p:blipFill>
        <p:spPr>
          <a:xfrm>
            <a:off x="598801" y="1800225"/>
            <a:ext cx="6840979" cy="4809699"/>
          </a:xfrm>
          <a:prstGeom prst="rect">
            <a:avLst/>
          </a:prstGeom>
        </p:spPr>
      </p:pic>
      <p:sp>
        <p:nvSpPr>
          <p:cNvPr id="7" name="Platshållare för innehåll 6"/>
          <p:cNvSpPr>
            <a:spLocks noGrp="1"/>
          </p:cNvSpPr>
          <p:nvPr>
            <p:ph sz="quarter" idx="14"/>
          </p:nvPr>
        </p:nvSpPr>
        <p:spPr/>
        <p:txBody>
          <a:bodyPr/>
          <a:lstStyle/>
          <a:p>
            <a:endParaRPr lang="en-GB"/>
          </a:p>
        </p:txBody>
      </p:sp>
      <p:pic>
        <p:nvPicPr>
          <p:cNvPr id="8" name="Bildobjekt 7"/>
          <p:cNvPicPr>
            <a:picLocks noChangeAspect="1"/>
          </p:cNvPicPr>
          <p:nvPr/>
        </p:nvPicPr>
        <p:blipFill>
          <a:blip r:embed="rId3"/>
          <a:stretch>
            <a:fillRect/>
          </a:stretch>
        </p:blipFill>
        <p:spPr>
          <a:xfrm>
            <a:off x="5478845" y="736601"/>
            <a:ext cx="7049484" cy="1095528"/>
          </a:xfrm>
          <a:prstGeom prst="rect">
            <a:avLst/>
          </a:prstGeom>
        </p:spPr>
      </p:pic>
      <p:sp>
        <p:nvSpPr>
          <p:cNvPr id="9" name="Rektangel 8"/>
          <p:cNvSpPr/>
          <p:nvPr/>
        </p:nvSpPr>
        <p:spPr>
          <a:xfrm>
            <a:off x="6181618" y="3234866"/>
            <a:ext cx="6010382" cy="1323439"/>
          </a:xfrm>
          <a:prstGeom prst="rect">
            <a:avLst/>
          </a:prstGeom>
          <a:solidFill>
            <a:schemeClr val="accent3">
              <a:lumMod val="50000"/>
            </a:schemeClr>
          </a:solidFill>
        </p:spPr>
        <p:txBody>
          <a:bodyPr wrap="square">
            <a:spAutoFit/>
          </a:bodyPr>
          <a:lstStyle/>
          <a:p>
            <a:r>
              <a:rPr lang="en-GB" sz="1600" dirty="0">
                <a:solidFill>
                  <a:schemeClr val="bg1"/>
                </a:solidFill>
                <a:latin typeface="Google Sans"/>
              </a:rPr>
              <a:t>'Mutatis mutandis' translates to 'all necessary changes having been made' or 'with the necessary changes'. The phrase mutatis mutandis indicates that whilst it may be necessary to make some changes to </a:t>
            </a:r>
            <a:r>
              <a:rPr lang="en-GB" sz="1600" dirty="0" smtClean="0">
                <a:solidFill>
                  <a:schemeClr val="bg1"/>
                </a:solidFill>
                <a:latin typeface="Google Sans"/>
              </a:rPr>
              <a:t>account for different </a:t>
            </a:r>
            <a:r>
              <a:rPr lang="en-GB" sz="1600" dirty="0">
                <a:solidFill>
                  <a:schemeClr val="bg1"/>
                </a:solidFill>
                <a:latin typeface="Google Sans"/>
              </a:rPr>
              <a:t>situations, the main point remains the same.</a:t>
            </a:r>
            <a:endParaRPr lang="en-GB" sz="1600" dirty="0">
              <a:solidFill>
                <a:schemeClr val="bg1"/>
              </a:solidFill>
            </a:endParaRPr>
          </a:p>
        </p:txBody>
      </p:sp>
    </p:spTree>
    <p:extLst>
      <p:ext uri="{BB962C8B-B14F-4D97-AF65-F5344CB8AC3E}">
        <p14:creationId xmlns:p14="http://schemas.microsoft.com/office/powerpoint/2010/main" val="979543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p:txBody>
          <a:bodyPr/>
          <a:lstStyle/>
          <a:p>
            <a:endParaRPr lang="en-GB"/>
          </a:p>
        </p:txBody>
      </p:sp>
      <p:sp>
        <p:nvSpPr>
          <p:cNvPr id="3" name="Rubrik 2"/>
          <p:cNvSpPr>
            <a:spLocks noGrp="1"/>
          </p:cNvSpPr>
          <p:nvPr>
            <p:ph type="title"/>
          </p:nvPr>
        </p:nvSpPr>
        <p:spPr/>
        <p:txBody>
          <a:bodyPr/>
          <a:lstStyle/>
          <a:p>
            <a:endParaRPr lang="en-GB"/>
          </a:p>
        </p:txBody>
      </p:sp>
      <p:pic>
        <p:nvPicPr>
          <p:cNvPr id="4" name="Bildobjekt 3"/>
          <p:cNvPicPr>
            <a:picLocks noChangeAspect="1"/>
          </p:cNvPicPr>
          <p:nvPr/>
        </p:nvPicPr>
        <p:blipFill>
          <a:blip r:embed="rId2"/>
          <a:stretch>
            <a:fillRect/>
          </a:stretch>
        </p:blipFill>
        <p:spPr>
          <a:xfrm>
            <a:off x="441789" y="328788"/>
            <a:ext cx="9415641" cy="6424959"/>
          </a:xfrm>
          <a:prstGeom prst="rect">
            <a:avLst/>
          </a:prstGeom>
        </p:spPr>
      </p:pic>
      <p:sp>
        <p:nvSpPr>
          <p:cNvPr id="5" name="Rektangel 4"/>
          <p:cNvSpPr/>
          <p:nvPr/>
        </p:nvSpPr>
        <p:spPr>
          <a:xfrm>
            <a:off x="268357" y="5922750"/>
            <a:ext cx="2694299" cy="830997"/>
          </a:xfrm>
          <a:prstGeom prst="rect">
            <a:avLst/>
          </a:prstGeom>
        </p:spPr>
        <p:txBody>
          <a:bodyPr wrap="square">
            <a:spAutoFit/>
          </a:bodyPr>
          <a:lstStyle/>
          <a:p>
            <a:r>
              <a:rPr lang="en-GB" sz="800" dirty="0">
                <a:hlinkClick r:id="rId3"/>
              </a:rPr>
              <a:t>https://</a:t>
            </a:r>
            <a:r>
              <a:rPr lang="en-GB" sz="800" dirty="0" smtClean="0">
                <a:hlinkClick r:id="rId3"/>
              </a:rPr>
              <a:t>commission.europa.eu/strategy-and-policy/policies/justice-and-fundamental-rights/combatting-discrimination/roma-eu/roma-equality-inclusion-and-participation-eu_en#eu-roma-strategic-framework-for-equality-inclusion-and-participation</a:t>
            </a:r>
            <a:r>
              <a:rPr lang="en-GB" sz="800" dirty="0" smtClean="0"/>
              <a:t> </a:t>
            </a:r>
            <a:endParaRPr lang="en-GB" sz="800" dirty="0"/>
          </a:p>
        </p:txBody>
      </p:sp>
    </p:spTree>
    <p:extLst>
      <p:ext uri="{BB962C8B-B14F-4D97-AF65-F5344CB8AC3E}">
        <p14:creationId xmlns:p14="http://schemas.microsoft.com/office/powerpoint/2010/main" val="1480646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9788" y="3542906"/>
            <a:ext cx="10514012" cy="2303089"/>
          </a:xfrm>
        </p:spPr>
        <p:txBody>
          <a:bodyPr/>
          <a:lstStyle/>
          <a:p>
            <a:pPr marL="0" indent="0">
              <a:buNone/>
            </a:pPr>
            <a:r>
              <a:rPr lang="en-GB" dirty="0"/>
              <a:t>The Roma community in Slovenia is very diverse, as </a:t>
            </a:r>
            <a:r>
              <a:rPr lang="en-GB" dirty="0" smtClean="0"/>
              <a:t>are </a:t>
            </a:r>
            <a:r>
              <a:rPr lang="en-GB" dirty="0"/>
              <a:t>the situation and socio-economic conditions in the lives of its members. One must </a:t>
            </a:r>
            <a:r>
              <a:rPr lang="en-GB" b="1" dirty="0"/>
              <a:t>be aware of this diversity, especially when drafting and implementing measures.</a:t>
            </a:r>
            <a:r>
              <a:rPr lang="en-GB" dirty="0"/>
              <a:t> </a:t>
            </a:r>
            <a:r>
              <a:rPr lang="en-GB" b="1" dirty="0"/>
              <a:t>Differences </a:t>
            </a:r>
            <a:r>
              <a:rPr lang="en-GB" dirty="0"/>
              <a:t>can be detected even between families in a settlement with the majority Roma population, between individual settlements in a municipality, between municipalities in a region, as well as between regions</a:t>
            </a:r>
            <a:r>
              <a:rPr lang="en-GB" dirty="0" smtClean="0"/>
              <a:t>.</a:t>
            </a:r>
          </a:p>
          <a:p>
            <a:pPr marL="0" indent="0">
              <a:buNone/>
            </a:pPr>
            <a:endParaRPr lang="sv-SE" dirty="0"/>
          </a:p>
          <a:p>
            <a:pPr marL="0" indent="0">
              <a:buNone/>
            </a:pPr>
            <a:r>
              <a:rPr lang="en-GB" u="sng" dirty="0">
                <a:hlinkClick r:id="rId2"/>
              </a:rPr>
              <a:t>https://commission.europa.eu/document/download/408177c9-7a81-4541-bf59-c1286bffe78a_en?filename=slovenia_-_national_roma_strategic_framework_21_30_en.pdf</a:t>
            </a:r>
            <a:endParaRPr lang="en-GB" dirty="0"/>
          </a:p>
        </p:txBody>
      </p:sp>
      <p:sp>
        <p:nvSpPr>
          <p:cNvPr id="3" name="Rubrik 2"/>
          <p:cNvSpPr>
            <a:spLocks noGrp="1"/>
          </p:cNvSpPr>
          <p:nvPr>
            <p:ph type="title"/>
          </p:nvPr>
        </p:nvSpPr>
        <p:spPr>
          <a:xfrm>
            <a:off x="930666" y="2020870"/>
            <a:ext cx="10514013" cy="862721"/>
          </a:xfrm>
        </p:spPr>
        <p:txBody>
          <a:bodyPr/>
          <a:lstStyle/>
          <a:p>
            <a:r>
              <a:rPr lang="en-GB" dirty="0"/>
              <a:t>National Programme of Measures for Roma of the Government of the Republic of Slovenia for the Period 2021–2030 </a:t>
            </a:r>
          </a:p>
        </p:txBody>
      </p:sp>
    </p:spTree>
    <p:extLst>
      <p:ext uri="{BB962C8B-B14F-4D97-AF65-F5344CB8AC3E}">
        <p14:creationId xmlns:p14="http://schemas.microsoft.com/office/powerpoint/2010/main" val="370719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8201" y="1806574"/>
            <a:ext cx="10514011" cy="4351338"/>
          </a:xfrm>
        </p:spPr>
        <p:txBody>
          <a:bodyPr/>
          <a:lstStyle/>
          <a:p>
            <a:pPr marL="0" indent="0">
              <a:buNone/>
            </a:pPr>
            <a:r>
              <a:rPr lang="en-GB" u="sng" dirty="0"/>
              <a:t>6.2.1 Strategic objective: </a:t>
            </a:r>
            <a:r>
              <a:rPr lang="en-GB" b="1" dirty="0">
                <a:solidFill>
                  <a:schemeClr val="accent4">
                    <a:lumMod val="75000"/>
                  </a:schemeClr>
                </a:solidFill>
              </a:rPr>
              <a:t>Promoting specific, </a:t>
            </a:r>
            <a:r>
              <a:rPr lang="en-GB" b="1" dirty="0" smtClean="0">
                <a:solidFill>
                  <a:schemeClr val="accent4">
                    <a:lumMod val="75000"/>
                  </a:schemeClr>
                </a:solidFill>
              </a:rPr>
              <a:t>active cultural activity and social inclusion in the culture of members of the Roma community, in accordance with the cultural needs they express</a:t>
            </a:r>
            <a:r>
              <a:rPr lang="en-GB" dirty="0" smtClean="0"/>
              <a:t>. </a:t>
            </a:r>
          </a:p>
          <a:p>
            <a:pPr marL="0" indent="0">
              <a:buNone/>
            </a:pPr>
            <a:r>
              <a:rPr lang="en-GB" dirty="0" smtClean="0"/>
              <a:t>Indicator</a:t>
            </a:r>
            <a:r>
              <a:rPr lang="en-GB" dirty="0"/>
              <a:t>: Number of approved projects</a:t>
            </a:r>
            <a:r>
              <a:rPr lang="en-GB" dirty="0" smtClean="0"/>
              <a:t>.</a:t>
            </a:r>
            <a:endParaRPr lang="en-GB" dirty="0"/>
          </a:p>
          <a:p>
            <a:pPr marL="0" indent="0">
              <a:buNone/>
            </a:pPr>
            <a:r>
              <a:rPr lang="en-GB" u="sng" dirty="0"/>
              <a:t>OBJECTIVE 6.2.1.1 </a:t>
            </a:r>
            <a:r>
              <a:rPr lang="en-GB" dirty="0"/>
              <a:t>Preservation, development and presentation of the culture, language and identity of the Roma community, </a:t>
            </a:r>
            <a:r>
              <a:rPr lang="en-GB" b="1" dirty="0">
                <a:solidFill>
                  <a:schemeClr val="accent4">
                    <a:lumMod val="75000"/>
                  </a:schemeClr>
                </a:solidFill>
              </a:rPr>
              <a:t>greater awareness of residents of Slovenia about the culture and language of minority communities and greater accessibility of cultural goods for individuals belonging to the Roma community.</a:t>
            </a:r>
          </a:p>
          <a:p>
            <a:pPr marL="0" indent="0">
              <a:buNone/>
            </a:pPr>
            <a:r>
              <a:rPr lang="en-GB" dirty="0"/>
              <a:t/>
            </a:r>
            <a:br>
              <a:rPr lang="en-GB" dirty="0"/>
            </a:br>
            <a:endParaRPr lang="en-GB" dirty="0"/>
          </a:p>
        </p:txBody>
      </p:sp>
      <p:sp>
        <p:nvSpPr>
          <p:cNvPr id="3" name="Rubrik 2"/>
          <p:cNvSpPr>
            <a:spLocks noGrp="1"/>
          </p:cNvSpPr>
          <p:nvPr>
            <p:ph type="title"/>
          </p:nvPr>
        </p:nvSpPr>
        <p:spPr/>
        <p:txBody>
          <a:bodyPr/>
          <a:lstStyle/>
          <a:p>
            <a:r>
              <a:rPr lang="en-GB" dirty="0"/>
              <a:t>National </a:t>
            </a:r>
            <a:r>
              <a:rPr lang="en-GB" dirty="0" smtClean="0"/>
              <a:t>Programme …</a:t>
            </a:r>
            <a:endParaRPr lang="en-GB" dirty="0"/>
          </a:p>
        </p:txBody>
      </p:sp>
    </p:spTree>
    <p:extLst>
      <p:ext uri="{BB962C8B-B14F-4D97-AF65-F5344CB8AC3E}">
        <p14:creationId xmlns:p14="http://schemas.microsoft.com/office/powerpoint/2010/main" val="1165915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3" name="textruta 2"/>
          <p:cNvSpPr txBox="1"/>
          <p:nvPr/>
        </p:nvSpPr>
        <p:spPr>
          <a:xfrm>
            <a:off x="241573" y="6535804"/>
            <a:ext cx="1869423" cy="246221"/>
          </a:xfrm>
          <a:prstGeom prst="rect">
            <a:avLst/>
          </a:prstGeom>
          <a:noFill/>
        </p:spPr>
        <p:txBody>
          <a:bodyPr wrap="none" rtlCol="0">
            <a:spAutoFit/>
          </a:bodyPr>
          <a:lstStyle/>
          <a:p>
            <a:r>
              <a:rPr lang="sv-SE" sz="1000" dirty="0" smtClean="0">
                <a:solidFill>
                  <a:schemeClr val="bg1"/>
                </a:solidFill>
              </a:rPr>
              <a:t>Photo: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857" y="188843"/>
            <a:ext cx="1827215" cy="2693504"/>
          </a:xfrm>
          <a:prstGeom prst="rect">
            <a:avLst/>
          </a:prstGeom>
        </p:spPr>
      </p:pic>
    </p:spTree>
    <p:extLst>
      <p:ext uri="{BB962C8B-B14F-4D97-AF65-F5344CB8AC3E}">
        <p14:creationId xmlns:p14="http://schemas.microsoft.com/office/powerpoint/2010/main" val="3568728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stretch>
            <a:fillRect/>
          </a:stretch>
        </p:blipFill>
        <p:spPr>
          <a:xfrm>
            <a:off x="6323731" y="5070423"/>
            <a:ext cx="2041845" cy="1787577"/>
          </a:xfrm>
          <a:prstGeom prst="rect">
            <a:avLst/>
          </a:prstGeom>
        </p:spPr>
      </p:pic>
      <p:sp>
        <p:nvSpPr>
          <p:cNvPr id="2" name="Platshållare för innehåll 1"/>
          <p:cNvSpPr>
            <a:spLocks noGrp="1"/>
          </p:cNvSpPr>
          <p:nvPr>
            <p:ph sz="quarter" idx="14"/>
          </p:nvPr>
        </p:nvSpPr>
        <p:spPr>
          <a:xfrm>
            <a:off x="838201" y="1806574"/>
            <a:ext cx="10514012" cy="4351338"/>
          </a:xfrm>
        </p:spPr>
        <p:txBody>
          <a:bodyPr/>
          <a:lstStyle/>
          <a:p>
            <a:r>
              <a:rPr lang="en-GB" dirty="0" smtClean="0"/>
              <a:t>Organise training days to gain knowledge and insights about the conditions and situations of the Roma group.</a:t>
            </a:r>
          </a:p>
          <a:p>
            <a:r>
              <a:rPr lang="en-GB" dirty="0" smtClean="0"/>
              <a:t>Read! Search for facts, reports, books, etc. </a:t>
            </a:r>
          </a:p>
          <a:p>
            <a:pPr lvl="1"/>
            <a:r>
              <a:rPr lang="en-GB" dirty="0" smtClean="0"/>
              <a:t>Educate yourself on your own or in workplace group activities. </a:t>
            </a:r>
          </a:p>
          <a:p>
            <a:pPr lvl="1"/>
            <a:r>
              <a:rPr lang="en-GB" dirty="0" smtClean="0"/>
              <a:t>Don’t forget cultural expressions! (Music, performances, art, handicraft etc.)</a:t>
            </a:r>
          </a:p>
          <a:p>
            <a:r>
              <a:rPr lang="en-GB" dirty="0" smtClean="0"/>
              <a:t>Invite Roma people!</a:t>
            </a:r>
          </a:p>
          <a:p>
            <a:pPr lvl="1"/>
            <a:r>
              <a:rPr lang="en-GB" dirty="0" smtClean="0"/>
              <a:t>Invite Roma to describe themselves, their group, culture,  the history of Roma in the country, and the local history.</a:t>
            </a:r>
          </a:p>
          <a:p>
            <a:r>
              <a:rPr lang="en-GB" dirty="0" smtClean="0"/>
              <a:t>Find out who lives in your local community!</a:t>
            </a:r>
          </a:p>
          <a:p>
            <a:pPr lvl="1"/>
            <a:r>
              <a:rPr lang="en-GB" dirty="0" smtClean="0"/>
              <a:t>Conduct assessments of local needs, educational levels, and other factors that may influence library work.</a:t>
            </a:r>
          </a:p>
          <a:p>
            <a:endParaRPr lang="en-GB" dirty="0"/>
          </a:p>
        </p:txBody>
      </p:sp>
      <p:sp>
        <p:nvSpPr>
          <p:cNvPr id="3" name="Rubrik 2"/>
          <p:cNvSpPr>
            <a:spLocks noGrp="1"/>
          </p:cNvSpPr>
          <p:nvPr>
            <p:ph type="title"/>
          </p:nvPr>
        </p:nvSpPr>
        <p:spPr/>
        <p:txBody>
          <a:bodyPr/>
          <a:lstStyle/>
          <a:p>
            <a:r>
              <a:rPr lang="en-GB" dirty="0"/>
              <a:t>Step 1: Increase </a:t>
            </a:r>
            <a:r>
              <a:rPr lang="en-GB" dirty="0" smtClean="0"/>
              <a:t>your own knowledge</a:t>
            </a:r>
            <a:endParaRPr lang="en-GB" dirty="0"/>
          </a:p>
        </p:txBody>
      </p:sp>
      <p:sp>
        <p:nvSpPr>
          <p:cNvPr id="7" name="textruta 6"/>
          <p:cNvSpPr txBox="1"/>
          <p:nvPr/>
        </p:nvSpPr>
        <p:spPr>
          <a:xfrm>
            <a:off x="6323731" y="6627168"/>
            <a:ext cx="1813317" cy="230832"/>
          </a:xfrm>
          <a:prstGeom prst="rect">
            <a:avLst/>
          </a:prstGeom>
          <a:noFill/>
        </p:spPr>
        <p:txBody>
          <a:bodyPr wrap="none" rtlCol="0">
            <a:spAutoFit/>
          </a:bodyPr>
          <a:lstStyle/>
          <a:p>
            <a:r>
              <a:rPr lang="sv-SE" sz="900" dirty="0" smtClean="0">
                <a:solidFill>
                  <a:schemeClr val="bg1"/>
                </a:solidFill>
              </a:rPr>
              <a:t>Photo: </a:t>
            </a:r>
            <a:r>
              <a:rPr lang="en-GB" sz="900" dirty="0">
                <a:solidFill>
                  <a:schemeClr val="bg1"/>
                </a:solidFill>
              </a:rPr>
              <a:t>Kurt </a:t>
            </a:r>
            <a:r>
              <a:rPr lang="en-GB" sz="900" dirty="0" smtClean="0">
                <a:solidFill>
                  <a:schemeClr val="bg1"/>
                </a:solidFill>
              </a:rPr>
              <a:t>Magnusson /DIKKO</a:t>
            </a:r>
            <a:endParaRPr lang="en-GB" sz="900" dirty="0">
              <a:solidFill>
                <a:schemeClr val="bg1"/>
              </a:solidFill>
            </a:endParaRPr>
          </a:p>
        </p:txBody>
      </p:sp>
    </p:spTree>
    <p:extLst>
      <p:ext uri="{BB962C8B-B14F-4D97-AF65-F5344CB8AC3E}">
        <p14:creationId xmlns:p14="http://schemas.microsoft.com/office/powerpoint/2010/main" val="2489756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8201" y="1806574"/>
            <a:ext cx="10514011" cy="4351338"/>
          </a:xfrm>
        </p:spPr>
        <p:txBody>
          <a:bodyPr/>
          <a:lstStyle/>
          <a:p>
            <a:r>
              <a:rPr lang="en-GB" dirty="0" smtClean="0"/>
              <a:t>What </a:t>
            </a:r>
            <a:r>
              <a:rPr lang="en-GB" dirty="0"/>
              <a:t>dialects </a:t>
            </a:r>
            <a:r>
              <a:rPr lang="en-GB" dirty="0" smtClean="0"/>
              <a:t>are spoken in your local community?</a:t>
            </a:r>
          </a:p>
          <a:p>
            <a:pPr lvl="1"/>
            <a:r>
              <a:rPr lang="en-GB" dirty="0" err="1" smtClean="0"/>
              <a:t>Arli</a:t>
            </a:r>
            <a:r>
              <a:rPr lang="en-GB" dirty="0" smtClean="0"/>
              <a:t>/</a:t>
            </a:r>
            <a:r>
              <a:rPr lang="en-GB" dirty="0" err="1" smtClean="0"/>
              <a:t>Gurbeti</a:t>
            </a:r>
            <a:r>
              <a:rPr lang="en-GB" dirty="0"/>
              <a:t>, </a:t>
            </a:r>
            <a:r>
              <a:rPr lang="en-GB" dirty="0" err="1"/>
              <a:t>Lovari</a:t>
            </a:r>
            <a:r>
              <a:rPr lang="en-GB" dirty="0"/>
              <a:t>/Kelderash, </a:t>
            </a:r>
            <a:r>
              <a:rPr lang="en-GB" dirty="0" smtClean="0"/>
              <a:t>more?</a:t>
            </a:r>
            <a:endParaRPr lang="en-GB" dirty="0"/>
          </a:p>
          <a:p>
            <a:r>
              <a:rPr lang="en-GB" dirty="0" smtClean="0"/>
              <a:t>Intersectional perspective!?</a:t>
            </a:r>
          </a:p>
          <a:p>
            <a:pPr lvl="1"/>
            <a:r>
              <a:rPr lang="en-GB" dirty="0"/>
              <a:t>S</a:t>
            </a:r>
            <a:r>
              <a:rPr lang="en-GB" dirty="0" smtClean="0"/>
              <a:t>ome </a:t>
            </a:r>
            <a:r>
              <a:rPr lang="en-GB" dirty="0"/>
              <a:t>Roma are more vulnerable than others (e.g., </a:t>
            </a:r>
            <a:r>
              <a:rPr lang="en-GB" dirty="0" smtClean="0"/>
              <a:t>women, </a:t>
            </a:r>
            <a:r>
              <a:rPr lang="en-GB" dirty="0"/>
              <a:t>LGBTIQ+, </a:t>
            </a:r>
            <a:r>
              <a:rPr lang="en-GB" dirty="0" smtClean="0"/>
              <a:t>older people, people with disabilities, </a:t>
            </a:r>
            <a:br>
              <a:rPr lang="en-GB" dirty="0" smtClean="0"/>
            </a:br>
            <a:r>
              <a:rPr lang="en-GB" dirty="0" smtClean="0"/>
              <a:t>certain socioeconomic groups, etc.)</a:t>
            </a:r>
            <a:endParaRPr lang="en-GB" dirty="0"/>
          </a:p>
          <a:p>
            <a:r>
              <a:rPr lang="en-GB" dirty="0" smtClean="0"/>
              <a:t>Youth perspective</a:t>
            </a:r>
          </a:p>
          <a:p>
            <a:pPr lvl="1"/>
            <a:r>
              <a:rPr lang="en-GB" dirty="0" smtClean="0"/>
              <a:t>What </a:t>
            </a:r>
            <a:r>
              <a:rPr lang="en-GB" dirty="0"/>
              <a:t>is the situation for young </a:t>
            </a:r>
            <a:r>
              <a:rPr lang="en-GB" dirty="0" smtClean="0"/>
              <a:t>Roma, children, teens, young adults?</a:t>
            </a:r>
            <a:endParaRPr lang="en-GB" dirty="0"/>
          </a:p>
          <a:p>
            <a:r>
              <a:rPr lang="en-GB" dirty="0" smtClean="0"/>
              <a:t>Political </a:t>
            </a:r>
            <a:r>
              <a:rPr lang="en-GB" dirty="0"/>
              <a:t>governance versus minority </a:t>
            </a:r>
            <a:r>
              <a:rPr lang="en-GB" dirty="0" smtClean="0"/>
              <a:t>rights</a:t>
            </a:r>
          </a:p>
          <a:p>
            <a:pPr lvl="1"/>
            <a:r>
              <a:rPr lang="en-GB" dirty="0"/>
              <a:t>A</a:t>
            </a:r>
            <a:r>
              <a:rPr lang="en-GB" dirty="0" smtClean="0"/>
              <a:t>re </a:t>
            </a:r>
            <a:r>
              <a:rPr lang="en-GB" dirty="0"/>
              <a:t>there </a:t>
            </a:r>
            <a:r>
              <a:rPr lang="en-GB" dirty="0" smtClean="0"/>
              <a:t>conflicts of interest? </a:t>
            </a:r>
          </a:p>
          <a:p>
            <a:pPr lvl="1"/>
            <a:endParaRPr lang="en-GB" dirty="0"/>
          </a:p>
          <a:p>
            <a:endParaRPr lang="en-GB" dirty="0"/>
          </a:p>
        </p:txBody>
      </p:sp>
      <p:sp>
        <p:nvSpPr>
          <p:cNvPr id="3" name="Rubrik 2"/>
          <p:cNvSpPr>
            <a:spLocks noGrp="1"/>
          </p:cNvSpPr>
          <p:nvPr>
            <p:ph type="title"/>
          </p:nvPr>
        </p:nvSpPr>
        <p:spPr/>
        <p:txBody>
          <a:bodyPr/>
          <a:lstStyle/>
          <a:p>
            <a:r>
              <a:rPr lang="en-GB" dirty="0"/>
              <a:t>Step 1: Increase </a:t>
            </a:r>
            <a:r>
              <a:rPr lang="en-GB" dirty="0" smtClean="0"/>
              <a:t>your </a:t>
            </a:r>
            <a:r>
              <a:rPr lang="en-GB" dirty="0"/>
              <a:t>o</a:t>
            </a:r>
            <a:r>
              <a:rPr lang="en-GB" dirty="0" smtClean="0"/>
              <a:t>wn </a:t>
            </a:r>
            <a:r>
              <a:rPr lang="en-GB" dirty="0"/>
              <a:t>k</a:t>
            </a:r>
            <a:r>
              <a:rPr lang="en-GB" dirty="0" smtClean="0"/>
              <a:t>nowledge</a:t>
            </a:r>
            <a:endParaRPr lang="en-GB" dirty="0"/>
          </a:p>
        </p:txBody>
      </p:sp>
      <p:pic>
        <p:nvPicPr>
          <p:cNvPr id="4" name="Bildobjekt 3"/>
          <p:cNvPicPr>
            <a:picLocks noChangeAspect="1"/>
          </p:cNvPicPr>
          <p:nvPr/>
        </p:nvPicPr>
        <p:blipFill>
          <a:blip r:embed="rId2"/>
          <a:stretch>
            <a:fillRect/>
          </a:stretch>
        </p:blipFill>
        <p:spPr>
          <a:xfrm>
            <a:off x="4140871" y="5058526"/>
            <a:ext cx="4166790" cy="1306638"/>
          </a:xfrm>
          <a:prstGeom prst="rect">
            <a:avLst/>
          </a:prstGeom>
        </p:spPr>
      </p:pic>
      <p:sp>
        <p:nvSpPr>
          <p:cNvPr id="5" name="Rektangel 4"/>
          <p:cNvSpPr/>
          <p:nvPr/>
        </p:nvSpPr>
        <p:spPr>
          <a:xfrm>
            <a:off x="3527834" y="6353175"/>
            <a:ext cx="6096000" cy="338554"/>
          </a:xfrm>
          <a:prstGeom prst="rect">
            <a:avLst/>
          </a:prstGeom>
        </p:spPr>
        <p:txBody>
          <a:bodyPr>
            <a:spAutoFit/>
          </a:bodyPr>
          <a:lstStyle/>
          <a:p>
            <a:r>
              <a:rPr lang="en-GB" sz="800" dirty="0">
                <a:hlinkClick r:id="rId3"/>
              </a:rPr>
              <a:t>https://</a:t>
            </a:r>
            <a:r>
              <a:rPr lang="en-GB" sz="800" dirty="0" smtClean="0">
                <a:hlinkClick r:id="rId3"/>
              </a:rPr>
              <a:t>www.nm.cz/historicke-muzeum/romske-zeny-a-jejich-osudy-v-kontextu-dejin-kazdodennosti-dejin-zen-a-pametovych-instituci</a:t>
            </a:r>
            <a:r>
              <a:rPr lang="en-GB" sz="800" dirty="0" smtClean="0"/>
              <a:t> </a:t>
            </a:r>
            <a:endParaRPr lang="en-GB" sz="800" dirty="0"/>
          </a:p>
        </p:txBody>
      </p:sp>
    </p:spTree>
    <p:extLst>
      <p:ext uri="{BB962C8B-B14F-4D97-AF65-F5344CB8AC3E}">
        <p14:creationId xmlns:p14="http://schemas.microsoft.com/office/powerpoint/2010/main" val="2010433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14449" y="351885"/>
            <a:ext cx="3834205" cy="2512506"/>
          </a:xfrm>
        </p:spPr>
      </p:pic>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2624" y="3677056"/>
            <a:ext cx="3831369" cy="1999592"/>
          </a:xfrm>
          <a:prstGeom prst="rect">
            <a:avLst/>
          </a:prstGeom>
        </p:spPr>
      </p:pic>
      <p:pic>
        <p:nvPicPr>
          <p:cNvPr id="3074" name="Picture 2" descr="We Are the Romani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494" y="1800225"/>
            <a:ext cx="2170046" cy="3210127"/>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080" y="430296"/>
            <a:ext cx="3471023" cy="2516492"/>
          </a:xfrm>
          <a:prstGeom prst="rect">
            <a:avLst/>
          </a:prstGeom>
        </p:spPr>
      </p:pic>
      <p:sp>
        <p:nvSpPr>
          <p:cNvPr id="7" name="Rektangel 6"/>
          <p:cNvSpPr/>
          <p:nvPr/>
        </p:nvSpPr>
        <p:spPr>
          <a:xfrm>
            <a:off x="5351080" y="3062971"/>
            <a:ext cx="2502607" cy="553998"/>
          </a:xfrm>
          <a:prstGeom prst="rect">
            <a:avLst/>
          </a:prstGeom>
        </p:spPr>
        <p:txBody>
          <a:bodyPr wrap="square">
            <a:spAutoFit/>
          </a:bodyPr>
          <a:lstStyle/>
          <a:p>
            <a:r>
              <a:rPr lang="en-GB" sz="1000" dirty="0">
                <a:hlinkClick r:id="rId6"/>
              </a:rPr>
              <a:t>https://euromapress.com/roma-opinions-on-the-representation-crisis-prof-ian-hancock-we-have-no-dumukh</a:t>
            </a:r>
            <a:r>
              <a:rPr lang="en-GB" sz="1000" dirty="0" smtClean="0">
                <a:hlinkClick r:id="rId6"/>
              </a:rPr>
              <a:t>/</a:t>
            </a:r>
            <a:r>
              <a:rPr lang="en-GB" sz="1000" dirty="0" smtClean="0"/>
              <a:t> </a:t>
            </a:r>
            <a:endParaRPr lang="en-GB" sz="1000" dirty="0"/>
          </a:p>
        </p:txBody>
      </p:sp>
      <p:sp>
        <p:nvSpPr>
          <p:cNvPr id="8" name="Rektangel 7"/>
          <p:cNvSpPr/>
          <p:nvPr/>
        </p:nvSpPr>
        <p:spPr>
          <a:xfrm>
            <a:off x="967397" y="3093749"/>
            <a:ext cx="2305439" cy="246221"/>
          </a:xfrm>
          <a:prstGeom prst="rect">
            <a:avLst/>
          </a:prstGeom>
        </p:spPr>
        <p:txBody>
          <a:bodyPr wrap="none">
            <a:spAutoFit/>
          </a:bodyPr>
          <a:lstStyle/>
          <a:p>
            <a:r>
              <a:rPr lang="en-GB" sz="1000" dirty="0">
                <a:hlinkClick r:id="rId7"/>
              </a:rPr>
              <a:t>https://www.romanistanpodcast.com</a:t>
            </a:r>
            <a:r>
              <a:rPr lang="en-GB" sz="1000" dirty="0" smtClean="0">
                <a:hlinkClick r:id="rId7"/>
              </a:rPr>
              <a:t>/</a:t>
            </a:r>
            <a:r>
              <a:rPr lang="en-GB" sz="1000" dirty="0" smtClean="0"/>
              <a:t> </a:t>
            </a:r>
            <a:endParaRPr lang="en-GB" sz="1000" dirty="0"/>
          </a:p>
        </p:txBody>
      </p:sp>
      <p:pic>
        <p:nvPicPr>
          <p:cNvPr id="9" name="Picture 2" descr="Creativity set inspiration - Free digitally-made illustrations on  creazilla.com"/>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178980" y="336271"/>
            <a:ext cx="1271867" cy="1271867"/>
          </a:xfrm>
          <a:prstGeom prst="rect">
            <a:avLst/>
          </a:prstGeom>
          <a:solidFill>
            <a:schemeClr val="accent2"/>
          </a:solidFill>
        </p:spPr>
      </p:pic>
      <p:sp>
        <p:nvSpPr>
          <p:cNvPr id="2" name="Rektangel 1"/>
          <p:cNvSpPr/>
          <p:nvPr/>
        </p:nvSpPr>
        <p:spPr>
          <a:xfrm>
            <a:off x="851346" y="5746700"/>
            <a:ext cx="2457724" cy="246221"/>
          </a:xfrm>
          <a:prstGeom prst="rect">
            <a:avLst/>
          </a:prstGeom>
        </p:spPr>
        <p:txBody>
          <a:bodyPr wrap="none">
            <a:spAutoFit/>
          </a:bodyPr>
          <a:lstStyle/>
          <a:p>
            <a:r>
              <a:rPr lang="en-GB" sz="1000" dirty="0">
                <a:hlinkClick r:id="rId9"/>
              </a:rPr>
              <a:t>https://aromaperspective.podbean.com</a:t>
            </a:r>
            <a:r>
              <a:rPr lang="en-GB" sz="1000" dirty="0" smtClean="0">
                <a:hlinkClick r:id="rId9"/>
              </a:rPr>
              <a:t>/</a:t>
            </a:r>
            <a:r>
              <a:rPr lang="en-GB" sz="1000" dirty="0" smtClean="0"/>
              <a:t> </a:t>
            </a:r>
            <a:endParaRPr lang="en-GB" sz="1000" dirty="0"/>
          </a:p>
        </p:txBody>
      </p:sp>
      <p:sp>
        <p:nvSpPr>
          <p:cNvPr id="10" name="Rektangel 9"/>
          <p:cNvSpPr/>
          <p:nvPr/>
        </p:nvSpPr>
        <p:spPr>
          <a:xfrm>
            <a:off x="9508103" y="5024653"/>
            <a:ext cx="1486304" cy="246221"/>
          </a:xfrm>
          <a:prstGeom prst="rect">
            <a:avLst/>
          </a:prstGeom>
        </p:spPr>
        <p:txBody>
          <a:bodyPr wrap="none">
            <a:spAutoFit/>
          </a:bodyPr>
          <a:lstStyle/>
          <a:p>
            <a:r>
              <a:rPr lang="en-GB" sz="1000" b="1" dirty="0">
                <a:solidFill>
                  <a:srgbClr val="100A24"/>
                </a:solidFill>
              </a:rPr>
              <a:t>ISBN: </a:t>
            </a:r>
            <a:r>
              <a:rPr lang="en-GB" sz="1000" dirty="0">
                <a:solidFill>
                  <a:srgbClr val="100A24"/>
                </a:solidFill>
              </a:rPr>
              <a:t>9781902806198</a:t>
            </a:r>
            <a:endParaRPr lang="en-GB" sz="1000" dirty="0"/>
          </a:p>
        </p:txBody>
      </p:sp>
      <p:sp>
        <p:nvSpPr>
          <p:cNvPr id="11" name="Rektangel 10"/>
          <p:cNvSpPr/>
          <p:nvPr/>
        </p:nvSpPr>
        <p:spPr>
          <a:xfrm>
            <a:off x="5164786" y="5202439"/>
            <a:ext cx="6096000" cy="246221"/>
          </a:xfrm>
          <a:prstGeom prst="rect">
            <a:avLst/>
          </a:prstGeom>
        </p:spPr>
        <p:txBody>
          <a:bodyPr>
            <a:spAutoFit/>
          </a:bodyPr>
          <a:lstStyle/>
          <a:p>
            <a:r>
              <a:rPr lang="en-GB" sz="1000" dirty="0">
                <a:hlinkClick r:id="rId10"/>
              </a:rPr>
              <a:t>https://</a:t>
            </a:r>
            <a:r>
              <a:rPr lang="en-GB" sz="1000" dirty="0" smtClean="0">
                <a:hlinkClick r:id="rId10"/>
              </a:rPr>
              <a:t>www.coe.int/en/web/no-hate-campaign/roma-rights1</a:t>
            </a:r>
            <a:r>
              <a:rPr lang="en-GB" sz="1000" dirty="0" smtClean="0"/>
              <a:t> </a:t>
            </a:r>
            <a:endParaRPr lang="en-GB" sz="1000" dirty="0"/>
          </a:p>
        </p:txBody>
      </p:sp>
      <p:pic>
        <p:nvPicPr>
          <p:cNvPr id="12" name="Bildobjekt 11"/>
          <p:cNvPicPr>
            <a:picLocks noChangeAspect="1"/>
          </p:cNvPicPr>
          <p:nvPr/>
        </p:nvPicPr>
        <p:blipFill>
          <a:blip r:embed="rId11"/>
          <a:stretch>
            <a:fillRect/>
          </a:stretch>
        </p:blipFill>
        <p:spPr>
          <a:xfrm>
            <a:off x="5312093" y="3835869"/>
            <a:ext cx="3987376" cy="1339194"/>
          </a:xfrm>
          <a:prstGeom prst="rect">
            <a:avLst/>
          </a:prstGeom>
        </p:spPr>
      </p:pic>
    </p:spTree>
    <p:extLst>
      <p:ext uri="{BB962C8B-B14F-4D97-AF65-F5344CB8AC3E}">
        <p14:creationId xmlns:p14="http://schemas.microsoft.com/office/powerpoint/2010/main" val="455930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ubrik 4"/>
          <p:cNvSpPr>
            <a:spLocks noGrp="1"/>
          </p:cNvSpPr>
          <p:nvPr>
            <p:ph type="title"/>
          </p:nvPr>
        </p:nvSpPr>
        <p:spPr>
          <a:xfrm>
            <a:off x="1202553" y="0"/>
            <a:ext cx="10331455" cy="1807400"/>
          </a:xfrm>
          <a:solidFill>
            <a:schemeClr val="accent2"/>
          </a:solidFill>
        </p:spPr>
        <p:txBody>
          <a:bodyPr/>
          <a:lstStyle/>
          <a:p>
            <a:r>
              <a:rPr lang="en-GB" dirty="0"/>
              <a:t>How to </a:t>
            </a:r>
            <a:r>
              <a:rPr lang="en-GB" dirty="0" smtClean="0"/>
              <a:t>make </a:t>
            </a:r>
            <a:r>
              <a:rPr lang="en-GB" dirty="0"/>
              <a:t>the </a:t>
            </a:r>
            <a:r>
              <a:rPr lang="en-GB" dirty="0" smtClean="0"/>
              <a:t>library </a:t>
            </a:r>
            <a:r>
              <a:rPr lang="en-GB" dirty="0"/>
              <a:t>a s</a:t>
            </a:r>
            <a:r>
              <a:rPr lang="en-GB" dirty="0" smtClean="0"/>
              <a:t>anctuary</a:t>
            </a:r>
            <a:r>
              <a:rPr lang="en-GB" dirty="0"/>
              <a:t>, </a:t>
            </a:r>
            <a:br>
              <a:rPr lang="en-GB" dirty="0"/>
            </a:br>
            <a:r>
              <a:rPr lang="en-GB" dirty="0" smtClean="0"/>
              <a:t>reading </a:t>
            </a:r>
            <a:r>
              <a:rPr lang="en-GB" dirty="0"/>
              <a:t>e</a:t>
            </a:r>
            <a:r>
              <a:rPr lang="en-GB" dirty="0" smtClean="0"/>
              <a:t>mbassy</a:t>
            </a:r>
            <a:r>
              <a:rPr lang="en-GB" dirty="0"/>
              <a:t>, and </a:t>
            </a:r>
            <a:r>
              <a:rPr lang="en-GB" dirty="0" smtClean="0"/>
              <a:t>safe space </a:t>
            </a:r>
            <a:r>
              <a:rPr lang="en-GB" dirty="0"/>
              <a:t>for </a:t>
            </a:r>
            <a:br>
              <a:rPr lang="en-GB" dirty="0"/>
            </a:br>
            <a:r>
              <a:rPr lang="en-GB" dirty="0"/>
              <a:t>Romani </a:t>
            </a:r>
            <a:r>
              <a:rPr lang="en-GB" dirty="0" smtClean="0"/>
              <a:t>users</a:t>
            </a:r>
            <a:endParaRPr lang="en-GB" dirty="0"/>
          </a:p>
        </p:txBody>
      </p:sp>
      <p:sp>
        <p:nvSpPr>
          <p:cNvPr id="7" name="Platshållare för text 6"/>
          <p:cNvSpPr>
            <a:spLocks noGrp="1"/>
          </p:cNvSpPr>
          <p:nvPr>
            <p:ph type="body" sz="quarter" idx="13"/>
          </p:nvPr>
        </p:nvSpPr>
        <p:spPr>
          <a:xfrm>
            <a:off x="1992590" y="6072722"/>
            <a:ext cx="7540307" cy="560905"/>
          </a:xfrm>
          <a:noFill/>
        </p:spPr>
        <p:txBody>
          <a:bodyPr/>
          <a:lstStyle/>
          <a:p>
            <a:pPr marL="0" indent="0">
              <a:buNone/>
            </a:pPr>
            <a:r>
              <a:rPr lang="sv-SE" dirty="0" smtClean="0"/>
              <a:t>Elisabet Rundqvist </a:t>
            </a:r>
            <a:endParaRPr lang="en-GB" dirty="0"/>
          </a:p>
        </p:txBody>
      </p:sp>
    </p:spTree>
    <p:extLst>
      <p:ext uri="{BB962C8B-B14F-4D97-AF65-F5344CB8AC3E}">
        <p14:creationId xmlns:p14="http://schemas.microsoft.com/office/powerpoint/2010/main" val="67095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ubrik 9"/>
          <p:cNvSpPr txBox="1">
            <a:spLocks/>
          </p:cNvSpPr>
          <p:nvPr/>
        </p:nvSpPr>
        <p:spPr>
          <a:xfrm>
            <a:off x="2386050" y="908734"/>
            <a:ext cx="8124120"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Unintentional discrimination</a:t>
            </a:r>
            <a:endParaRPr lang="en-GB" dirty="0"/>
          </a:p>
        </p:txBody>
      </p:sp>
    </p:spTree>
    <p:extLst>
      <p:ext uri="{BB962C8B-B14F-4D97-AF65-F5344CB8AC3E}">
        <p14:creationId xmlns:p14="http://schemas.microsoft.com/office/powerpoint/2010/main" val="2837509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a:xfrm>
            <a:off x="838201" y="1806574"/>
            <a:ext cx="6333161" cy="4351338"/>
          </a:xfrm>
        </p:spPr>
        <p:txBody>
          <a:bodyPr/>
          <a:lstStyle/>
          <a:p>
            <a:r>
              <a:rPr lang="en-GB" dirty="0" smtClean="0"/>
              <a:t>Stems from </a:t>
            </a:r>
            <a:r>
              <a:rPr lang="en-GB" dirty="0"/>
              <a:t>positive intentions but often arises from unconscious norms, biases, and </a:t>
            </a:r>
            <a:r>
              <a:rPr lang="en-GB" dirty="0" smtClean="0"/>
              <a:t>stereotypes</a:t>
            </a:r>
            <a:r>
              <a:rPr lang="en-GB" dirty="0"/>
              <a:t> </a:t>
            </a:r>
            <a:r>
              <a:rPr lang="en-GB" dirty="0" smtClean="0"/>
              <a:t>or lack of knowledge</a:t>
            </a:r>
            <a:r>
              <a:rPr lang="en-GB" dirty="0"/>
              <a:t> </a:t>
            </a:r>
            <a:r>
              <a:rPr lang="en-GB" dirty="0" smtClean="0"/>
              <a:t>/ ignorance </a:t>
            </a:r>
          </a:p>
          <a:p>
            <a:r>
              <a:rPr lang="en-GB" dirty="0" smtClean="0"/>
              <a:t>When </a:t>
            </a:r>
            <a:r>
              <a:rPr lang="en-GB" dirty="0"/>
              <a:t>an apparently harmless portrayal </a:t>
            </a:r>
            <a:r>
              <a:rPr lang="en-GB" dirty="0" smtClean="0"/>
              <a:t>inadvertently </a:t>
            </a:r>
            <a:r>
              <a:rPr lang="en-GB" dirty="0"/>
              <a:t>reinforces a prejudice, it can result in a perceived </a:t>
            </a:r>
            <a:r>
              <a:rPr lang="en-GB" dirty="0" err="1" smtClean="0"/>
              <a:t>microaggression</a:t>
            </a:r>
            <a:r>
              <a:rPr lang="en-GB" dirty="0" smtClean="0"/>
              <a:t> </a:t>
            </a:r>
            <a:r>
              <a:rPr lang="en-GB" dirty="0"/>
              <a:t>against the group.</a:t>
            </a:r>
          </a:p>
          <a:p>
            <a:r>
              <a:rPr lang="en-GB" dirty="0"/>
              <a:t>This applies to all grounds of discrimination, including:</a:t>
            </a:r>
          </a:p>
          <a:p>
            <a:pPr lvl="1"/>
            <a:r>
              <a:rPr lang="en-GB" dirty="0"/>
              <a:t>Ethnicity</a:t>
            </a:r>
          </a:p>
          <a:p>
            <a:pPr lvl="1"/>
            <a:r>
              <a:rPr lang="en-GB" dirty="0"/>
              <a:t>Disability</a:t>
            </a:r>
          </a:p>
          <a:p>
            <a:pPr lvl="1"/>
            <a:r>
              <a:rPr lang="en-GB" dirty="0"/>
              <a:t>Gender</a:t>
            </a:r>
          </a:p>
          <a:p>
            <a:pPr lvl="1"/>
            <a:r>
              <a:rPr lang="en-GB" dirty="0"/>
              <a:t>Gender identity or expression</a:t>
            </a:r>
          </a:p>
          <a:p>
            <a:pPr lvl="1"/>
            <a:r>
              <a:rPr lang="en-GB" dirty="0"/>
              <a:t>Religion or belief</a:t>
            </a:r>
          </a:p>
          <a:p>
            <a:pPr lvl="1"/>
            <a:r>
              <a:rPr lang="en-GB" dirty="0"/>
              <a:t>Sexual orientation</a:t>
            </a:r>
          </a:p>
          <a:p>
            <a:pPr lvl="1"/>
            <a:r>
              <a:rPr lang="en-GB" dirty="0"/>
              <a:t>Age</a:t>
            </a:r>
          </a:p>
          <a:p>
            <a:pPr lvl="1"/>
            <a:r>
              <a:rPr lang="en-GB" dirty="0" smtClean="0"/>
              <a:t>Socioeconomic background</a:t>
            </a:r>
            <a:endParaRPr lang="en-GB" dirty="0"/>
          </a:p>
        </p:txBody>
      </p:sp>
      <p:sp>
        <p:nvSpPr>
          <p:cNvPr id="3" name="Rubrik 2"/>
          <p:cNvSpPr>
            <a:spLocks noGrp="1"/>
          </p:cNvSpPr>
          <p:nvPr>
            <p:ph type="title"/>
          </p:nvPr>
        </p:nvSpPr>
        <p:spPr/>
        <p:txBody>
          <a:bodyPr/>
          <a:lstStyle/>
          <a:p>
            <a:r>
              <a:rPr lang="en-GB" dirty="0"/>
              <a:t>Unintentional </a:t>
            </a:r>
            <a:r>
              <a:rPr lang="en-GB" dirty="0" smtClean="0"/>
              <a:t>discrimination</a:t>
            </a:r>
            <a:endParaRPr lang="en-GB"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340" y="1841642"/>
            <a:ext cx="4413660" cy="2941291"/>
          </a:xfrm>
          <a:prstGeom prst="rect">
            <a:avLst/>
          </a:prstGeom>
        </p:spPr>
      </p:pic>
      <p:sp>
        <p:nvSpPr>
          <p:cNvPr id="5" name="Rektangel 4"/>
          <p:cNvSpPr/>
          <p:nvPr/>
        </p:nvSpPr>
        <p:spPr>
          <a:xfrm>
            <a:off x="7845088" y="4782933"/>
            <a:ext cx="4126087" cy="830997"/>
          </a:xfrm>
          <a:prstGeom prst="rect">
            <a:avLst/>
          </a:prstGeom>
        </p:spPr>
        <p:txBody>
          <a:bodyPr wrap="square">
            <a:spAutoFit/>
          </a:bodyPr>
          <a:lstStyle/>
          <a:p>
            <a:r>
              <a:rPr lang="en-GB" sz="1200" dirty="0">
                <a:hlinkClick r:id="rId3"/>
              </a:rPr>
              <a:t>https://</a:t>
            </a:r>
            <a:r>
              <a:rPr lang="en-GB" sz="1200" dirty="0" smtClean="0">
                <a:hlinkClick r:id="rId3"/>
              </a:rPr>
              <a:t>pixabay.com/sv/photos/luffare-romer-zigenare-beh</a:t>
            </a:r>
            <a:br>
              <a:rPr lang="en-GB" sz="1200" dirty="0" smtClean="0">
                <a:hlinkClick r:id="rId3"/>
              </a:rPr>
            </a:br>
            <a:r>
              <a:rPr lang="en-GB" sz="1200" dirty="0" smtClean="0">
                <a:hlinkClick r:id="rId3"/>
              </a:rPr>
              <a:t>%</a:t>
            </a:r>
            <a:r>
              <a:rPr lang="en-GB" sz="1200" dirty="0">
                <a:hlinkClick r:id="rId3"/>
              </a:rPr>
              <a:t>C3%A5llare-531201</a:t>
            </a:r>
            <a:r>
              <a:rPr lang="en-GB" sz="1200" dirty="0" smtClean="0">
                <a:hlinkClick r:id="rId3"/>
              </a:rPr>
              <a:t>/</a:t>
            </a:r>
            <a:endParaRPr lang="en-GB" sz="1200" dirty="0" smtClean="0"/>
          </a:p>
          <a:p>
            <a:r>
              <a:rPr lang="en-GB" sz="1200" i="1" dirty="0" err="1" smtClean="0"/>
              <a:t>Luffare</a:t>
            </a:r>
            <a:r>
              <a:rPr lang="en-GB" sz="1200" dirty="0" smtClean="0"/>
              <a:t> (tramp) </a:t>
            </a:r>
            <a:r>
              <a:rPr lang="en-GB" sz="1200" dirty="0" smtClean="0">
                <a:solidFill>
                  <a:srgbClr val="FF0000"/>
                </a:solidFill>
              </a:rPr>
              <a:t>“</a:t>
            </a:r>
            <a:r>
              <a:rPr lang="en-GB" sz="1200" i="1" dirty="0" err="1" smtClean="0">
                <a:solidFill>
                  <a:srgbClr val="FF0000"/>
                </a:solidFill>
              </a:rPr>
              <a:t>Zigenare</a:t>
            </a:r>
            <a:r>
              <a:rPr lang="en-GB" sz="1200" dirty="0" smtClean="0">
                <a:solidFill>
                  <a:srgbClr val="FF0000"/>
                </a:solidFill>
              </a:rPr>
              <a:t> (gypsies)”</a:t>
            </a:r>
            <a:r>
              <a:rPr lang="en-GB" sz="1200" dirty="0" smtClean="0"/>
              <a:t>, </a:t>
            </a:r>
            <a:r>
              <a:rPr lang="en-GB" sz="1200" dirty="0" err="1" smtClean="0"/>
              <a:t>Romer</a:t>
            </a:r>
            <a:r>
              <a:rPr lang="en-GB" sz="1200" dirty="0" smtClean="0"/>
              <a:t> </a:t>
            </a:r>
            <a:br>
              <a:rPr lang="en-GB" sz="1200" dirty="0" smtClean="0"/>
            </a:br>
            <a:r>
              <a:rPr lang="en-GB" sz="1200" dirty="0" smtClean="0"/>
              <a:t>as search words! (2014) </a:t>
            </a:r>
            <a:endParaRPr lang="en-GB" sz="1200" dirty="0"/>
          </a:p>
        </p:txBody>
      </p:sp>
    </p:spTree>
    <p:extLst>
      <p:ext uri="{BB962C8B-B14F-4D97-AF65-F5344CB8AC3E}">
        <p14:creationId xmlns:p14="http://schemas.microsoft.com/office/powerpoint/2010/main" val="2745752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71272" y="454499"/>
            <a:ext cx="3471629" cy="4351338"/>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083" y="1630511"/>
            <a:ext cx="3691171" cy="4722664"/>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424" y="329577"/>
            <a:ext cx="3540901" cy="4656754"/>
          </a:xfrm>
          <a:prstGeom prst="rect">
            <a:avLst/>
          </a:prstGeom>
        </p:spPr>
      </p:pic>
      <p:sp>
        <p:nvSpPr>
          <p:cNvPr id="7" name="Vänsterpil 6"/>
          <p:cNvSpPr/>
          <p:nvPr/>
        </p:nvSpPr>
        <p:spPr>
          <a:xfrm>
            <a:off x="4992133" y="2551089"/>
            <a:ext cx="881204" cy="356103"/>
          </a:xfrm>
          <a:prstGeom prst="lef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ktangel 7"/>
          <p:cNvSpPr/>
          <p:nvPr/>
        </p:nvSpPr>
        <p:spPr>
          <a:xfrm>
            <a:off x="721259" y="4986331"/>
            <a:ext cx="2469836" cy="707886"/>
          </a:xfrm>
          <a:prstGeom prst="rect">
            <a:avLst/>
          </a:prstGeom>
        </p:spPr>
        <p:txBody>
          <a:bodyPr wrap="square">
            <a:spAutoFit/>
          </a:bodyPr>
          <a:lstStyle/>
          <a:p>
            <a:r>
              <a:rPr lang="en-GB" sz="1000" dirty="0">
                <a:hlinkClick r:id="rId5"/>
              </a:rPr>
              <a:t>https://</a:t>
            </a:r>
            <a:r>
              <a:rPr lang="en-GB" sz="1000" dirty="0" smtClean="0">
                <a:hlinkClick r:id="rId5"/>
              </a:rPr>
              <a:t>www.vaticannews.va/en/world/news/2022-01/holocaust-memorial-day-dialogue-creates-connection-and-understa.html</a:t>
            </a:r>
            <a:r>
              <a:rPr lang="en-GB" sz="1000" dirty="0" smtClean="0"/>
              <a:t> </a:t>
            </a:r>
            <a:endParaRPr lang="en-GB" sz="1000" dirty="0"/>
          </a:p>
        </p:txBody>
      </p:sp>
    </p:spTree>
    <p:extLst>
      <p:ext uri="{BB962C8B-B14F-4D97-AF65-F5344CB8AC3E}">
        <p14:creationId xmlns:p14="http://schemas.microsoft.com/office/powerpoint/2010/main" val="3747042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sz="quarter" idx="15"/>
          </p:nvPr>
        </p:nvSpPr>
        <p:spPr>
          <a:xfrm>
            <a:off x="6429376" y="1806572"/>
            <a:ext cx="5591175" cy="4384675"/>
          </a:xfrm>
        </p:spPr>
        <p:txBody>
          <a:bodyPr/>
          <a:lstStyle/>
          <a:p>
            <a:r>
              <a:rPr lang="en-GB" b="1" dirty="0" smtClean="0"/>
              <a:t>Representation</a:t>
            </a:r>
          </a:p>
          <a:p>
            <a:pPr lvl="1"/>
            <a:r>
              <a:rPr lang="en-GB" dirty="0" smtClean="0"/>
              <a:t>Who is visible? Who is not? Who gets to represent what? Does one person always represent their "area of discrimination"?</a:t>
            </a:r>
          </a:p>
          <a:p>
            <a:r>
              <a:rPr lang="en-GB" b="1" dirty="0" smtClean="0"/>
              <a:t>Authority </a:t>
            </a:r>
            <a:r>
              <a:rPr lang="en-GB" b="1" dirty="0"/>
              <a:t>/ Power:</a:t>
            </a:r>
            <a:endParaRPr lang="en-GB" dirty="0"/>
          </a:p>
          <a:p>
            <a:pPr lvl="1"/>
            <a:r>
              <a:rPr lang="en-GB" dirty="0"/>
              <a:t>Who does what? Who does not have authority or power?</a:t>
            </a:r>
          </a:p>
          <a:p>
            <a:endParaRPr lang="en-GB" dirty="0"/>
          </a:p>
        </p:txBody>
      </p:sp>
      <p:sp>
        <p:nvSpPr>
          <p:cNvPr id="6" name="Platshållare för text 5"/>
          <p:cNvSpPr>
            <a:spLocks noGrp="1"/>
          </p:cNvSpPr>
          <p:nvPr>
            <p:ph type="body" sz="quarter" idx="19"/>
          </p:nvPr>
        </p:nvSpPr>
        <p:spPr/>
        <p:txBody>
          <a:bodyPr/>
          <a:lstStyle/>
          <a:p>
            <a:r>
              <a:rPr lang="en-GB" b="1" dirty="0"/>
              <a:t>Context</a:t>
            </a:r>
            <a:endParaRPr lang="en-GB" dirty="0"/>
          </a:p>
          <a:p>
            <a:pPr lvl="1"/>
            <a:r>
              <a:rPr lang="en-GB" dirty="0"/>
              <a:t>Is there </a:t>
            </a:r>
            <a:r>
              <a:rPr lang="en-GB" dirty="0" smtClean="0"/>
              <a:t>context</a:t>
            </a:r>
            <a:r>
              <a:rPr lang="en-GB" dirty="0"/>
              <a:t>, or is it missing?</a:t>
            </a:r>
          </a:p>
          <a:p>
            <a:r>
              <a:rPr lang="en-GB" b="1" dirty="0"/>
              <a:t>Relevance	</a:t>
            </a:r>
            <a:endParaRPr lang="en-GB" dirty="0"/>
          </a:p>
          <a:p>
            <a:pPr lvl="1"/>
            <a:r>
              <a:rPr lang="en-GB" dirty="0"/>
              <a:t>Within the context, what does the image/text/other media convey</a:t>
            </a:r>
            <a:r>
              <a:rPr lang="en-GB" dirty="0" smtClean="0"/>
              <a:t>?</a:t>
            </a:r>
          </a:p>
          <a:p>
            <a:r>
              <a:rPr lang="en-GB" b="1" dirty="0"/>
              <a:t>Agency</a:t>
            </a:r>
            <a:endParaRPr lang="en-GB" dirty="0"/>
          </a:p>
          <a:p>
            <a:pPr lvl="1"/>
            <a:r>
              <a:rPr lang="en-GB" dirty="0"/>
              <a:t>Who is active? Who is passive?</a:t>
            </a:r>
          </a:p>
          <a:p>
            <a:endParaRPr lang="en-GB" dirty="0"/>
          </a:p>
        </p:txBody>
      </p:sp>
      <p:sp>
        <p:nvSpPr>
          <p:cNvPr id="3" name="Rubrik 2"/>
          <p:cNvSpPr>
            <a:spLocks noGrp="1"/>
          </p:cNvSpPr>
          <p:nvPr>
            <p:ph type="title"/>
          </p:nvPr>
        </p:nvSpPr>
        <p:spPr/>
        <p:txBody>
          <a:bodyPr/>
          <a:lstStyle/>
          <a:p>
            <a:r>
              <a:rPr lang="en-GB" dirty="0" smtClean="0"/>
              <a:t>Have I unintentionally discriminated? </a:t>
            </a:r>
            <a:endParaRPr lang="en-GB"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307503"/>
            <a:ext cx="5634893" cy="2550497"/>
          </a:xfrm>
          <a:prstGeom prst="rect">
            <a:avLst/>
          </a:prstGeom>
        </p:spPr>
      </p:pic>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11949" y="4303434"/>
            <a:ext cx="3259929" cy="2187344"/>
          </a:xfrm>
          <a:prstGeom prst="rect">
            <a:avLst/>
          </a:prstGeom>
        </p:spPr>
      </p:pic>
      <p:sp>
        <p:nvSpPr>
          <p:cNvPr id="9" name="Kommentar i oval 8"/>
          <p:cNvSpPr/>
          <p:nvPr/>
        </p:nvSpPr>
        <p:spPr>
          <a:xfrm>
            <a:off x="10376899" y="73918"/>
            <a:ext cx="1815101" cy="1130268"/>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
        <p:nvSpPr>
          <p:cNvPr id="10" name="Rektangel 9"/>
          <p:cNvSpPr/>
          <p:nvPr/>
        </p:nvSpPr>
        <p:spPr>
          <a:xfrm>
            <a:off x="0" y="4303433"/>
            <a:ext cx="1561672" cy="2550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p:cNvSpPr/>
          <p:nvPr/>
        </p:nvSpPr>
        <p:spPr>
          <a:xfrm>
            <a:off x="4316598" y="4303433"/>
            <a:ext cx="1324913" cy="2550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p:cNvSpPr txBox="1"/>
          <p:nvPr/>
        </p:nvSpPr>
        <p:spPr>
          <a:xfrm>
            <a:off x="6716551" y="6036389"/>
            <a:ext cx="1947969" cy="246221"/>
          </a:xfrm>
          <a:prstGeom prst="rect">
            <a:avLst/>
          </a:prstGeom>
          <a:noFill/>
        </p:spPr>
        <p:txBody>
          <a:bodyPr wrap="none" rtlCol="0">
            <a:spAutoFit/>
          </a:bodyPr>
          <a:lstStyle/>
          <a:p>
            <a:r>
              <a:rPr lang="sv-SE" sz="1000" dirty="0" smtClean="0">
                <a:solidFill>
                  <a:schemeClr val="bg1"/>
                </a:solidFill>
              </a:rPr>
              <a:t>Photos: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pic>
        <p:nvPicPr>
          <p:cNvPr id="2" name="Bildobjekt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74590" y="4303433"/>
            <a:ext cx="3004002" cy="2187345"/>
          </a:xfrm>
          <a:prstGeom prst="rect">
            <a:avLst/>
          </a:prstGeom>
        </p:spPr>
      </p:pic>
    </p:spTree>
    <p:extLst>
      <p:ext uri="{BB962C8B-B14F-4D97-AF65-F5344CB8AC3E}">
        <p14:creationId xmlns:p14="http://schemas.microsoft.com/office/powerpoint/2010/main" val="34258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0"/>
                                        <p:tgtEl>
                                          <p:spTgt spid="11"/>
                                        </p:tgtEl>
                                      </p:cBhvr>
                                    </p:animEffect>
                                    <p:set>
                                      <p:cBhvr>
                                        <p:cTn id="10" dur="1" fill="hold">
                                          <p:stCondLst>
                                            <p:cond delay="49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sz="quarter" idx="15"/>
          </p:nvPr>
        </p:nvSpPr>
        <p:spPr>
          <a:xfrm>
            <a:off x="6977862" y="1897166"/>
            <a:ext cx="4850363" cy="2110812"/>
          </a:xfrm>
          <a:ln w="28575">
            <a:solidFill>
              <a:schemeClr val="accent3">
                <a:lumMod val="50000"/>
              </a:schemeClr>
            </a:solidFill>
          </a:ln>
        </p:spPr>
        <p:txBody>
          <a:bodyPr tIns="108000" bIns="108000"/>
          <a:lstStyle/>
          <a:p>
            <a:pPr marL="360000" indent="0"/>
            <a:r>
              <a:rPr lang="en-GB" dirty="0"/>
              <a:t>The library should stand for the vision and ensure it meets legislation and/or relevant strategies, </a:t>
            </a:r>
            <a:r>
              <a:rPr lang="en-GB" dirty="0" smtClean="0"/>
              <a:t>such as Roma strategic framework.</a:t>
            </a:r>
            <a:endParaRPr lang="en-GB" dirty="0"/>
          </a:p>
          <a:p>
            <a:pPr marL="360000" indent="0"/>
            <a:r>
              <a:rPr lang="en-GB" dirty="0" smtClean="0"/>
              <a:t>Collaborate </a:t>
            </a:r>
            <a:r>
              <a:rPr lang="en-GB" dirty="0"/>
              <a:t>and share experiences with other libraries! </a:t>
            </a:r>
          </a:p>
          <a:p>
            <a:pPr indent="0"/>
            <a:endParaRPr lang="en-GB" dirty="0"/>
          </a:p>
        </p:txBody>
      </p:sp>
      <p:sp>
        <p:nvSpPr>
          <p:cNvPr id="3" name="Platshållare för text 2"/>
          <p:cNvSpPr>
            <a:spLocks noGrp="1"/>
          </p:cNvSpPr>
          <p:nvPr>
            <p:ph type="body" sz="quarter" idx="19"/>
          </p:nvPr>
        </p:nvSpPr>
        <p:spPr/>
        <p:txBody>
          <a:bodyPr/>
          <a:lstStyle/>
          <a:p>
            <a:r>
              <a:rPr lang="en-GB" dirty="0" smtClean="0"/>
              <a:t>Set goals - involve </a:t>
            </a:r>
            <a:r>
              <a:rPr lang="en-GB" dirty="0"/>
              <a:t>all </a:t>
            </a:r>
            <a:r>
              <a:rPr lang="en-GB" dirty="0" smtClean="0"/>
              <a:t>library </a:t>
            </a:r>
            <a:r>
              <a:rPr lang="en-GB" dirty="0"/>
              <a:t>staff. </a:t>
            </a:r>
            <a:r>
              <a:rPr lang="en-GB" dirty="0" smtClean="0"/>
              <a:t/>
            </a:r>
            <a:br>
              <a:rPr lang="en-GB" dirty="0" smtClean="0"/>
            </a:br>
            <a:r>
              <a:rPr lang="en-GB" dirty="0" smtClean="0"/>
              <a:t>“Why </a:t>
            </a:r>
            <a:r>
              <a:rPr lang="en-GB" dirty="0"/>
              <a:t>are we doing this</a:t>
            </a:r>
            <a:r>
              <a:rPr lang="en-GB" dirty="0" smtClean="0"/>
              <a:t>?”</a:t>
            </a:r>
          </a:p>
          <a:p>
            <a:r>
              <a:rPr lang="en-GB" dirty="0"/>
              <a:t>Libraries have a </a:t>
            </a:r>
            <a:r>
              <a:rPr lang="en-GB" dirty="0" smtClean="0"/>
              <a:t>broad democratic mission</a:t>
            </a:r>
            <a:endParaRPr lang="en-GB" dirty="0"/>
          </a:p>
          <a:p>
            <a:pPr lvl="1"/>
            <a:r>
              <a:rPr lang="en-GB" dirty="0"/>
              <a:t>C</a:t>
            </a:r>
            <a:r>
              <a:rPr lang="en-GB" dirty="0" smtClean="0"/>
              <a:t>an the library fulfil the broad mission? </a:t>
            </a:r>
            <a:endParaRPr lang="en-GB" dirty="0"/>
          </a:p>
          <a:p>
            <a:pPr lvl="1"/>
            <a:r>
              <a:rPr lang="en-GB" dirty="0" smtClean="0"/>
              <a:t>What </a:t>
            </a:r>
            <a:r>
              <a:rPr lang="en-GB" dirty="0"/>
              <a:t>image does the library want to </a:t>
            </a:r>
            <a:r>
              <a:rPr lang="en-GB" dirty="0" smtClean="0"/>
              <a:t>communicate? </a:t>
            </a:r>
            <a:endParaRPr lang="en-GB" dirty="0"/>
          </a:p>
          <a:p>
            <a:pPr lvl="1" algn="just"/>
            <a:r>
              <a:rPr lang="en-GB" dirty="0"/>
              <a:t>What is the library’s USP</a:t>
            </a:r>
            <a:r>
              <a:rPr lang="en-GB" dirty="0" smtClean="0"/>
              <a:t>*? </a:t>
            </a:r>
            <a:endParaRPr lang="en-GB" dirty="0"/>
          </a:p>
          <a:p>
            <a:r>
              <a:rPr lang="en-GB" dirty="0" smtClean="0"/>
              <a:t>Temporary </a:t>
            </a:r>
            <a:r>
              <a:rPr lang="en-GB" dirty="0"/>
              <a:t>and long-term </a:t>
            </a:r>
            <a:r>
              <a:rPr lang="en-GB" dirty="0" smtClean="0"/>
              <a:t>efforts: </a:t>
            </a:r>
            <a:br>
              <a:rPr lang="en-GB" dirty="0" smtClean="0"/>
            </a:br>
            <a:r>
              <a:rPr lang="en-GB" dirty="0" smtClean="0"/>
              <a:t>What </a:t>
            </a:r>
            <a:r>
              <a:rPr lang="en-GB" dirty="0"/>
              <a:t>if long-term funding isn’t available? Building trust takes time</a:t>
            </a:r>
            <a:r>
              <a:rPr lang="en-GB" dirty="0" smtClean="0"/>
              <a:t>...</a:t>
            </a:r>
          </a:p>
          <a:p>
            <a:pPr lvl="1"/>
            <a:r>
              <a:rPr lang="en-GB" dirty="0" smtClean="0"/>
              <a:t>Who has the </a:t>
            </a:r>
            <a:r>
              <a:rPr lang="en-GB" dirty="0"/>
              <a:t>resources? </a:t>
            </a:r>
          </a:p>
          <a:p>
            <a:pPr lvl="1"/>
            <a:r>
              <a:rPr lang="en-GB" dirty="0"/>
              <a:t>Who has the power to make decisions</a:t>
            </a:r>
            <a:r>
              <a:rPr lang="en-GB" dirty="0" smtClean="0"/>
              <a:t>?</a:t>
            </a:r>
            <a:endParaRPr lang="en-GB" dirty="0"/>
          </a:p>
          <a:p>
            <a:r>
              <a:rPr lang="en-GB" dirty="0" smtClean="0"/>
              <a:t>Envision what </a:t>
            </a:r>
            <a:r>
              <a:rPr lang="en-GB" dirty="0"/>
              <a:t>needs to be </a:t>
            </a:r>
            <a:r>
              <a:rPr lang="en-GB" dirty="0" smtClean="0"/>
              <a:t>done</a:t>
            </a:r>
          </a:p>
          <a:p>
            <a:pPr lvl="1"/>
            <a:r>
              <a:rPr lang="en-US" dirty="0" smtClean="0"/>
              <a:t>Envision </a:t>
            </a:r>
            <a:r>
              <a:rPr lang="en-US" dirty="0"/>
              <a:t>a modern library where Roma are naturally included in the planning of activities.</a:t>
            </a:r>
            <a:endParaRPr lang="en-GB" dirty="0"/>
          </a:p>
          <a:p>
            <a:endParaRPr lang="en-GB" dirty="0"/>
          </a:p>
        </p:txBody>
      </p:sp>
      <p:sp>
        <p:nvSpPr>
          <p:cNvPr id="4" name="Rubrik 3"/>
          <p:cNvSpPr>
            <a:spLocks noGrp="1"/>
          </p:cNvSpPr>
          <p:nvPr>
            <p:ph type="title"/>
          </p:nvPr>
        </p:nvSpPr>
        <p:spPr/>
        <p:txBody>
          <a:bodyPr/>
          <a:lstStyle/>
          <a:p>
            <a:r>
              <a:rPr lang="sv-SE" dirty="0" smtClean="0"/>
              <a:t>Step 2: </a:t>
            </a:r>
            <a:r>
              <a:rPr lang="en-GB" dirty="0"/>
              <a:t>Why </a:t>
            </a:r>
            <a:r>
              <a:rPr lang="en-GB" dirty="0" smtClean="0"/>
              <a:t>should we do this</a:t>
            </a:r>
            <a:r>
              <a:rPr lang="en-GB" dirty="0"/>
              <a:t>?</a:t>
            </a:r>
            <a:r>
              <a:rPr lang="sv-SE" dirty="0" smtClean="0"/>
              <a:t> </a:t>
            </a:r>
            <a:endParaRPr lang="en-GB" dirty="0"/>
          </a:p>
        </p:txBody>
      </p:sp>
      <p:sp>
        <p:nvSpPr>
          <p:cNvPr id="5" name="Rektangel 4"/>
          <p:cNvSpPr/>
          <p:nvPr/>
        </p:nvSpPr>
        <p:spPr>
          <a:xfrm>
            <a:off x="719847" y="6353175"/>
            <a:ext cx="3085140" cy="369332"/>
          </a:xfrm>
          <a:prstGeom prst="rect">
            <a:avLst/>
          </a:prstGeom>
        </p:spPr>
        <p:txBody>
          <a:bodyPr wrap="none">
            <a:spAutoFit/>
          </a:bodyPr>
          <a:lstStyle/>
          <a:p>
            <a:r>
              <a:rPr lang="en-GB" dirty="0" smtClean="0">
                <a:solidFill>
                  <a:srgbClr val="333333"/>
                </a:solidFill>
                <a:latin typeface="Montserrat"/>
              </a:rPr>
              <a:t>* USP = Unique </a:t>
            </a:r>
            <a:r>
              <a:rPr lang="en-GB" dirty="0">
                <a:solidFill>
                  <a:srgbClr val="333333"/>
                </a:solidFill>
                <a:latin typeface="Montserrat"/>
              </a:rPr>
              <a:t>selling point</a:t>
            </a:r>
            <a:endParaRPr lang="en-GB" i="0" dirty="0">
              <a:solidFill>
                <a:srgbClr val="333333"/>
              </a:solidFill>
              <a:effectLst/>
              <a:latin typeface="Montserrat"/>
            </a:endParaRPr>
          </a:p>
        </p:txBody>
      </p:sp>
    </p:spTree>
    <p:extLst>
      <p:ext uri="{BB962C8B-B14F-4D97-AF65-F5344CB8AC3E}">
        <p14:creationId xmlns:p14="http://schemas.microsoft.com/office/powerpoint/2010/main" val="2862039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9"/>
          </p:nvPr>
        </p:nvSpPr>
        <p:spPr/>
        <p:txBody>
          <a:bodyPr/>
          <a:lstStyle/>
          <a:p>
            <a:r>
              <a:rPr lang="en-GB" dirty="0" smtClean="0"/>
              <a:t>Integrate planning into regular operations; align activities for Roma with other library activities.</a:t>
            </a:r>
          </a:p>
          <a:p>
            <a:r>
              <a:rPr lang="en-GB" dirty="0" smtClean="0"/>
              <a:t>Include activities for Roma in annual planning. </a:t>
            </a:r>
          </a:p>
          <a:p>
            <a:r>
              <a:rPr lang="en-GB" dirty="0" smtClean="0"/>
              <a:t>Make sure important dates are in the planning calendar:  </a:t>
            </a:r>
          </a:p>
          <a:p>
            <a:pPr lvl="1"/>
            <a:r>
              <a:rPr lang="en-GB" dirty="0" smtClean="0"/>
              <a:t>January </a:t>
            </a:r>
            <a:r>
              <a:rPr lang="en-GB" dirty="0"/>
              <a:t>27th </a:t>
            </a:r>
            <a:r>
              <a:rPr lang="en-GB" dirty="0">
                <a:hlinkClick r:id="rId2"/>
              </a:rPr>
              <a:t>Holocaust Remembrance Day</a:t>
            </a:r>
            <a:endParaRPr lang="en-GB" dirty="0" smtClean="0"/>
          </a:p>
          <a:p>
            <a:pPr lvl="1"/>
            <a:r>
              <a:rPr lang="en-GB" dirty="0" smtClean="0"/>
              <a:t>April 8</a:t>
            </a:r>
            <a:r>
              <a:rPr lang="en-GB" baseline="30000" dirty="0" smtClean="0"/>
              <a:t>th</a:t>
            </a:r>
            <a:r>
              <a:rPr lang="en-GB" dirty="0" smtClean="0"/>
              <a:t> </a:t>
            </a:r>
            <a:r>
              <a:rPr lang="en-GB" dirty="0" smtClean="0">
                <a:hlinkClick r:id="rId3"/>
              </a:rPr>
              <a:t>International Roma Day </a:t>
            </a:r>
            <a:endParaRPr lang="en-GB" dirty="0" smtClean="0"/>
          </a:p>
          <a:p>
            <a:pPr lvl="1"/>
            <a:r>
              <a:rPr lang="en-GB" dirty="0" smtClean="0"/>
              <a:t>May 6</a:t>
            </a:r>
            <a:r>
              <a:rPr lang="en-GB" baseline="30000" dirty="0" smtClean="0"/>
              <a:t>th</a:t>
            </a:r>
            <a:r>
              <a:rPr lang="en-GB" dirty="0" smtClean="0"/>
              <a:t> </a:t>
            </a:r>
            <a:r>
              <a:rPr lang="en-GB" dirty="0" err="1" smtClean="0">
                <a:hlinkClick r:id="rId4"/>
              </a:rPr>
              <a:t>Ederlezi</a:t>
            </a:r>
            <a:r>
              <a:rPr lang="en-GB" dirty="0" smtClean="0">
                <a:hlinkClick r:id="rId4"/>
              </a:rPr>
              <a:t> (</a:t>
            </a:r>
            <a:r>
              <a:rPr lang="en-GB" dirty="0" err="1" smtClean="0">
                <a:hlinkClick r:id="rId4"/>
              </a:rPr>
              <a:t>Durdevdan</a:t>
            </a:r>
            <a:r>
              <a:rPr lang="en-GB" dirty="0" smtClean="0">
                <a:hlinkClick r:id="rId4"/>
              </a:rPr>
              <a:t>)</a:t>
            </a:r>
            <a:endParaRPr lang="en-GB" dirty="0" smtClean="0"/>
          </a:p>
          <a:p>
            <a:pPr lvl="1"/>
            <a:r>
              <a:rPr lang="en-GB" dirty="0" smtClean="0"/>
              <a:t>May 16</a:t>
            </a:r>
            <a:r>
              <a:rPr lang="en-GB" baseline="30000" dirty="0" smtClean="0"/>
              <a:t>th</a:t>
            </a:r>
            <a:r>
              <a:rPr lang="en-GB" dirty="0" smtClean="0"/>
              <a:t> </a:t>
            </a:r>
            <a:r>
              <a:rPr lang="en-GB" dirty="0" smtClean="0">
                <a:hlinkClick r:id="rId5"/>
              </a:rPr>
              <a:t>Roma Resistance Day</a:t>
            </a:r>
            <a:endParaRPr lang="en-GB" dirty="0" smtClean="0"/>
          </a:p>
          <a:p>
            <a:pPr lvl="1"/>
            <a:r>
              <a:rPr lang="en-GB" dirty="0" smtClean="0"/>
              <a:t>May 24</a:t>
            </a:r>
            <a:r>
              <a:rPr lang="en-GB" baseline="30000" dirty="0" smtClean="0"/>
              <a:t>th</a:t>
            </a:r>
            <a:r>
              <a:rPr lang="en-GB" dirty="0" smtClean="0"/>
              <a:t> </a:t>
            </a:r>
            <a:r>
              <a:rPr lang="en-GB" dirty="0" smtClean="0">
                <a:hlinkClick r:id="rId6"/>
              </a:rPr>
              <a:t>Kali Sara </a:t>
            </a:r>
            <a:r>
              <a:rPr lang="en-GB" dirty="0" smtClean="0"/>
              <a:t>(patron saint of Romani people) </a:t>
            </a:r>
          </a:p>
          <a:p>
            <a:pPr lvl="1"/>
            <a:r>
              <a:rPr lang="en-GB" dirty="0" smtClean="0"/>
              <a:t>August 2</a:t>
            </a:r>
            <a:r>
              <a:rPr lang="en-GB" baseline="30000" dirty="0" smtClean="0"/>
              <a:t>nd </a:t>
            </a:r>
            <a:r>
              <a:rPr lang="en-GB" dirty="0" smtClean="0"/>
              <a:t> </a:t>
            </a:r>
            <a:r>
              <a:rPr lang="en-GB" dirty="0" smtClean="0">
                <a:hlinkClick r:id="rId7"/>
              </a:rPr>
              <a:t>Roma Genocide Remembrance Day  </a:t>
            </a:r>
            <a:endParaRPr lang="en-GB" dirty="0" smtClean="0"/>
          </a:p>
          <a:p>
            <a:pPr lvl="1"/>
            <a:endParaRPr lang="en-GB" dirty="0" smtClean="0"/>
          </a:p>
          <a:p>
            <a:endParaRPr lang="en-GB" dirty="0"/>
          </a:p>
        </p:txBody>
      </p:sp>
      <p:sp>
        <p:nvSpPr>
          <p:cNvPr id="4" name="Rubrik 3"/>
          <p:cNvSpPr>
            <a:spLocks noGrp="1"/>
          </p:cNvSpPr>
          <p:nvPr>
            <p:ph type="title"/>
          </p:nvPr>
        </p:nvSpPr>
        <p:spPr/>
        <p:txBody>
          <a:bodyPr/>
          <a:lstStyle/>
          <a:p>
            <a:r>
              <a:rPr lang="sv-SE" dirty="0"/>
              <a:t>Step 2: </a:t>
            </a:r>
            <a:r>
              <a:rPr lang="en-GB" dirty="0"/>
              <a:t>Why </a:t>
            </a:r>
            <a:r>
              <a:rPr lang="en-GB" dirty="0" smtClean="0"/>
              <a:t>should we do this</a:t>
            </a:r>
            <a:r>
              <a:rPr lang="en-GB" dirty="0"/>
              <a:t>?</a:t>
            </a:r>
            <a:r>
              <a:rPr lang="sv-SE" dirty="0"/>
              <a:t> </a:t>
            </a:r>
            <a:endParaRPr lang="en-GB" dirty="0"/>
          </a:p>
        </p:txBody>
      </p:sp>
      <p:pic>
        <p:nvPicPr>
          <p:cNvPr id="4098" name="Picture 2" descr="16 May 1944 – a day to remember"/>
          <p:cNvPicPr>
            <a:picLocks noGrp="1" noChangeAspect="1" noChangeArrowheads="1"/>
          </p:cNvPicPr>
          <p:nvPr>
            <p:ph sz="quarter" idx="15"/>
          </p:nvPr>
        </p:nvPicPr>
        <p:blipFill>
          <a:blip r:embed="rId8" cstate="hqprint">
            <a:extLst>
              <a:ext uri="{28A0092B-C50C-407E-A947-70E740481C1C}">
                <a14:useLocalDpi xmlns:a14="http://schemas.microsoft.com/office/drawing/2010/main" val="0"/>
              </a:ext>
            </a:extLst>
          </a:blip>
          <a:srcRect/>
          <a:stretch>
            <a:fillRect/>
          </a:stretch>
        </p:blipFill>
        <p:spPr bwMode="auto">
          <a:xfrm>
            <a:off x="8691937" y="1963232"/>
            <a:ext cx="3500063" cy="1967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n vara en bild av text där det står ”AUSCHWITZISONLYSLEEPING AUSCHWITZI IS ONLY SLEEPING -Ceija Stojka European Roma Holocaust Memorial Day 2024 02 August 1944, Krakow Birkenau ERIAC ប្ FDAMRTS EUROPEAN EUROPEAN ROMA ARTS AND CULTURE ፍራ REDI नोड ች ニル ROMA ว BLE BLIEEL BELLA ዎም E OMR FOR DEMOCRACY IROMA FOUNDATION FO FOR EURO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5823" y="2792611"/>
            <a:ext cx="2459847" cy="245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75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9"/>
          </p:nvPr>
        </p:nvSpPr>
        <p:spPr/>
        <p:txBody>
          <a:bodyPr/>
          <a:lstStyle/>
          <a:p>
            <a:r>
              <a:rPr lang="en-GB" dirty="0" smtClean="0"/>
              <a:t>Raise the flag, display the literature - put it on a separate shelf or mark clearly.</a:t>
            </a:r>
          </a:p>
          <a:p>
            <a:r>
              <a:rPr lang="en-GB" dirty="0" smtClean="0"/>
              <a:t>Organise events, exhibitions.</a:t>
            </a:r>
          </a:p>
          <a:p>
            <a:r>
              <a:rPr lang="en-GB" dirty="0" smtClean="0"/>
              <a:t>Make Roma visible!! (In the front of the library)</a:t>
            </a:r>
          </a:p>
          <a:p>
            <a:r>
              <a:rPr lang="en-GB" dirty="0" smtClean="0"/>
              <a:t>Create sanctuary for young people and children </a:t>
            </a:r>
          </a:p>
          <a:p>
            <a:pPr lvl="1"/>
            <a:r>
              <a:rPr lang="en-GB" dirty="0"/>
              <a:t>I</a:t>
            </a:r>
            <a:r>
              <a:rPr lang="en-GB" dirty="0" smtClean="0"/>
              <a:t>nvite them to conversations about what's interesting and/or important. </a:t>
            </a:r>
          </a:p>
          <a:p>
            <a:pPr lvl="1"/>
            <a:r>
              <a:rPr lang="en-GB" dirty="0" smtClean="0"/>
              <a:t>Make sure that parents feel safe with their children being in the library. </a:t>
            </a:r>
          </a:p>
          <a:p>
            <a:pPr lvl="1"/>
            <a:r>
              <a:rPr lang="en-GB" dirty="0" smtClean="0"/>
              <a:t>Offer activities for all ages!</a:t>
            </a:r>
          </a:p>
          <a:p>
            <a:r>
              <a:rPr lang="en-GB" dirty="0" smtClean="0"/>
              <a:t>Identify young ambassadors.</a:t>
            </a:r>
          </a:p>
        </p:txBody>
      </p:sp>
      <p:sp>
        <p:nvSpPr>
          <p:cNvPr id="4" name="Rubrik 3"/>
          <p:cNvSpPr>
            <a:spLocks noGrp="1"/>
          </p:cNvSpPr>
          <p:nvPr>
            <p:ph type="title"/>
          </p:nvPr>
        </p:nvSpPr>
        <p:spPr/>
        <p:txBody>
          <a:bodyPr/>
          <a:lstStyle/>
          <a:p>
            <a:r>
              <a:rPr lang="en-GB" dirty="0" smtClean="0"/>
              <a:t>Step 3: Start</a:t>
            </a:r>
            <a:r>
              <a:rPr lang="en-GB" dirty="0"/>
              <a:t>! Make Roma </a:t>
            </a:r>
            <a:r>
              <a:rPr lang="en-GB" dirty="0" smtClean="0"/>
              <a:t>visible</a:t>
            </a:r>
            <a:endParaRPr lang="en-GB" dirty="0"/>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154" y="5184647"/>
            <a:ext cx="2375212" cy="1334743"/>
          </a:xfrm>
          <a:prstGeom prst="rect">
            <a:avLst/>
          </a:prstGeom>
        </p:spPr>
      </p:pic>
      <p:sp>
        <p:nvSpPr>
          <p:cNvPr id="8" name="Rektangel 7"/>
          <p:cNvSpPr/>
          <p:nvPr/>
        </p:nvSpPr>
        <p:spPr>
          <a:xfrm>
            <a:off x="6595154" y="6482665"/>
            <a:ext cx="2196435" cy="246221"/>
          </a:xfrm>
          <a:prstGeom prst="rect">
            <a:avLst/>
          </a:prstGeom>
        </p:spPr>
        <p:txBody>
          <a:bodyPr wrap="none">
            <a:spAutoFit/>
          </a:bodyPr>
          <a:lstStyle/>
          <a:p>
            <a:r>
              <a:rPr lang="sv-SE" sz="1000" dirty="0" smtClean="0"/>
              <a:t>Biskopsgården </a:t>
            </a:r>
            <a:r>
              <a:rPr lang="sv-SE" sz="1000" dirty="0" err="1" smtClean="0"/>
              <a:t>Library</a:t>
            </a:r>
            <a:r>
              <a:rPr lang="sv-SE" sz="1000" dirty="0" smtClean="0"/>
              <a:t>, Gothenburg</a:t>
            </a:r>
            <a:endParaRPr lang="en-GB" sz="1000" dirty="0"/>
          </a:p>
        </p:txBody>
      </p:sp>
      <p:sp>
        <p:nvSpPr>
          <p:cNvPr id="5" name="Rektangel 4"/>
          <p:cNvSpPr/>
          <p:nvPr/>
        </p:nvSpPr>
        <p:spPr>
          <a:xfrm>
            <a:off x="873742" y="5836334"/>
            <a:ext cx="5171325" cy="646331"/>
          </a:xfrm>
          <a:prstGeom prst="rect">
            <a:avLst/>
          </a:prstGeom>
          <a:ln w="28575">
            <a:solidFill>
              <a:schemeClr val="accent1"/>
            </a:solidFill>
          </a:ln>
        </p:spPr>
        <p:txBody>
          <a:bodyPr wrap="square">
            <a:spAutoFit/>
          </a:bodyPr>
          <a:lstStyle/>
          <a:p>
            <a:r>
              <a:rPr lang="en-GB" dirty="0"/>
              <a:t>Representation—whose voices are being heard</a:t>
            </a:r>
            <a:r>
              <a:rPr lang="en-GB" dirty="0" smtClean="0"/>
              <a:t>?</a:t>
            </a:r>
            <a:endParaRPr lang="en-GB" dirty="0"/>
          </a:p>
          <a:p>
            <a:endParaRPr lang="en-GB" dirty="0"/>
          </a:p>
        </p:txBody>
      </p:sp>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54" y="1653578"/>
            <a:ext cx="3610927" cy="3270213"/>
          </a:xfrm>
          <a:prstGeom prst="rect">
            <a:avLst/>
          </a:prstGeom>
        </p:spPr>
      </p:pic>
      <p:sp>
        <p:nvSpPr>
          <p:cNvPr id="12" name="Rektangel 11"/>
          <p:cNvSpPr/>
          <p:nvPr/>
        </p:nvSpPr>
        <p:spPr>
          <a:xfrm>
            <a:off x="9580985" y="4932607"/>
            <a:ext cx="1935145" cy="400110"/>
          </a:xfrm>
          <a:prstGeom prst="rect">
            <a:avLst/>
          </a:prstGeom>
        </p:spPr>
        <p:txBody>
          <a:bodyPr wrap="none">
            <a:spAutoFit/>
          </a:bodyPr>
          <a:lstStyle/>
          <a:p>
            <a:r>
              <a:rPr lang="sv-SE" sz="1000" dirty="0"/>
              <a:t>Photo: </a:t>
            </a:r>
            <a:r>
              <a:rPr lang="en-GB" sz="1000" dirty="0"/>
              <a:t>Florida Lydia Pavlovska</a:t>
            </a:r>
            <a:r>
              <a:rPr lang="sv-SE" sz="1000" dirty="0" smtClean="0"/>
              <a:t/>
            </a:r>
            <a:br>
              <a:rPr lang="sv-SE" sz="1000" dirty="0" smtClean="0"/>
            </a:br>
            <a:r>
              <a:rPr lang="sv-SE" sz="1000" dirty="0" smtClean="0"/>
              <a:t>Oxie </a:t>
            </a:r>
            <a:r>
              <a:rPr lang="sv-SE" sz="1000" dirty="0" err="1" smtClean="0"/>
              <a:t>Library</a:t>
            </a:r>
            <a:r>
              <a:rPr lang="sv-SE" sz="1000" dirty="0" smtClean="0"/>
              <a:t>, Malmö  </a:t>
            </a:r>
            <a:endParaRPr lang="en-GB" sz="1000" dirty="0"/>
          </a:p>
        </p:txBody>
      </p:sp>
      <p:pic>
        <p:nvPicPr>
          <p:cNvPr id="16" name="Platshållare för innehåll 15"/>
          <p:cNvPicPr>
            <a:picLocks noGrp="1" noChangeAspect="1"/>
          </p:cNvPicPr>
          <p:nvPr>
            <p:ph sz="quarter" idx="15"/>
          </p:nvPr>
        </p:nvPicPr>
        <p:blipFill>
          <a:blip r:embed="rId4" cstate="hqprint">
            <a:extLst>
              <a:ext uri="{28A0092B-C50C-407E-A947-70E740481C1C}">
                <a14:useLocalDpi xmlns:a14="http://schemas.microsoft.com/office/drawing/2010/main" val="0"/>
              </a:ext>
            </a:extLst>
          </a:blip>
          <a:stretch>
            <a:fillRect/>
          </a:stretch>
        </p:blipFill>
        <p:spPr>
          <a:xfrm>
            <a:off x="10277336" y="1608138"/>
            <a:ext cx="1750665" cy="3315653"/>
          </a:xfrm>
        </p:spPr>
      </p:pic>
    </p:spTree>
    <p:extLst>
      <p:ext uri="{BB962C8B-B14F-4D97-AF65-F5344CB8AC3E}">
        <p14:creationId xmlns:p14="http://schemas.microsoft.com/office/powerpoint/2010/main" val="3748987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sz="quarter" idx="14"/>
          </p:nvPr>
        </p:nvPicPr>
        <p:blipFill>
          <a:blip r:embed="rId2" cstate="hqprint">
            <a:extLst>
              <a:ext uri="{28A0092B-C50C-407E-A947-70E740481C1C}">
                <a14:useLocalDpi xmlns:a14="http://schemas.microsoft.com/office/drawing/2010/main" val="0"/>
              </a:ext>
            </a:extLst>
          </a:blip>
          <a:stretch>
            <a:fillRect/>
          </a:stretch>
        </p:blipFill>
        <p:spPr>
          <a:xfrm>
            <a:off x="2145645" y="5209854"/>
            <a:ext cx="2507778" cy="1670180"/>
          </a:xfrm>
        </p:spPr>
      </p:pic>
      <p:sp>
        <p:nvSpPr>
          <p:cNvPr id="3" name="Rubrik 2"/>
          <p:cNvSpPr>
            <a:spLocks noGrp="1"/>
          </p:cNvSpPr>
          <p:nvPr>
            <p:ph type="title"/>
          </p:nvPr>
        </p:nvSpPr>
        <p:spPr/>
        <p:txBody>
          <a:bodyPr/>
          <a:lstStyle/>
          <a:p>
            <a:r>
              <a:rPr lang="sv-SE" dirty="0" smtClean="0"/>
              <a:t>8th of April - International Roma Day  </a:t>
            </a:r>
            <a:endParaRPr lang="en-GB" dirty="0"/>
          </a:p>
        </p:txBody>
      </p:sp>
      <p:pic>
        <p:nvPicPr>
          <p:cNvPr id="4" name="Platshållare för innehåll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06" y="1608138"/>
            <a:ext cx="4095924" cy="3071942"/>
          </a:xfrm>
          <a:prstGeom prst="rect">
            <a:avLst/>
          </a:prstGeom>
        </p:spPr>
      </p:pic>
      <p:sp>
        <p:nvSpPr>
          <p:cNvPr id="5" name="textruta 4"/>
          <p:cNvSpPr txBox="1"/>
          <p:nvPr/>
        </p:nvSpPr>
        <p:spPr>
          <a:xfrm>
            <a:off x="564259" y="4630210"/>
            <a:ext cx="2154757" cy="400110"/>
          </a:xfrm>
          <a:prstGeom prst="rect">
            <a:avLst/>
          </a:prstGeom>
          <a:noFill/>
        </p:spPr>
        <p:txBody>
          <a:bodyPr wrap="none" rtlCol="0">
            <a:spAutoFit/>
          </a:bodyPr>
          <a:lstStyle/>
          <a:p>
            <a:r>
              <a:rPr lang="sv-SE" sz="1000" dirty="0" smtClean="0"/>
              <a:t>Photo: Åsa-Maria Berg Levinsson, </a:t>
            </a:r>
            <a:br>
              <a:rPr lang="sv-SE" sz="1000" dirty="0" smtClean="0"/>
            </a:br>
            <a:r>
              <a:rPr lang="sv-SE" sz="1000" dirty="0" smtClean="0"/>
              <a:t>Borås Public </a:t>
            </a:r>
            <a:r>
              <a:rPr lang="sv-SE" sz="1000" dirty="0" err="1" smtClean="0"/>
              <a:t>Library</a:t>
            </a:r>
            <a:r>
              <a:rPr lang="sv-SE" sz="1000" dirty="0" smtClean="0"/>
              <a:t> </a:t>
            </a:r>
            <a:endParaRPr lang="en-GB" sz="1000" dirty="0"/>
          </a:p>
        </p:txBody>
      </p:sp>
      <p:pic>
        <p:nvPicPr>
          <p:cNvPr id="6" name="Picture 2" descr="Creativity set inspiration - Free digitally-made illustrations on  creazilla.co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17519" y="10537"/>
            <a:ext cx="1271867" cy="1271867"/>
          </a:xfrm>
          <a:prstGeom prst="rect">
            <a:avLst/>
          </a:prstGeom>
          <a:solidFill>
            <a:schemeClr val="accent2"/>
          </a:solidFill>
        </p:spPr>
      </p:pic>
      <p:sp>
        <p:nvSpPr>
          <p:cNvPr id="9" name="textruta 8"/>
          <p:cNvSpPr txBox="1"/>
          <p:nvPr/>
        </p:nvSpPr>
        <p:spPr>
          <a:xfrm>
            <a:off x="2119686" y="6603035"/>
            <a:ext cx="2512226" cy="276999"/>
          </a:xfrm>
          <a:prstGeom prst="rect">
            <a:avLst/>
          </a:prstGeom>
          <a:noFill/>
        </p:spPr>
        <p:txBody>
          <a:bodyPr wrap="none" rtlCol="0">
            <a:spAutoFit/>
          </a:bodyPr>
          <a:lstStyle/>
          <a:p>
            <a:r>
              <a:rPr lang="sv-SE" sz="1200" dirty="0" smtClean="0">
                <a:solidFill>
                  <a:schemeClr val="bg1"/>
                </a:solidFill>
              </a:rPr>
              <a:t>Photo: National </a:t>
            </a:r>
            <a:r>
              <a:rPr lang="sv-SE" sz="1200" dirty="0" err="1" smtClean="0">
                <a:solidFill>
                  <a:schemeClr val="bg1"/>
                </a:solidFill>
              </a:rPr>
              <a:t>Library</a:t>
            </a:r>
            <a:r>
              <a:rPr lang="sv-SE" sz="1200" dirty="0" smtClean="0">
                <a:solidFill>
                  <a:schemeClr val="bg1"/>
                </a:solidFill>
              </a:rPr>
              <a:t> </a:t>
            </a:r>
            <a:r>
              <a:rPr lang="sv-SE" sz="1200" dirty="0" err="1" smtClean="0">
                <a:solidFill>
                  <a:schemeClr val="bg1"/>
                </a:solidFill>
              </a:rPr>
              <a:t>of</a:t>
            </a:r>
            <a:r>
              <a:rPr lang="sv-SE" sz="1200" dirty="0" smtClean="0">
                <a:solidFill>
                  <a:schemeClr val="bg1"/>
                </a:solidFill>
              </a:rPr>
              <a:t> Sweden</a:t>
            </a:r>
            <a:endParaRPr lang="en-GB" sz="1200" dirty="0">
              <a:solidFill>
                <a:schemeClr val="bg1"/>
              </a:solidFill>
            </a:endParaRPr>
          </a:p>
        </p:txBody>
      </p:sp>
      <p:pic>
        <p:nvPicPr>
          <p:cNvPr id="2" name="Bildobjekt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08626" y="1608138"/>
            <a:ext cx="2283374" cy="3146905"/>
          </a:xfrm>
          <a:prstGeom prst="rect">
            <a:avLst/>
          </a:prstGeom>
        </p:spPr>
      </p:pic>
      <p:pic>
        <p:nvPicPr>
          <p:cNvPr id="8" name="Bildobjekt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57169" y="1608138"/>
            <a:ext cx="1992148" cy="3146905"/>
          </a:xfrm>
          <a:prstGeom prst="rect">
            <a:avLst/>
          </a:prstGeom>
        </p:spPr>
      </p:pic>
      <p:pic>
        <p:nvPicPr>
          <p:cNvPr id="10" name="Bildobjekt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54277" y="1610709"/>
            <a:ext cx="3031761" cy="3096445"/>
          </a:xfrm>
          <a:prstGeom prst="rect">
            <a:avLst/>
          </a:prstGeom>
        </p:spPr>
      </p:pic>
      <p:sp>
        <p:nvSpPr>
          <p:cNvPr id="12" name="textruta 11"/>
          <p:cNvSpPr txBox="1"/>
          <p:nvPr/>
        </p:nvSpPr>
        <p:spPr>
          <a:xfrm>
            <a:off x="5453594" y="4707154"/>
            <a:ext cx="1200970" cy="553998"/>
          </a:xfrm>
          <a:prstGeom prst="rect">
            <a:avLst/>
          </a:prstGeom>
          <a:noFill/>
        </p:spPr>
        <p:txBody>
          <a:bodyPr wrap="none" rtlCol="0">
            <a:spAutoFit/>
          </a:bodyPr>
          <a:lstStyle/>
          <a:p>
            <a:r>
              <a:rPr lang="sv-SE" sz="1000" dirty="0" smtClean="0"/>
              <a:t>Photo: </a:t>
            </a:r>
            <a:r>
              <a:rPr lang="sv-SE" sz="1000" dirty="0" err="1"/>
              <a:t>Esma</a:t>
            </a:r>
            <a:r>
              <a:rPr lang="sv-SE" sz="1000" dirty="0"/>
              <a:t> </a:t>
            </a:r>
            <a:r>
              <a:rPr lang="sv-SE" sz="1000" dirty="0" smtClean="0"/>
              <a:t/>
            </a:r>
            <a:br>
              <a:rPr lang="sv-SE" sz="1000" dirty="0" smtClean="0"/>
            </a:br>
            <a:r>
              <a:rPr lang="sv-SE" sz="1000" dirty="0" err="1" smtClean="0"/>
              <a:t>Eselovski-Gudinci</a:t>
            </a:r>
            <a:r>
              <a:rPr lang="sv-SE" sz="1000" dirty="0" smtClean="0"/>
              <a:t/>
            </a:r>
            <a:br>
              <a:rPr lang="sv-SE" sz="1000" dirty="0" smtClean="0"/>
            </a:br>
            <a:r>
              <a:rPr lang="sv-SE" sz="1000" dirty="0" smtClean="0"/>
              <a:t> (private)</a:t>
            </a:r>
            <a:endParaRPr lang="en-GB" sz="1000" dirty="0"/>
          </a:p>
        </p:txBody>
      </p:sp>
      <p:pic>
        <p:nvPicPr>
          <p:cNvPr id="13" name="Bildobjekt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93943" y="4412650"/>
            <a:ext cx="1970660" cy="2423182"/>
          </a:xfrm>
          <a:prstGeom prst="rect">
            <a:avLst/>
          </a:prstGeom>
        </p:spPr>
      </p:pic>
      <p:sp>
        <p:nvSpPr>
          <p:cNvPr id="14" name="textruta 13"/>
          <p:cNvSpPr txBox="1"/>
          <p:nvPr/>
        </p:nvSpPr>
        <p:spPr>
          <a:xfrm>
            <a:off x="9098213" y="4707155"/>
            <a:ext cx="4092947" cy="246221"/>
          </a:xfrm>
          <a:prstGeom prst="rect">
            <a:avLst/>
          </a:prstGeom>
          <a:noFill/>
        </p:spPr>
        <p:txBody>
          <a:bodyPr wrap="square" rtlCol="0">
            <a:spAutoFit/>
          </a:bodyPr>
          <a:lstStyle/>
          <a:p>
            <a:r>
              <a:rPr lang="sv-SE" sz="1000" dirty="0" smtClean="0"/>
              <a:t>Photo: </a:t>
            </a:r>
            <a:r>
              <a:rPr lang="en-GB" sz="1000" dirty="0"/>
              <a:t>Florida Lydia </a:t>
            </a:r>
            <a:r>
              <a:rPr lang="en-GB" sz="1000" dirty="0" smtClean="0"/>
              <a:t>Pavlovska,</a:t>
            </a:r>
            <a:r>
              <a:rPr lang="en-GB" sz="1000" dirty="0"/>
              <a:t> </a:t>
            </a:r>
            <a:r>
              <a:rPr lang="en-GB" sz="1000" dirty="0" err="1"/>
              <a:t>Oxie</a:t>
            </a:r>
            <a:r>
              <a:rPr lang="sv-SE" sz="1000" dirty="0"/>
              <a:t> </a:t>
            </a:r>
            <a:r>
              <a:rPr lang="sv-SE" sz="1000" dirty="0" smtClean="0"/>
              <a:t>Public </a:t>
            </a:r>
            <a:r>
              <a:rPr lang="sv-SE" sz="1000" dirty="0" err="1" smtClean="0"/>
              <a:t>Library</a:t>
            </a:r>
            <a:r>
              <a:rPr lang="sv-SE" sz="1000" dirty="0" smtClean="0"/>
              <a:t> </a:t>
            </a:r>
            <a:endParaRPr lang="en-GB" sz="1000" dirty="0"/>
          </a:p>
        </p:txBody>
      </p:sp>
      <p:pic>
        <p:nvPicPr>
          <p:cNvPr id="15" name="Bildobjekt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978" y="5209854"/>
            <a:ext cx="2010244" cy="1899291"/>
          </a:xfrm>
          <a:prstGeom prst="rect">
            <a:avLst/>
          </a:prstGeom>
        </p:spPr>
      </p:pic>
      <p:sp>
        <p:nvSpPr>
          <p:cNvPr id="16" name="textruta 15"/>
          <p:cNvSpPr txBox="1"/>
          <p:nvPr/>
        </p:nvSpPr>
        <p:spPr>
          <a:xfrm>
            <a:off x="183178" y="6589611"/>
            <a:ext cx="1869423" cy="246221"/>
          </a:xfrm>
          <a:prstGeom prst="rect">
            <a:avLst/>
          </a:prstGeom>
          <a:noFill/>
        </p:spPr>
        <p:txBody>
          <a:bodyPr wrap="none" rtlCol="0">
            <a:spAutoFit/>
          </a:bodyPr>
          <a:lstStyle/>
          <a:p>
            <a:r>
              <a:rPr lang="sv-SE" sz="1000" dirty="0" smtClean="0">
                <a:solidFill>
                  <a:schemeClr val="bg1"/>
                </a:solidFill>
              </a:rPr>
              <a:t>Photo: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spTree>
    <p:extLst>
      <p:ext uri="{BB962C8B-B14F-4D97-AF65-F5344CB8AC3E}">
        <p14:creationId xmlns:p14="http://schemas.microsoft.com/office/powerpoint/2010/main" val="3201393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7044" y="4750836"/>
            <a:ext cx="1576874" cy="2102499"/>
          </a:xfrm>
          <a:prstGeom prst="rect">
            <a:avLst/>
          </a:prstGeom>
        </p:spPr>
      </p:pic>
      <p:pic>
        <p:nvPicPr>
          <p:cNvPr id="4" name="Platshållare för innehåll 3"/>
          <p:cNvPicPr>
            <a:picLocks noGrp="1" noChangeAspect="1"/>
          </p:cNvPicPr>
          <p:nvPr>
            <p:ph sz="quarter" idx="14"/>
          </p:nvPr>
        </p:nvPicPr>
        <p:blipFill>
          <a:blip r:embed="rId3" cstate="hqprint">
            <a:extLst>
              <a:ext uri="{28A0092B-C50C-407E-A947-70E740481C1C}">
                <a14:useLocalDpi xmlns:a14="http://schemas.microsoft.com/office/drawing/2010/main" val="0"/>
              </a:ext>
            </a:extLst>
          </a:blip>
          <a:stretch>
            <a:fillRect/>
          </a:stretch>
        </p:blipFill>
        <p:spPr>
          <a:xfrm>
            <a:off x="2853781" y="1800225"/>
            <a:ext cx="2800569" cy="2686213"/>
          </a:xfrm>
        </p:spPr>
      </p:pic>
      <p:sp>
        <p:nvSpPr>
          <p:cNvPr id="3" name="Rubrik 2"/>
          <p:cNvSpPr>
            <a:spLocks noGrp="1"/>
          </p:cNvSpPr>
          <p:nvPr>
            <p:ph type="title"/>
          </p:nvPr>
        </p:nvSpPr>
        <p:spPr/>
        <p:txBody>
          <a:bodyPr/>
          <a:lstStyle/>
          <a:p>
            <a:r>
              <a:rPr lang="en-GB" dirty="0" smtClean="0"/>
              <a:t>Family activities, </a:t>
            </a:r>
            <a:r>
              <a:rPr lang="en-GB" dirty="0" err="1" smtClean="0"/>
              <a:t>Oxie</a:t>
            </a:r>
            <a:r>
              <a:rPr lang="en-GB" dirty="0" smtClean="0"/>
              <a:t> Public Library </a:t>
            </a:r>
            <a:endParaRPr lang="en-GB" dirty="0"/>
          </a:p>
        </p:txBody>
      </p:sp>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7483" y="1819813"/>
            <a:ext cx="2955602" cy="2761518"/>
          </a:xfrm>
          <a:prstGeom prst="rect">
            <a:avLst/>
          </a:prstGeom>
        </p:spPr>
      </p:pic>
      <p:pic>
        <p:nvPicPr>
          <p:cNvPr id="7" name="Bildobjekt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9012" y="1819813"/>
            <a:ext cx="2479222" cy="3305629"/>
          </a:xfrm>
          <a:prstGeom prst="rect">
            <a:avLst/>
          </a:prstGeom>
        </p:spPr>
      </p:pic>
      <p:pic>
        <p:nvPicPr>
          <p:cNvPr id="8" name="Bildobjekt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783419"/>
            <a:ext cx="2773918" cy="3257344"/>
          </a:xfrm>
          <a:prstGeom prst="rect">
            <a:avLst/>
          </a:prstGeom>
        </p:spPr>
      </p:pic>
      <p:pic>
        <p:nvPicPr>
          <p:cNvPr id="9" name="Bildobjekt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13431" y="4402154"/>
            <a:ext cx="3525435" cy="2369976"/>
          </a:xfrm>
          <a:prstGeom prst="rect">
            <a:avLst/>
          </a:prstGeom>
        </p:spPr>
      </p:pic>
      <p:pic>
        <p:nvPicPr>
          <p:cNvPr id="10" name="Bildobjekt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65316" y="4346171"/>
            <a:ext cx="1819469" cy="2425959"/>
          </a:xfrm>
          <a:prstGeom prst="rect">
            <a:avLst/>
          </a:prstGeom>
        </p:spPr>
      </p:pic>
      <p:pic>
        <p:nvPicPr>
          <p:cNvPr id="11" name="Picture 2" descr="Creativity set inspiration - Free digitally-made illustrations on  creazilla.com"/>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917519" y="10537"/>
            <a:ext cx="1271867" cy="1271867"/>
          </a:xfrm>
          <a:prstGeom prst="rect">
            <a:avLst/>
          </a:prstGeom>
          <a:solidFill>
            <a:schemeClr val="accent2"/>
          </a:solidFill>
        </p:spPr>
      </p:pic>
      <p:sp>
        <p:nvSpPr>
          <p:cNvPr id="12" name="Rektangel 11"/>
          <p:cNvSpPr/>
          <p:nvPr/>
        </p:nvSpPr>
        <p:spPr>
          <a:xfrm>
            <a:off x="4184395" y="6353175"/>
            <a:ext cx="3459024" cy="369332"/>
          </a:xfrm>
          <a:prstGeom prst="rect">
            <a:avLst/>
          </a:prstGeom>
        </p:spPr>
        <p:txBody>
          <a:bodyPr wrap="none">
            <a:spAutoFit/>
          </a:bodyPr>
          <a:lstStyle/>
          <a:p>
            <a:r>
              <a:rPr lang="sv-SE" dirty="0" smtClean="0">
                <a:solidFill>
                  <a:schemeClr val="bg1"/>
                </a:solidFill>
              </a:rPr>
              <a:t>Photos: </a:t>
            </a:r>
            <a:r>
              <a:rPr lang="en-GB" dirty="0">
                <a:solidFill>
                  <a:schemeClr val="bg1"/>
                </a:solidFill>
              </a:rPr>
              <a:t>Florida Lydia </a:t>
            </a:r>
            <a:r>
              <a:rPr lang="en-GB" dirty="0" smtClean="0">
                <a:solidFill>
                  <a:schemeClr val="bg1"/>
                </a:solidFill>
              </a:rPr>
              <a:t>Pavlovska</a:t>
            </a:r>
            <a:endParaRPr lang="en-GB" dirty="0">
              <a:solidFill>
                <a:schemeClr val="bg1"/>
              </a:solidFill>
            </a:endParaRPr>
          </a:p>
        </p:txBody>
      </p:sp>
    </p:spTree>
    <p:extLst>
      <p:ext uri="{BB962C8B-B14F-4D97-AF65-F5344CB8AC3E}">
        <p14:creationId xmlns:p14="http://schemas.microsoft.com/office/powerpoint/2010/main" val="1161277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sz="quarter" idx="14"/>
          </p:nvPr>
        </p:nvPicPr>
        <p:blipFill>
          <a:blip r:embed="rId3" cstate="hqprint">
            <a:extLst>
              <a:ext uri="{28A0092B-C50C-407E-A947-70E740481C1C}">
                <a14:useLocalDpi xmlns:a14="http://schemas.microsoft.com/office/drawing/2010/main" val="0"/>
              </a:ext>
            </a:extLst>
          </a:blip>
          <a:stretch>
            <a:fillRect/>
          </a:stretch>
        </p:blipFill>
        <p:spPr>
          <a:xfrm>
            <a:off x="391822" y="1800225"/>
            <a:ext cx="3602934" cy="2702201"/>
          </a:xfrm>
        </p:spPr>
      </p:pic>
      <p:sp>
        <p:nvSpPr>
          <p:cNvPr id="3" name="Rubrik 2"/>
          <p:cNvSpPr>
            <a:spLocks noGrp="1"/>
          </p:cNvSpPr>
          <p:nvPr>
            <p:ph type="title"/>
          </p:nvPr>
        </p:nvSpPr>
        <p:spPr/>
        <p:txBody>
          <a:bodyPr/>
          <a:lstStyle/>
          <a:p>
            <a:r>
              <a:rPr lang="en-GB" dirty="0" smtClean="0"/>
              <a:t>Learning history and culture </a:t>
            </a:r>
            <a:endParaRPr lang="en-GB" dirty="0"/>
          </a:p>
        </p:txBody>
      </p:sp>
      <p:pic>
        <p:nvPicPr>
          <p:cNvPr id="5" name="Picture 2" descr="Creativity set inspiration - Free digitally-made illustrations on  creazilla.co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17519" y="10537"/>
            <a:ext cx="1271867" cy="1271867"/>
          </a:xfrm>
          <a:prstGeom prst="rect">
            <a:avLst/>
          </a:prstGeom>
          <a:solidFill>
            <a:schemeClr val="accent2"/>
          </a:solidFill>
        </p:spPr>
      </p:pic>
      <p:pic>
        <p:nvPicPr>
          <p:cNvPr id="6" name="Platshållare för innehåll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26385" y="2653884"/>
            <a:ext cx="2027469" cy="2648021"/>
          </a:xfrm>
          <a:prstGeom prst="rect">
            <a:avLst/>
          </a:prstGeom>
        </p:spPr>
      </p:pic>
      <p:sp>
        <p:nvSpPr>
          <p:cNvPr id="8" name="textruta 7"/>
          <p:cNvSpPr txBox="1"/>
          <p:nvPr/>
        </p:nvSpPr>
        <p:spPr>
          <a:xfrm>
            <a:off x="402464" y="4228508"/>
            <a:ext cx="1869423" cy="246221"/>
          </a:xfrm>
          <a:prstGeom prst="rect">
            <a:avLst/>
          </a:prstGeom>
          <a:noFill/>
        </p:spPr>
        <p:txBody>
          <a:bodyPr wrap="none" rtlCol="0">
            <a:spAutoFit/>
          </a:bodyPr>
          <a:lstStyle/>
          <a:p>
            <a:r>
              <a:rPr lang="sv-SE" sz="1000" dirty="0" smtClean="0">
                <a:solidFill>
                  <a:schemeClr val="bg1"/>
                </a:solidFill>
              </a:rPr>
              <a:t>Photo: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sp>
        <p:nvSpPr>
          <p:cNvPr id="9" name="textruta 8"/>
          <p:cNvSpPr txBox="1"/>
          <p:nvPr/>
        </p:nvSpPr>
        <p:spPr>
          <a:xfrm>
            <a:off x="7765821" y="5324472"/>
            <a:ext cx="1947969" cy="246221"/>
          </a:xfrm>
          <a:prstGeom prst="rect">
            <a:avLst/>
          </a:prstGeom>
          <a:noFill/>
        </p:spPr>
        <p:txBody>
          <a:bodyPr wrap="none" rtlCol="0">
            <a:spAutoFit/>
          </a:bodyPr>
          <a:lstStyle/>
          <a:p>
            <a:r>
              <a:rPr lang="sv-SE" sz="1000" dirty="0" smtClean="0"/>
              <a:t>Photos: </a:t>
            </a:r>
            <a:r>
              <a:rPr lang="sv-SE" sz="1000" dirty="0"/>
              <a:t>E</a:t>
            </a:r>
            <a:r>
              <a:rPr lang="sv-SE" sz="1000" dirty="0" smtClean="0"/>
              <a:t>lisabet Rundqvist, KB</a:t>
            </a:r>
            <a:endParaRPr lang="en-GB" sz="1000" dirty="0"/>
          </a:p>
        </p:txBody>
      </p:sp>
      <p:pic>
        <p:nvPicPr>
          <p:cNvPr id="10" name="Bildobjekt 9"/>
          <p:cNvPicPr>
            <a:picLocks noChangeAspect="1"/>
          </p:cNvPicPr>
          <p:nvPr/>
        </p:nvPicPr>
        <p:blipFill>
          <a:blip r:embed="rId6"/>
          <a:stretch>
            <a:fillRect/>
          </a:stretch>
        </p:blipFill>
        <p:spPr>
          <a:xfrm>
            <a:off x="10107988" y="1052408"/>
            <a:ext cx="1305107" cy="1495634"/>
          </a:xfrm>
          <a:prstGeom prst="rect">
            <a:avLst/>
          </a:prstGeom>
        </p:spPr>
      </p:pic>
      <p:pic>
        <p:nvPicPr>
          <p:cNvPr id="11" name="Bildobjekt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17757" y="1817984"/>
            <a:ext cx="2686862" cy="3483921"/>
          </a:xfrm>
          <a:prstGeom prst="rect">
            <a:avLst/>
          </a:prstGeom>
        </p:spPr>
      </p:pic>
      <p:pic>
        <p:nvPicPr>
          <p:cNvPr id="12" name="Bildobjekt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31171" y="1800225"/>
            <a:ext cx="2314904" cy="3501680"/>
          </a:xfrm>
          <a:prstGeom prst="rect">
            <a:avLst/>
          </a:prstGeom>
        </p:spPr>
      </p:pic>
      <p:pic>
        <p:nvPicPr>
          <p:cNvPr id="14" name="Bildobjekt 1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1822" y="4539917"/>
            <a:ext cx="1655639" cy="2207519"/>
          </a:xfrm>
          <a:prstGeom prst="rect">
            <a:avLst/>
          </a:prstGeom>
        </p:spPr>
      </p:pic>
      <p:sp>
        <p:nvSpPr>
          <p:cNvPr id="15" name="textruta 14"/>
          <p:cNvSpPr txBox="1"/>
          <p:nvPr/>
        </p:nvSpPr>
        <p:spPr>
          <a:xfrm>
            <a:off x="2047461" y="6501215"/>
            <a:ext cx="2981907" cy="246221"/>
          </a:xfrm>
          <a:prstGeom prst="rect">
            <a:avLst/>
          </a:prstGeom>
          <a:noFill/>
        </p:spPr>
        <p:txBody>
          <a:bodyPr wrap="none" rtlCol="0">
            <a:spAutoFit/>
          </a:bodyPr>
          <a:lstStyle/>
          <a:p>
            <a:r>
              <a:rPr lang="sv-SE" sz="1000" dirty="0" smtClean="0"/>
              <a:t>Photo: Gävleborgs Roma Internationella förening </a:t>
            </a:r>
            <a:endParaRPr lang="en-GB" sz="1000" dirty="0"/>
          </a:p>
        </p:txBody>
      </p:sp>
    </p:spTree>
    <p:extLst>
      <p:ext uri="{BB962C8B-B14F-4D97-AF65-F5344CB8AC3E}">
        <p14:creationId xmlns:p14="http://schemas.microsoft.com/office/powerpoint/2010/main" val="3263532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p:txBody>
          <a:bodyPr/>
          <a:lstStyle/>
          <a:p>
            <a:r>
              <a:rPr lang="en-GB" dirty="0" smtClean="0"/>
              <a:t>You have reflected on your own prejudices and beliefs.</a:t>
            </a:r>
          </a:p>
          <a:p>
            <a:r>
              <a:rPr lang="en-GB" dirty="0"/>
              <a:t>You have an understanding of the </a:t>
            </a:r>
            <a:r>
              <a:rPr lang="en-GB" dirty="0" smtClean="0"/>
              <a:t>frameworks, conventions, </a:t>
            </a:r>
            <a:r>
              <a:rPr lang="en-GB" dirty="0"/>
              <a:t>the </a:t>
            </a:r>
            <a:r>
              <a:rPr lang="en-GB" dirty="0" smtClean="0"/>
              <a:t>European Roma strategic framework, and the </a:t>
            </a:r>
            <a:r>
              <a:rPr lang="en-GB" dirty="0"/>
              <a:t>Slovenian </a:t>
            </a:r>
            <a:r>
              <a:rPr lang="en-GB" dirty="0" smtClean="0"/>
              <a:t>approach.</a:t>
            </a:r>
            <a:endParaRPr lang="en-GB" dirty="0"/>
          </a:p>
          <a:p>
            <a:r>
              <a:rPr lang="en-GB" dirty="0" smtClean="0"/>
              <a:t>You have had an opportunity to discuss, compare and learn from peers.</a:t>
            </a:r>
          </a:p>
          <a:p>
            <a:r>
              <a:rPr lang="en-GB" dirty="0" smtClean="0"/>
              <a:t>You have a five-step model for involving the Roma community in your library. </a:t>
            </a:r>
          </a:p>
          <a:p>
            <a:r>
              <a:rPr lang="en-GB" dirty="0"/>
              <a:t>You have (new?) insights about the Roma population.</a:t>
            </a:r>
          </a:p>
          <a:p>
            <a:pPr marL="0" indent="0">
              <a:buNone/>
            </a:pPr>
            <a:endParaRPr lang="en-GB" dirty="0" smtClean="0"/>
          </a:p>
          <a:p>
            <a:r>
              <a:rPr lang="en-GB" dirty="0" smtClean="0">
                <a:solidFill>
                  <a:schemeClr val="accent5">
                    <a:lumMod val="75000"/>
                  </a:schemeClr>
                </a:solidFill>
              </a:rPr>
              <a:t>Target output: Tools for drafting the first steps of a local strategy to implement in your own library, based on examples from Sweden and Slovenia</a:t>
            </a:r>
            <a:r>
              <a:rPr lang="en-GB" dirty="0" smtClean="0">
                <a:solidFill>
                  <a:schemeClr val="accent2">
                    <a:lumMod val="60000"/>
                    <a:lumOff val="40000"/>
                  </a:schemeClr>
                </a:solidFill>
              </a:rPr>
              <a:t>.</a:t>
            </a:r>
          </a:p>
          <a:p>
            <a:endParaRPr lang="en-GB" dirty="0"/>
          </a:p>
        </p:txBody>
      </p:sp>
      <p:sp>
        <p:nvSpPr>
          <p:cNvPr id="3" name="Rubrik 2"/>
          <p:cNvSpPr>
            <a:spLocks noGrp="1"/>
          </p:cNvSpPr>
          <p:nvPr>
            <p:ph type="title"/>
          </p:nvPr>
        </p:nvSpPr>
        <p:spPr/>
        <p:txBody>
          <a:bodyPr/>
          <a:lstStyle/>
          <a:p>
            <a:r>
              <a:rPr lang="sv-SE" dirty="0" err="1" smtClean="0"/>
              <a:t>When</a:t>
            </a:r>
            <a:r>
              <a:rPr lang="sv-SE" dirty="0" smtClean="0"/>
              <a:t> </a:t>
            </a:r>
            <a:r>
              <a:rPr lang="sv-SE" dirty="0" err="1" smtClean="0"/>
              <a:t>you</a:t>
            </a:r>
            <a:r>
              <a:rPr lang="sv-SE" dirty="0" smtClean="0"/>
              <a:t> </a:t>
            </a:r>
            <a:r>
              <a:rPr lang="sv-SE" dirty="0" err="1" smtClean="0"/>
              <a:t>leave</a:t>
            </a:r>
            <a:r>
              <a:rPr lang="sv-SE" dirty="0" smtClean="0"/>
              <a:t> </a:t>
            </a:r>
            <a:r>
              <a:rPr lang="sv-SE" dirty="0" err="1" smtClean="0"/>
              <a:t>today</a:t>
            </a:r>
            <a:r>
              <a:rPr lang="sv-SE" dirty="0" smtClean="0"/>
              <a:t>…</a:t>
            </a:r>
            <a:endParaRPr lang="en-GB" dirty="0"/>
          </a:p>
        </p:txBody>
      </p:sp>
      <p:sp>
        <p:nvSpPr>
          <p:cNvPr id="4" name="Kommentar i oval 3"/>
          <p:cNvSpPr/>
          <p:nvPr/>
        </p:nvSpPr>
        <p:spPr>
          <a:xfrm>
            <a:off x="6860830" y="5869972"/>
            <a:ext cx="667912" cy="575880"/>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olidFill>
                  <a:schemeClr val="bg1"/>
                </a:solidFill>
              </a:rPr>
              <a:t>…</a:t>
            </a:r>
            <a:endParaRPr lang="en-GB" dirty="0">
              <a:solidFill>
                <a:schemeClr val="bg1"/>
              </a:solidFill>
            </a:endParaRPr>
          </a:p>
        </p:txBody>
      </p:sp>
      <p:pic>
        <p:nvPicPr>
          <p:cNvPr id="5" name="Picture 2" descr="Creativity set inspiration - Free digitally-made illustrations on  creazilla.co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611363" y="5620104"/>
            <a:ext cx="1078792" cy="1078792"/>
          </a:xfrm>
          <a:prstGeom prst="rect">
            <a:avLst/>
          </a:prstGeom>
          <a:solidFill>
            <a:schemeClr val="accent2"/>
          </a:solidFill>
        </p:spPr>
      </p:pic>
      <p:sp>
        <p:nvSpPr>
          <p:cNvPr id="6" name="textruta 5"/>
          <p:cNvSpPr txBox="1"/>
          <p:nvPr/>
        </p:nvSpPr>
        <p:spPr>
          <a:xfrm>
            <a:off x="9176717" y="2307678"/>
            <a:ext cx="2801923" cy="1754326"/>
          </a:xfrm>
          <a:prstGeom prst="rect">
            <a:avLst/>
          </a:prstGeom>
          <a:noFill/>
          <a:ln w="28575">
            <a:solidFill>
              <a:schemeClr val="accent1"/>
            </a:solidFill>
          </a:ln>
        </p:spPr>
        <p:txBody>
          <a:bodyPr wrap="square" rtlCol="0">
            <a:spAutoFit/>
          </a:bodyPr>
          <a:lstStyle/>
          <a:p>
            <a:r>
              <a:rPr lang="en-GB" dirty="0" smtClean="0"/>
              <a:t>Disclaimer: Some </a:t>
            </a:r>
            <a:r>
              <a:rPr lang="en-GB" dirty="0"/>
              <a:t>images and language used here are solely for educational purposes and may be inappropriate in other contexts. </a:t>
            </a:r>
          </a:p>
        </p:txBody>
      </p:sp>
    </p:spTree>
    <p:extLst>
      <p:ext uri="{BB962C8B-B14F-4D97-AF65-F5344CB8AC3E}">
        <p14:creationId xmlns:p14="http://schemas.microsoft.com/office/powerpoint/2010/main" val="4275630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stretch>
            <a:fillRect/>
          </a:stretch>
        </p:blipFill>
        <p:spPr>
          <a:xfrm>
            <a:off x="237023" y="2928135"/>
            <a:ext cx="4966913" cy="2693171"/>
          </a:xfrm>
          <a:prstGeom prst="rect">
            <a:avLst/>
          </a:prstGeom>
        </p:spPr>
      </p:pic>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63772" y="2563631"/>
            <a:ext cx="1839594" cy="3988127"/>
          </a:xfrm>
          <a:prstGeom prst="rect">
            <a:avLst/>
          </a:prstGeom>
        </p:spPr>
      </p:pic>
      <p:pic>
        <p:nvPicPr>
          <p:cNvPr id="10" name="Bildobjekt 9"/>
          <p:cNvPicPr>
            <a:picLocks noChangeAspect="1"/>
          </p:cNvPicPr>
          <p:nvPr/>
        </p:nvPicPr>
        <p:blipFill>
          <a:blip r:embed="rId4"/>
          <a:stretch>
            <a:fillRect/>
          </a:stretch>
        </p:blipFill>
        <p:spPr>
          <a:xfrm>
            <a:off x="6028379" y="4295269"/>
            <a:ext cx="672296" cy="690665"/>
          </a:xfrm>
          <a:prstGeom prst="rect">
            <a:avLst/>
          </a:prstGeom>
        </p:spPr>
      </p:pic>
      <p:pic>
        <p:nvPicPr>
          <p:cNvPr id="11" name="Bildobjekt 10"/>
          <p:cNvPicPr>
            <a:picLocks noChangeAspect="1"/>
          </p:cNvPicPr>
          <p:nvPr/>
        </p:nvPicPr>
        <p:blipFill>
          <a:blip r:embed="rId5"/>
          <a:stretch>
            <a:fillRect/>
          </a:stretch>
        </p:blipFill>
        <p:spPr>
          <a:xfrm>
            <a:off x="7776764" y="3658205"/>
            <a:ext cx="2035617" cy="1963101"/>
          </a:xfrm>
          <a:prstGeom prst="rect">
            <a:avLst/>
          </a:prstGeom>
        </p:spPr>
      </p:pic>
      <p:pic>
        <p:nvPicPr>
          <p:cNvPr id="2052" name="Picture 4" descr="Hitta nya kunder med Linkedi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852684" y="5326557"/>
            <a:ext cx="1410192" cy="881370"/>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ulär bildtext 11"/>
          <p:cNvSpPr/>
          <p:nvPr/>
        </p:nvSpPr>
        <p:spPr>
          <a:xfrm>
            <a:off x="2125594" y="5767242"/>
            <a:ext cx="2013735" cy="784516"/>
          </a:xfrm>
          <a:prstGeom prst="wedgeRectCallout">
            <a:avLst>
              <a:gd name="adj1" fmla="val 1346"/>
              <a:gd name="adj2" fmla="val -1177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Swedish Library Association</a:t>
            </a:r>
          </a:p>
        </p:txBody>
      </p:sp>
      <p:pic>
        <p:nvPicPr>
          <p:cNvPr id="16" name="Picture 2" descr="Creativity set inspiration - Free digitally-made illustrations on  creazilla.com"/>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917520" y="10537"/>
            <a:ext cx="1271867" cy="1271867"/>
          </a:xfrm>
          <a:prstGeom prst="rect">
            <a:avLst/>
          </a:prstGeom>
          <a:solidFill>
            <a:schemeClr val="accent2"/>
          </a:solidFill>
        </p:spPr>
      </p:pic>
      <p:sp>
        <p:nvSpPr>
          <p:cNvPr id="14" name="Hjärta 13"/>
          <p:cNvSpPr/>
          <p:nvPr/>
        </p:nvSpPr>
        <p:spPr>
          <a:xfrm>
            <a:off x="986320" y="544530"/>
            <a:ext cx="2116476" cy="2019101"/>
          </a:xfrm>
          <a:prstGeom prst="hear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SHARING</a:t>
            </a:r>
            <a:endParaRPr lang="en-GB" dirty="0"/>
          </a:p>
        </p:txBody>
      </p:sp>
      <p:pic>
        <p:nvPicPr>
          <p:cNvPr id="17" name="Bildobjekt 16"/>
          <p:cNvPicPr>
            <a:picLocks noChangeAspect="1"/>
          </p:cNvPicPr>
          <p:nvPr/>
        </p:nvPicPr>
        <p:blipFill>
          <a:blip r:embed="rId8"/>
          <a:stretch>
            <a:fillRect/>
          </a:stretch>
        </p:blipFill>
        <p:spPr>
          <a:xfrm>
            <a:off x="8843525" y="728663"/>
            <a:ext cx="1937711" cy="2392409"/>
          </a:xfrm>
          <a:prstGeom prst="rect">
            <a:avLst/>
          </a:prstGeom>
        </p:spPr>
      </p:pic>
      <p:sp>
        <p:nvSpPr>
          <p:cNvPr id="20" name="Rektangulär bildtext 19"/>
          <p:cNvSpPr/>
          <p:nvPr/>
        </p:nvSpPr>
        <p:spPr>
          <a:xfrm>
            <a:off x="6257447" y="823622"/>
            <a:ext cx="2013735" cy="784516"/>
          </a:xfrm>
          <a:prstGeom prst="wedgeRectCallout">
            <a:avLst>
              <a:gd name="adj1" fmla="val 83999"/>
              <a:gd name="adj2" fmla="val 682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t>Reading </a:t>
            </a:r>
            <a:r>
              <a:rPr lang="en-GB" dirty="0"/>
              <a:t>e</a:t>
            </a:r>
            <a:r>
              <a:rPr lang="en-GB" dirty="0" smtClean="0"/>
              <a:t>mbassy network</a:t>
            </a:r>
            <a:endParaRPr lang="en-GB" dirty="0"/>
          </a:p>
        </p:txBody>
      </p:sp>
      <p:sp>
        <p:nvSpPr>
          <p:cNvPr id="19" name="Rätvinklig triangel 18"/>
          <p:cNvSpPr/>
          <p:nvPr/>
        </p:nvSpPr>
        <p:spPr>
          <a:xfrm rot="19037227">
            <a:off x="3861494" y="5325985"/>
            <a:ext cx="1289482" cy="294749"/>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Swedish Arts council–  logotype in EPS form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0166" y="495407"/>
            <a:ext cx="1633390" cy="2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81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5"/>
          </p:nvPr>
        </p:nvSpPr>
        <p:spPr/>
        <p:txBody>
          <a:bodyPr/>
          <a:lstStyle/>
          <a:p>
            <a:endParaRPr lang="en-GB" dirty="0"/>
          </a:p>
        </p:txBody>
      </p:sp>
      <p:sp>
        <p:nvSpPr>
          <p:cNvPr id="3" name="Platshållare för text 2"/>
          <p:cNvSpPr>
            <a:spLocks noGrp="1"/>
          </p:cNvSpPr>
          <p:nvPr>
            <p:ph type="body" sz="quarter" idx="19"/>
          </p:nvPr>
        </p:nvSpPr>
        <p:spPr/>
        <p:txBody>
          <a:bodyPr/>
          <a:lstStyle/>
          <a:p>
            <a:r>
              <a:rPr lang="en-GB" b="1" dirty="0" smtClean="0">
                <a:solidFill>
                  <a:schemeClr val="accent3">
                    <a:lumMod val="50000"/>
                  </a:schemeClr>
                </a:solidFill>
              </a:rPr>
              <a:t>Share your examples!</a:t>
            </a:r>
          </a:p>
          <a:p>
            <a:r>
              <a:rPr lang="en-GB" b="1" dirty="0" smtClean="0">
                <a:solidFill>
                  <a:schemeClr val="accent3">
                    <a:lumMod val="50000"/>
                  </a:schemeClr>
                </a:solidFill>
              </a:rPr>
              <a:t>What has worked? And what hasn’t?</a:t>
            </a:r>
          </a:p>
          <a:p>
            <a:r>
              <a:rPr lang="en-GB" b="1" dirty="0" smtClean="0">
                <a:solidFill>
                  <a:schemeClr val="accent3">
                    <a:lumMod val="50000"/>
                  </a:schemeClr>
                </a:solidFill>
              </a:rPr>
              <a:t>What can you </a:t>
            </a:r>
            <a:r>
              <a:rPr lang="en-GB" b="1" dirty="0">
                <a:solidFill>
                  <a:schemeClr val="accent3">
                    <a:lumMod val="50000"/>
                  </a:schemeClr>
                </a:solidFill>
              </a:rPr>
              <a:t>change immediately </a:t>
            </a:r>
            <a:r>
              <a:rPr lang="en-GB" b="1" dirty="0" smtClean="0">
                <a:solidFill>
                  <a:schemeClr val="accent3">
                    <a:lumMod val="50000"/>
                  </a:schemeClr>
                </a:solidFill>
              </a:rPr>
              <a:t>in your library? </a:t>
            </a:r>
          </a:p>
          <a:p>
            <a:r>
              <a:rPr lang="en-GB" b="1" dirty="0" smtClean="0">
                <a:solidFill>
                  <a:schemeClr val="accent3">
                    <a:lumMod val="50000"/>
                  </a:schemeClr>
                </a:solidFill>
              </a:rPr>
              <a:t>Ways of sharing? </a:t>
            </a:r>
            <a:br>
              <a:rPr lang="en-GB" b="1" dirty="0" smtClean="0">
                <a:solidFill>
                  <a:schemeClr val="accent3">
                    <a:lumMod val="50000"/>
                  </a:schemeClr>
                </a:solidFill>
              </a:rPr>
            </a:br>
            <a:endParaRPr lang="en-GB" b="1" dirty="0" smtClean="0">
              <a:solidFill>
                <a:schemeClr val="accent3">
                  <a:lumMod val="50000"/>
                </a:schemeClr>
              </a:solidFill>
            </a:endParaRPr>
          </a:p>
          <a:p>
            <a:endParaRPr lang="en-GB" dirty="0"/>
          </a:p>
        </p:txBody>
      </p:sp>
      <p:sp>
        <p:nvSpPr>
          <p:cNvPr id="4" name="Rubrik 3"/>
          <p:cNvSpPr>
            <a:spLocks noGrp="1"/>
          </p:cNvSpPr>
          <p:nvPr>
            <p:ph type="title"/>
          </p:nvPr>
        </p:nvSpPr>
        <p:spPr/>
        <p:txBody>
          <a:bodyPr/>
          <a:lstStyle/>
          <a:p>
            <a:r>
              <a:rPr lang="en-GB" dirty="0" smtClean="0"/>
              <a:t>Discuss / share  </a:t>
            </a:r>
            <a:endParaRPr lang="en-GB" dirty="0"/>
          </a:p>
        </p:txBody>
      </p:sp>
      <p:sp>
        <p:nvSpPr>
          <p:cNvPr id="6" name="Hjärta 5"/>
          <p:cNvSpPr/>
          <p:nvPr/>
        </p:nvSpPr>
        <p:spPr>
          <a:xfrm>
            <a:off x="6600825" y="1866868"/>
            <a:ext cx="4551452" cy="3928571"/>
          </a:xfrm>
          <a:prstGeom prst="hear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smtClean="0"/>
              <a:t>SHARING</a:t>
            </a:r>
            <a:endParaRPr lang="en-GB" sz="2400" dirty="0"/>
          </a:p>
        </p:txBody>
      </p:sp>
      <p:sp>
        <p:nvSpPr>
          <p:cNvPr id="7" name="Kommentar i oval 6"/>
          <p:cNvSpPr/>
          <p:nvPr/>
        </p:nvSpPr>
        <p:spPr>
          <a:xfrm>
            <a:off x="10058401" y="341046"/>
            <a:ext cx="1815101" cy="1130268"/>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Tree>
    <p:extLst>
      <p:ext uri="{BB962C8B-B14F-4D97-AF65-F5344CB8AC3E}">
        <p14:creationId xmlns:p14="http://schemas.microsoft.com/office/powerpoint/2010/main" val="2119876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sz="quarter" idx="15"/>
          </p:nvPr>
        </p:nvPicPr>
        <p:blipFill>
          <a:blip r:embed="rId2" cstate="hqprint">
            <a:extLst>
              <a:ext uri="{28A0092B-C50C-407E-A947-70E740481C1C}">
                <a14:useLocalDpi xmlns:a14="http://schemas.microsoft.com/office/drawing/2010/main" val="0"/>
              </a:ext>
            </a:extLst>
          </a:blip>
          <a:stretch>
            <a:fillRect/>
          </a:stretch>
        </p:blipFill>
        <p:spPr>
          <a:xfrm>
            <a:off x="8733034" y="132762"/>
            <a:ext cx="3335676" cy="2501756"/>
          </a:xfrm>
        </p:spPr>
      </p:pic>
      <p:sp>
        <p:nvSpPr>
          <p:cNvPr id="3" name="Platshållare för text 2"/>
          <p:cNvSpPr>
            <a:spLocks noGrp="1"/>
          </p:cNvSpPr>
          <p:nvPr>
            <p:ph type="body" sz="quarter" idx="19"/>
          </p:nvPr>
        </p:nvSpPr>
        <p:spPr/>
        <p:txBody>
          <a:bodyPr/>
          <a:lstStyle/>
          <a:p>
            <a:r>
              <a:rPr lang="en-GB" dirty="0"/>
              <a:t>Start contacting the group, </a:t>
            </a:r>
            <a:r>
              <a:rPr lang="en-GB" dirty="0" smtClean="0"/>
              <a:t>invite them in! </a:t>
            </a:r>
          </a:p>
          <a:p>
            <a:pPr lvl="1"/>
            <a:r>
              <a:rPr lang="en-GB" dirty="0" smtClean="0"/>
              <a:t>Find </a:t>
            </a:r>
            <a:r>
              <a:rPr lang="en-GB" dirty="0"/>
              <a:t>out what </a:t>
            </a:r>
            <a:r>
              <a:rPr lang="en-GB" dirty="0" smtClean="0"/>
              <a:t>days and times </a:t>
            </a:r>
            <a:r>
              <a:rPr lang="en-GB" dirty="0"/>
              <a:t>suit the Roma and </a:t>
            </a:r>
            <a:r>
              <a:rPr lang="en-GB" dirty="0" smtClean="0"/>
              <a:t>adapt.</a:t>
            </a:r>
            <a:endParaRPr lang="en-GB" dirty="0"/>
          </a:p>
          <a:p>
            <a:r>
              <a:rPr lang="en-GB" dirty="0" smtClean="0"/>
              <a:t>Show </a:t>
            </a:r>
            <a:r>
              <a:rPr lang="en-GB" dirty="0"/>
              <a:t>the Roma </a:t>
            </a:r>
            <a:r>
              <a:rPr lang="en-GB" dirty="0" smtClean="0"/>
              <a:t>space </a:t>
            </a:r>
          </a:p>
          <a:p>
            <a:pPr lvl="1"/>
            <a:r>
              <a:rPr lang="en-GB" dirty="0" smtClean="0"/>
              <a:t>Collect the Roma content </a:t>
            </a:r>
            <a:r>
              <a:rPr lang="en-GB" dirty="0"/>
              <a:t>in one </a:t>
            </a:r>
            <a:r>
              <a:rPr lang="en-GB" dirty="0" smtClean="0"/>
              <a:t>or several clearly marked spaces</a:t>
            </a:r>
            <a:endParaRPr lang="en-GB" dirty="0"/>
          </a:p>
          <a:p>
            <a:r>
              <a:rPr lang="en-GB" dirty="0" smtClean="0"/>
              <a:t>Ask </a:t>
            </a:r>
            <a:r>
              <a:rPr lang="en-GB" dirty="0"/>
              <a:t>for positive role models nationally or locally and highlight </a:t>
            </a:r>
            <a:r>
              <a:rPr lang="en-GB" dirty="0" smtClean="0"/>
              <a:t>them </a:t>
            </a:r>
            <a:r>
              <a:rPr lang="en-GB" dirty="0"/>
              <a:t>in the activities.</a:t>
            </a:r>
          </a:p>
          <a:p>
            <a:r>
              <a:rPr lang="en-GB" dirty="0" smtClean="0"/>
              <a:t>Use </a:t>
            </a:r>
            <a:r>
              <a:rPr lang="en-GB" dirty="0"/>
              <a:t>young people as an entry </a:t>
            </a:r>
            <a:r>
              <a:rPr lang="en-GB" dirty="0" smtClean="0"/>
              <a:t>point—have </a:t>
            </a:r>
            <a:r>
              <a:rPr lang="en-GB" dirty="0"/>
              <a:t>youth ambassadors!</a:t>
            </a:r>
          </a:p>
          <a:p>
            <a:r>
              <a:rPr lang="en-GB" dirty="0" smtClean="0"/>
              <a:t>Adopt local </a:t>
            </a:r>
            <a:r>
              <a:rPr lang="en-GB" dirty="0"/>
              <a:t>strategies for making Roma feel welcome.</a:t>
            </a:r>
          </a:p>
          <a:p>
            <a:endParaRPr lang="sv-SE" dirty="0" smtClean="0"/>
          </a:p>
          <a:p>
            <a:endParaRPr lang="sv-SE" dirty="0"/>
          </a:p>
          <a:p>
            <a:endParaRPr lang="en-GB" dirty="0"/>
          </a:p>
        </p:txBody>
      </p:sp>
      <p:sp>
        <p:nvSpPr>
          <p:cNvPr id="4" name="Rubrik 3"/>
          <p:cNvSpPr>
            <a:spLocks noGrp="1"/>
          </p:cNvSpPr>
          <p:nvPr>
            <p:ph type="title"/>
          </p:nvPr>
        </p:nvSpPr>
        <p:spPr/>
        <p:txBody>
          <a:bodyPr/>
          <a:lstStyle/>
          <a:p>
            <a:r>
              <a:rPr lang="sv-SE" dirty="0" smtClean="0"/>
              <a:t>Step 4: </a:t>
            </a:r>
            <a:r>
              <a:rPr lang="en-GB" dirty="0"/>
              <a:t>Build </a:t>
            </a:r>
            <a:r>
              <a:rPr lang="en-GB" dirty="0" smtClean="0"/>
              <a:t>trust</a:t>
            </a:r>
            <a:endParaRPr lang="en-GB" dirty="0"/>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3034" y="2704559"/>
            <a:ext cx="3216685" cy="2555364"/>
          </a:xfrm>
          <a:prstGeom prst="rect">
            <a:avLst/>
          </a:prstGeom>
        </p:spPr>
      </p:pic>
      <p:sp>
        <p:nvSpPr>
          <p:cNvPr id="8" name="Rektangel 7"/>
          <p:cNvSpPr/>
          <p:nvPr/>
        </p:nvSpPr>
        <p:spPr>
          <a:xfrm>
            <a:off x="838199" y="6180494"/>
            <a:ext cx="2803332" cy="276999"/>
          </a:xfrm>
          <a:prstGeom prst="rect">
            <a:avLst/>
          </a:prstGeom>
        </p:spPr>
        <p:txBody>
          <a:bodyPr wrap="none">
            <a:spAutoFit/>
          </a:bodyPr>
          <a:lstStyle/>
          <a:p>
            <a:r>
              <a:rPr lang="en-GB" sz="1200" dirty="0">
                <a:hlinkClick r:id="rId4"/>
              </a:rPr>
              <a:t>https://www.romskehlasy.eu/en/home</a:t>
            </a:r>
            <a:r>
              <a:rPr lang="en-GB" sz="1200" dirty="0" smtClean="0">
                <a:hlinkClick r:id="rId4"/>
              </a:rPr>
              <a:t>/</a:t>
            </a:r>
            <a:r>
              <a:rPr lang="en-GB" sz="1200" dirty="0" smtClean="0"/>
              <a:t> </a:t>
            </a:r>
            <a:endParaRPr lang="en-GB" sz="1200" dirty="0"/>
          </a:p>
        </p:txBody>
      </p:sp>
      <p:sp>
        <p:nvSpPr>
          <p:cNvPr id="9" name="textruta 8"/>
          <p:cNvSpPr txBox="1"/>
          <p:nvPr/>
        </p:nvSpPr>
        <p:spPr>
          <a:xfrm>
            <a:off x="8733034" y="5272452"/>
            <a:ext cx="1947969" cy="246221"/>
          </a:xfrm>
          <a:prstGeom prst="rect">
            <a:avLst/>
          </a:prstGeom>
          <a:noFill/>
        </p:spPr>
        <p:txBody>
          <a:bodyPr wrap="none" rtlCol="0">
            <a:spAutoFit/>
          </a:bodyPr>
          <a:lstStyle/>
          <a:p>
            <a:r>
              <a:rPr lang="sv-SE" sz="1000" dirty="0" smtClean="0"/>
              <a:t>Photos: </a:t>
            </a:r>
            <a:r>
              <a:rPr lang="sv-SE" sz="1000" dirty="0"/>
              <a:t>E</a:t>
            </a:r>
            <a:r>
              <a:rPr lang="sv-SE" sz="1000" dirty="0" smtClean="0"/>
              <a:t>lisabet Rundqvist, KB</a:t>
            </a:r>
            <a:endParaRPr lang="en-GB" sz="1000" dirty="0"/>
          </a:p>
        </p:txBody>
      </p:sp>
      <p:pic>
        <p:nvPicPr>
          <p:cNvPr id="2" name="Bildobjekt 1"/>
          <p:cNvPicPr>
            <a:picLocks noChangeAspect="1"/>
          </p:cNvPicPr>
          <p:nvPr/>
        </p:nvPicPr>
        <p:blipFill>
          <a:blip r:embed="rId5"/>
          <a:stretch>
            <a:fillRect/>
          </a:stretch>
        </p:blipFill>
        <p:spPr>
          <a:xfrm>
            <a:off x="5163231" y="3291828"/>
            <a:ext cx="1865538" cy="274344"/>
          </a:xfrm>
          <a:prstGeom prst="rect">
            <a:avLst/>
          </a:prstGeom>
        </p:spPr>
      </p:pic>
    </p:spTree>
    <p:extLst>
      <p:ext uri="{BB962C8B-B14F-4D97-AF65-F5344CB8AC3E}">
        <p14:creationId xmlns:p14="http://schemas.microsoft.com/office/powerpoint/2010/main" val="1179218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5"/>
          </p:nvPr>
        </p:nvSpPr>
        <p:spPr/>
        <p:txBody>
          <a:bodyPr/>
          <a:lstStyle/>
          <a:p>
            <a:endParaRPr lang="en-GB" dirty="0"/>
          </a:p>
        </p:txBody>
      </p:sp>
      <p:sp>
        <p:nvSpPr>
          <p:cNvPr id="3" name="Platshållare för text 2"/>
          <p:cNvSpPr>
            <a:spLocks noGrp="1"/>
          </p:cNvSpPr>
          <p:nvPr>
            <p:ph type="body" sz="quarter" idx="19"/>
          </p:nvPr>
        </p:nvSpPr>
        <p:spPr>
          <a:xfrm>
            <a:off x="838201" y="1806572"/>
            <a:ext cx="4768209" cy="4351338"/>
          </a:xfrm>
        </p:spPr>
        <p:txBody>
          <a:bodyPr/>
          <a:lstStyle/>
          <a:p>
            <a:pPr marL="0" indent="0">
              <a:buNone/>
            </a:pPr>
            <a:r>
              <a:rPr lang="en-GB" dirty="0" smtClean="0"/>
              <a:t>Malmö City Library produced three videos with the Romani population as target audience: </a:t>
            </a:r>
          </a:p>
          <a:p>
            <a:r>
              <a:rPr lang="en-GB" dirty="0" smtClean="0"/>
              <a:t>What is a library?</a:t>
            </a:r>
          </a:p>
          <a:p>
            <a:r>
              <a:rPr lang="en-GB" dirty="0" smtClean="0"/>
              <a:t>What the library means for me (voices)</a:t>
            </a:r>
          </a:p>
          <a:p>
            <a:r>
              <a:rPr lang="en-GB" dirty="0" smtClean="0"/>
              <a:t>Working in a library </a:t>
            </a:r>
          </a:p>
          <a:p>
            <a:endParaRPr lang="en-GB" dirty="0" smtClean="0"/>
          </a:p>
          <a:p>
            <a:pPr marL="0" indent="0">
              <a:buNone/>
            </a:pPr>
            <a:r>
              <a:rPr lang="en-GB" dirty="0" smtClean="0"/>
              <a:t>Audio in </a:t>
            </a:r>
            <a:r>
              <a:rPr lang="en-GB" dirty="0" err="1" smtClean="0"/>
              <a:t>Lovari</a:t>
            </a:r>
            <a:r>
              <a:rPr lang="en-GB" dirty="0" smtClean="0"/>
              <a:t>, with subtitles available in </a:t>
            </a:r>
            <a:r>
              <a:rPr lang="en-GB" dirty="0" err="1" smtClean="0"/>
              <a:t>Lovari</a:t>
            </a:r>
            <a:r>
              <a:rPr lang="en-GB" dirty="0" smtClean="0"/>
              <a:t> and Swedish </a:t>
            </a:r>
          </a:p>
          <a:p>
            <a:endParaRPr lang="en-GB" dirty="0" smtClean="0"/>
          </a:p>
          <a:p>
            <a:r>
              <a:rPr lang="en-GB" sz="1000" dirty="0" smtClean="0">
                <a:hlinkClick r:id="rId2"/>
              </a:rPr>
              <a:t>https://malmo.se/Uppleva-och-gora/Biblioteken/Vara-bibliotek/Romska-biblioteket/Besok-Romska-biblioteket/Filmer-om-bibliotek.html</a:t>
            </a:r>
            <a:r>
              <a:rPr lang="en-GB" sz="1000" dirty="0" smtClean="0"/>
              <a:t> </a:t>
            </a:r>
            <a:endParaRPr lang="en-GB" sz="1000" dirty="0"/>
          </a:p>
        </p:txBody>
      </p:sp>
      <p:sp>
        <p:nvSpPr>
          <p:cNvPr id="4" name="Rubrik 3"/>
          <p:cNvSpPr>
            <a:spLocks noGrp="1"/>
          </p:cNvSpPr>
          <p:nvPr>
            <p:ph type="title"/>
          </p:nvPr>
        </p:nvSpPr>
        <p:spPr/>
        <p:txBody>
          <a:bodyPr/>
          <a:lstStyle/>
          <a:p>
            <a:r>
              <a:rPr lang="en-GB" dirty="0" smtClean="0"/>
              <a:t>Voices - videos </a:t>
            </a:r>
            <a:endParaRPr lang="en-GB" dirty="0"/>
          </a:p>
        </p:txBody>
      </p:sp>
      <p:pic>
        <p:nvPicPr>
          <p:cNvPr id="5" name="Bildobjekt 4"/>
          <p:cNvPicPr>
            <a:picLocks noChangeAspect="1"/>
          </p:cNvPicPr>
          <p:nvPr/>
        </p:nvPicPr>
        <p:blipFill>
          <a:blip r:embed="rId3"/>
          <a:stretch>
            <a:fillRect/>
          </a:stretch>
        </p:blipFill>
        <p:spPr>
          <a:xfrm>
            <a:off x="5791345" y="728663"/>
            <a:ext cx="4615340" cy="6015499"/>
          </a:xfrm>
          <a:prstGeom prst="rect">
            <a:avLst/>
          </a:prstGeom>
        </p:spPr>
      </p:pic>
    </p:spTree>
    <p:extLst>
      <p:ext uri="{BB962C8B-B14F-4D97-AF65-F5344CB8AC3E}">
        <p14:creationId xmlns:p14="http://schemas.microsoft.com/office/powerpoint/2010/main" val="3240371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sz="quarter" idx="15"/>
          </p:nvPr>
        </p:nvPicPr>
        <p:blipFill>
          <a:blip r:embed="rId2" cstate="print">
            <a:extLst>
              <a:ext uri="{28A0092B-C50C-407E-A947-70E740481C1C}">
                <a14:useLocalDpi xmlns:a14="http://schemas.microsoft.com/office/drawing/2010/main" val="0"/>
              </a:ext>
            </a:extLst>
          </a:blip>
          <a:stretch>
            <a:fillRect/>
          </a:stretch>
        </p:blipFill>
        <p:spPr>
          <a:xfrm rot="5400000">
            <a:off x="5813972" y="2516585"/>
            <a:ext cx="4384675" cy="3288506"/>
          </a:xfrm>
        </p:spPr>
      </p:pic>
      <p:sp>
        <p:nvSpPr>
          <p:cNvPr id="3" name="Platshållare för text 2"/>
          <p:cNvSpPr>
            <a:spLocks noGrp="1"/>
          </p:cNvSpPr>
          <p:nvPr>
            <p:ph type="body" sz="quarter" idx="19"/>
          </p:nvPr>
        </p:nvSpPr>
        <p:spPr/>
        <p:txBody>
          <a:bodyPr/>
          <a:lstStyle/>
          <a:p>
            <a:endParaRPr lang="en-GB" dirty="0"/>
          </a:p>
        </p:txBody>
      </p:sp>
      <p:sp>
        <p:nvSpPr>
          <p:cNvPr id="4" name="Rubrik 3"/>
          <p:cNvSpPr>
            <a:spLocks noGrp="1"/>
          </p:cNvSpPr>
          <p:nvPr>
            <p:ph type="title"/>
          </p:nvPr>
        </p:nvSpPr>
        <p:spPr/>
        <p:txBody>
          <a:bodyPr/>
          <a:lstStyle/>
          <a:p>
            <a:r>
              <a:rPr lang="en-GB" sz="3950" dirty="0" smtClean="0"/>
              <a:t>Roma Reading Ambassador Bagir Kwiek  </a:t>
            </a:r>
            <a:endParaRPr lang="en-GB" sz="3950" dirty="0"/>
          </a:p>
        </p:txBody>
      </p:sp>
      <p:pic>
        <p:nvPicPr>
          <p:cNvPr id="9" name="Bildobjekt 8"/>
          <p:cNvPicPr>
            <a:picLocks noChangeAspect="1"/>
          </p:cNvPicPr>
          <p:nvPr/>
        </p:nvPicPr>
        <p:blipFill>
          <a:blip r:embed="rId3"/>
          <a:stretch>
            <a:fillRect/>
          </a:stretch>
        </p:blipFill>
        <p:spPr>
          <a:xfrm>
            <a:off x="9813758" y="1968500"/>
            <a:ext cx="2378242" cy="2253271"/>
          </a:xfrm>
          <a:prstGeom prst="rect">
            <a:avLst/>
          </a:prstGeom>
        </p:spPr>
      </p:pic>
      <p:sp>
        <p:nvSpPr>
          <p:cNvPr id="2" name="AutoShape 2" descr="blob:https://www.facebook.com/775ad435-b45b-4acf-924f-36cb24ffa7f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blob:https://www.facebook.com/775ad435-b45b-4acf-924f-36cb24ffa7f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Bildobjekt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75" y="1806573"/>
            <a:ext cx="4183160" cy="3137370"/>
          </a:xfrm>
          <a:prstGeom prst="rect">
            <a:avLst/>
          </a:prstGeom>
        </p:spPr>
      </p:pic>
      <p:pic>
        <p:nvPicPr>
          <p:cNvPr id="14" name="Bildobjekt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917" y="3374803"/>
            <a:ext cx="3092357" cy="3483197"/>
          </a:xfrm>
          <a:prstGeom prst="rect">
            <a:avLst/>
          </a:prstGeom>
        </p:spPr>
      </p:pic>
      <p:sp>
        <p:nvSpPr>
          <p:cNvPr id="12" name="textruta 11"/>
          <p:cNvSpPr txBox="1"/>
          <p:nvPr/>
        </p:nvSpPr>
        <p:spPr>
          <a:xfrm>
            <a:off x="2709033" y="4951138"/>
            <a:ext cx="1261884" cy="400110"/>
          </a:xfrm>
          <a:prstGeom prst="rect">
            <a:avLst/>
          </a:prstGeom>
          <a:noFill/>
        </p:spPr>
        <p:txBody>
          <a:bodyPr wrap="none" rtlCol="0">
            <a:spAutoFit/>
          </a:bodyPr>
          <a:lstStyle/>
          <a:p>
            <a:r>
              <a:rPr lang="sv-SE" sz="1000" dirty="0" smtClean="0"/>
              <a:t>Photo: Bagir Kwiek</a:t>
            </a:r>
            <a:br>
              <a:rPr lang="sv-SE" sz="1000" dirty="0" smtClean="0"/>
            </a:br>
            <a:r>
              <a:rPr lang="sv-SE" sz="1000" dirty="0" smtClean="0"/>
              <a:t> (private)</a:t>
            </a:r>
            <a:endParaRPr lang="en-GB" sz="1000" dirty="0"/>
          </a:p>
        </p:txBody>
      </p:sp>
    </p:spTree>
    <p:extLst>
      <p:ext uri="{BB962C8B-B14F-4D97-AF65-F5344CB8AC3E}">
        <p14:creationId xmlns:p14="http://schemas.microsoft.com/office/powerpoint/2010/main" val="510067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p:cNvSpPr>
            <a:spLocks noGrp="1"/>
          </p:cNvSpPr>
          <p:nvPr>
            <p:ph type="body" sz="quarter" idx="19"/>
          </p:nvPr>
        </p:nvSpPr>
        <p:spPr/>
        <p:txBody>
          <a:bodyPr/>
          <a:lstStyle/>
          <a:p>
            <a:r>
              <a:rPr lang="en-GB" dirty="0" smtClean="0"/>
              <a:t>Jointly </a:t>
            </a:r>
            <a:r>
              <a:rPr lang="en-GB" dirty="0"/>
              <a:t>create the next </a:t>
            </a:r>
            <a:r>
              <a:rPr lang="en-GB" dirty="0" smtClean="0"/>
              <a:t>steps. </a:t>
            </a:r>
          </a:p>
          <a:p>
            <a:r>
              <a:rPr lang="en-GB" dirty="0" smtClean="0"/>
              <a:t>Participation </a:t>
            </a:r>
            <a:r>
              <a:rPr lang="en-GB" dirty="0"/>
              <a:t>is important but also difficult—planning for the right level of participation is </a:t>
            </a:r>
            <a:r>
              <a:rPr lang="en-GB" dirty="0" smtClean="0"/>
              <a:t>a key factor.</a:t>
            </a:r>
            <a:endParaRPr lang="en-GB" dirty="0"/>
          </a:p>
          <a:p>
            <a:r>
              <a:rPr lang="en-GB" dirty="0" smtClean="0"/>
              <a:t>There are many </a:t>
            </a:r>
            <a:r>
              <a:rPr lang="en-GB" dirty="0"/>
              <a:t>forms of participation and </a:t>
            </a:r>
            <a:r>
              <a:rPr lang="en-GB" dirty="0" smtClean="0"/>
              <a:t>consultation: </a:t>
            </a:r>
          </a:p>
          <a:p>
            <a:pPr lvl="1"/>
            <a:r>
              <a:rPr lang="en-GB" dirty="0"/>
              <a:t>M</a:t>
            </a:r>
            <a:r>
              <a:rPr lang="en-GB" dirty="0" smtClean="0"/>
              <a:t>icro </a:t>
            </a:r>
            <a:r>
              <a:rPr lang="en-GB" dirty="0"/>
              <a:t>in daily </a:t>
            </a:r>
            <a:r>
              <a:rPr lang="en-GB" dirty="0" smtClean="0"/>
              <a:t>operations </a:t>
            </a:r>
          </a:p>
          <a:p>
            <a:pPr lvl="1"/>
            <a:r>
              <a:rPr lang="en-GB" dirty="0"/>
              <a:t>I</a:t>
            </a:r>
            <a:r>
              <a:rPr lang="en-GB" dirty="0" smtClean="0"/>
              <a:t>nformal </a:t>
            </a:r>
            <a:r>
              <a:rPr lang="en-GB" dirty="0"/>
              <a:t>meetings, </a:t>
            </a:r>
            <a:r>
              <a:rPr lang="en-GB" dirty="0" smtClean="0"/>
              <a:t>UX, user design, etc. </a:t>
            </a:r>
          </a:p>
          <a:p>
            <a:pPr lvl="1"/>
            <a:r>
              <a:rPr lang="en-GB" dirty="0"/>
              <a:t>F</a:t>
            </a:r>
            <a:r>
              <a:rPr lang="en-GB" dirty="0" smtClean="0"/>
              <a:t>ormal consultations</a:t>
            </a:r>
            <a:endParaRPr lang="en-GB" dirty="0"/>
          </a:p>
          <a:p>
            <a:r>
              <a:rPr lang="en-GB" dirty="0" smtClean="0"/>
              <a:t>What </a:t>
            </a:r>
            <a:r>
              <a:rPr lang="en-GB" dirty="0"/>
              <a:t>are our respective roles?</a:t>
            </a:r>
          </a:p>
          <a:p>
            <a:r>
              <a:rPr lang="en-GB" dirty="0" smtClean="0"/>
              <a:t>What </a:t>
            </a:r>
            <a:r>
              <a:rPr lang="en-GB" dirty="0"/>
              <a:t>does the power balance look like? </a:t>
            </a:r>
            <a:r>
              <a:rPr lang="en-GB" dirty="0" smtClean="0"/>
              <a:t>Who is privileged? Who has the final say? </a:t>
            </a:r>
            <a:endParaRPr lang="en-GB" dirty="0"/>
          </a:p>
          <a:p>
            <a:endParaRPr lang="en-GB" dirty="0"/>
          </a:p>
        </p:txBody>
      </p:sp>
      <p:sp>
        <p:nvSpPr>
          <p:cNvPr id="7" name="Rubrik 6"/>
          <p:cNvSpPr>
            <a:spLocks noGrp="1"/>
          </p:cNvSpPr>
          <p:nvPr>
            <p:ph type="title"/>
          </p:nvPr>
        </p:nvSpPr>
        <p:spPr/>
        <p:txBody>
          <a:bodyPr/>
          <a:lstStyle/>
          <a:p>
            <a:r>
              <a:rPr lang="en-GB" dirty="0"/>
              <a:t>Step 5: Create </a:t>
            </a:r>
            <a:r>
              <a:rPr lang="en-GB" dirty="0" smtClean="0"/>
              <a:t>participation</a:t>
            </a:r>
            <a:endParaRPr lang="en-GB" dirty="0"/>
          </a:p>
        </p:txBody>
      </p:sp>
      <p:sp>
        <p:nvSpPr>
          <p:cNvPr id="10" name="Rektangel 9"/>
          <p:cNvSpPr/>
          <p:nvPr/>
        </p:nvSpPr>
        <p:spPr>
          <a:xfrm>
            <a:off x="7052888" y="2365049"/>
            <a:ext cx="4979542" cy="646331"/>
          </a:xfrm>
          <a:prstGeom prst="rect">
            <a:avLst/>
          </a:prstGeom>
          <a:ln w="28575">
            <a:solidFill>
              <a:schemeClr val="accent1"/>
            </a:solidFill>
          </a:ln>
        </p:spPr>
        <p:txBody>
          <a:bodyPr wrap="square">
            <a:spAutoFit/>
          </a:bodyPr>
          <a:lstStyle/>
          <a:p>
            <a:r>
              <a:rPr lang="en-GB" dirty="0"/>
              <a:t>Participation requires time and resources and </a:t>
            </a:r>
            <a:r>
              <a:rPr lang="en-GB" dirty="0" smtClean="0"/>
              <a:t/>
            </a:r>
            <a:br>
              <a:rPr lang="en-GB" dirty="0" smtClean="0"/>
            </a:br>
            <a:r>
              <a:rPr lang="en-GB" dirty="0" smtClean="0"/>
              <a:t>a </a:t>
            </a:r>
            <a:r>
              <a:rPr lang="en-GB" dirty="0"/>
              <a:t>willingness to work </a:t>
            </a:r>
            <a:r>
              <a:rPr lang="en-GB" dirty="0" smtClean="0"/>
              <a:t>together.</a:t>
            </a:r>
            <a:endParaRPr lang="en-GB" dirty="0"/>
          </a:p>
        </p:txBody>
      </p:sp>
    </p:spTree>
    <p:extLst>
      <p:ext uri="{BB962C8B-B14F-4D97-AF65-F5344CB8AC3E}">
        <p14:creationId xmlns:p14="http://schemas.microsoft.com/office/powerpoint/2010/main" val="2815797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6830638" y="3528007"/>
            <a:ext cx="2928613" cy="3023245"/>
          </a:xfrm>
        </p:spPr>
      </p:pic>
      <p:sp>
        <p:nvSpPr>
          <p:cNvPr id="3" name="Platshållare för text 2"/>
          <p:cNvSpPr>
            <a:spLocks noGrp="1"/>
          </p:cNvSpPr>
          <p:nvPr>
            <p:ph type="body" sz="quarter" idx="19"/>
          </p:nvPr>
        </p:nvSpPr>
        <p:spPr/>
        <p:txBody>
          <a:bodyPr/>
          <a:lstStyle/>
          <a:p>
            <a:r>
              <a:rPr lang="en-GB" dirty="0" smtClean="0"/>
              <a:t>Try </a:t>
            </a:r>
            <a:r>
              <a:rPr lang="en-GB" dirty="0"/>
              <a:t>different methods, discuss together what possibilities </a:t>
            </a:r>
            <a:r>
              <a:rPr lang="en-GB" dirty="0" smtClean="0"/>
              <a:t>exist</a:t>
            </a:r>
            <a:r>
              <a:rPr lang="en-GB" dirty="0"/>
              <a:t> </a:t>
            </a:r>
            <a:r>
              <a:rPr lang="en-GB" dirty="0" smtClean="0"/>
              <a:t>and what works locally. </a:t>
            </a:r>
          </a:p>
          <a:p>
            <a:r>
              <a:rPr lang="en-GB" dirty="0" smtClean="0"/>
              <a:t>Embrace a </a:t>
            </a:r>
            <a:r>
              <a:rPr lang="en-GB" dirty="0"/>
              <a:t>gradual joint </a:t>
            </a:r>
            <a:r>
              <a:rPr lang="en-GB" dirty="0" smtClean="0"/>
              <a:t>development, </a:t>
            </a:r>
            <a:r>
              <a:rPr lang="en-GB" dirty="0"/>
              <a:t>where participation increases on Roma terms within clear frameworks. </a:t>
            </a:r>
            <a:endParaRPr lang="en-GB" dirty="0" smtClean="0"/>
          </a:p>
          <a:p>
            <a:r>
              <a:rPr lang="en-GB" dirty="0" smtClean="0"/>
              <a:t>Don’t </a:t>
            </a:r>
            <a:r>
              <a:rPr lang="en-GB" dirty="0"/>
              <a:t>create expectations that cannot be </a:t>
            </a:r>
            <a:r>
              <a:rPr lang="en-GB" dirty="0" err="1" smtClean="0"/>
              <a:t>fulfiled</a:t>
            </a:r>
            <a:r>
              <a:rPr lang="en-GB" dirty="0" smtClean="0"/>
              <a:t>!</a:t>
            </a:r>
          </a:p>
          <a:p>
            <a:r>
              <a:rPr lang="en-GB" dirty="0"/>
              <a:t>T</a:t>
            </a:r>
            <a:r>
              <a:rPr lang="en-GB" dirty="0" smtClean="0"/>
              <a:t>ake </a:t>
            </a:r>
            <a:r>
              <a:rPr lang="en-GB" dirty="0"/>
              <a:t>small steps and think long-term.</a:t>
            </a:r>
          </a:p>
          <a:p>
            <a:endParaRPr lang="en-GB" dirty="0"/>
          </a:p>
        </p:txBody>
      </p:sp>
      <p:sp>
        <p:nvSpPr>
          <p:cNvPr id="4" name="Rubrik 3"/>
          <p:cNvSpPr>
            <a:spLocks noGrp="1"/>
          </p:cNvSpPr>
          <p:nvPr>
            <p:ph type="title"/>
          </p:nvPr>
        </p:nvSpPr>
        <p:spPr/>
        <p:txBody>
          <a:bodyPr/>
          <a:lstStyle/>
          <a:p>
            <a:r>
              <a:rPr lang="en-GB" dirty="0" smtClean="0"/>
              <a:t>Step 5: Exploratory </a:t>
            </a:r>
            <a:r>
              <a:rPr lang="en-GB" dirty="0"/>
              <a:t>approach</a:t>
            </a:r>
          </a:p>
        </p:txBody>
      </p:sp>
      <p:sp>
        <p:nvSpPr>
          <p:cNvPr id="5" name="Rektangel 4"/>
          <p:cNvSpPr/>
          <p:nvPr/>
        </p:nvSpPr>
        <p:spPr>
          <a:xfrm>
            <a:off x="6585735" y="1800225"/>
            <a:ext cx="5219272" cy="1516121"/>
          </a:xfrm>
          <a:prstGeom prst="rect">
            <a:avLst/>
          </a:prstGeom>
          <a:ln w="28575">
            <a:solidFill>
              <a:schemeClr val="accent1"/>
            </a:solidFill>
          </a:ln>
        </p:spPr>
        <p:txBody>
          <a:bodyPr wrap="square">
            <a:spAutoFit/>
          </a:bodyPr>
          <a:lstStyle/>
          <a:p>
            <a:pPr>
              <a:lnSpc>
                <a:spcPct val="114000"/>
              </a:lnSpc>
              <a:spcBef>
                <a:spcPts val="600"/>
              </a:spcBef>
            </a:pPr>
            <a:r>
              <a:rPr lang="en-GB" dirty="0"/>
              <a:t>The foundation for a good </a:t>
            </a:r>
            <a:r>
              <a:rPr lang="en-GB" dirty="0" smtClean="0"/>
              <a:t>dialogue is based on: </a:t>
            </a:r>
            <a:endParaRPr lang="en-GB" dirty="0"/>
          </a:p>
          <a:p>
            <a:pPr marL="285750" indent="-285750">
              <a:buFont typeface="Arial" panose="020B0604020202020204" pitchFamily="34" charset="0"/>
              <a:buChar char="•"/>
            </a:pPr>
            <a:r>
              <a:rPr lang="en-GB" dirty="0" smtClean="0"/>
              <a:t>Expectations</a:t>
            </a:r>
          </a:p>
          <a:p>
            <a:pPr marL="285750" indent="-285750">
              <a:buFont typeface="Arial" panose="020B0604020202020204" pitchFamily="34" charset="0"/>
              <a:buChar char="•"/>
            </a:pPr>
            <a:r>
              <a:rPr lang="en-GB" dirty="0"/>
              <a:t>Communication and clarity in dialogue </a:t>
            </a:r>
            <a:endParaRPr lang="en-GB" dirty="0" smtClean="0"/>
          </a:p>
          <a:p>
            <a:pPr marL="285750" indent="-285750">
              <a:buFont typeface="Arial" panose="020B0604020202020204" pitchFamily="34" charset="0"/>
              <a:buChar char="•"/>
            </a:pPr>
            <a:r>
              <a:rPr lang="en-GB" dirty="0" smtClean="0"/>
              <a:t>Frameworks for partnerships </a:t>
            </a:r>
          </a:p>
          <a:p>
            <a:pPr marL="285750" indent="-285750">
              <a:buFont typeface="Arial" panose="020B0604020202020204" pitchFamily="34" charset="0"/>
              <a:buChar char="•"/>
            </a:pPr>
            <a:endParaRPr lang="en-GB" dirty="0"/>
          </a:p>
        </p:txBody>
      </p:sp>
      <p:sp>
        <p:nvSpPr>
          <p:cNvPr id="7" name="textruta 6"/>
          <p:cNvSpPr txBox="1"/>
          <p:nvPr/>
        </p:nvSpPr>
        <p:spPr>
          <a:xfrm>
            <a:off x="6777344" y="6516692"/>
            <a:ext cx="2981907" cy="246221"/>
          </a:xfrm>
          <a:prstGeom prst="rect">
            <a:avLst/>
          </a:prstGeom>
          <a:noFill/>
        </p:spPr>
        <p:txBody>
          <a:bodyPr wrap="none" rtlCol="0">
            <a:spAutoFit/>
          </a:bodyPr>
          <a:lstStyle/>
          <a:p>
            <a:r>
              <a:rPr lang="sv-SE" sz="1000" dirty="0" smtClean="0"/>
              <a:t>Photo: Gävleborgs Roma Internationella förening </a:t>
            </a:r>
            <a:endParaRPr lang="en-GB" sz="1000" dirty="0"/>
          </a:p>
        </p:txBody>
      </p:sp>
    </p:spTree>
    <p:extLst>
      <p:ext uri="{BB962C8B-B14F-4D97-AF65-F5344CB8AC3E}">
        <p14:creationId xmlns:p14="http://schemas.microsoft.com/office/powerpoint/2010/main" val="1269543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9"/>
          </p:nvPr>
        </p:nvSpPr>
        <p:spPr/>
        <p:txBody>
          <a:bodyPr/>
          <a:lstStyle/>
          <a:p>
            <a:r>
              <a:rPr lang="en-GB" dirty="0" smtClean="0"/>
              <a:t>15 young Roma have </a:t>
            </a:r>
            <a:r>
              <a:rPr lang="en-GB" dirty="0"/>
              <a:t>participated </a:t>
            </a:r>
            <a:r>
              <a:rPr lang="en-GB" dirty="0" smtClean="0"/>
              <a:t>in a project to give voice to </a:t>
            </a:r>
            <a:r>
              <a:rPr lang="en-GB" dirty="0"/>
              <a:t>everyday Romani life</a:t>
            </a:r>
            <a:r>
              <a:rPr lang="en-GB" dirty="0" smtClean="0"/>
              <a:t>. </a:t>
            </a:r>
            <a:endParaRPr lang="en-GB" dirty="0"/>
          </a:p>
          <a:p>
            <a:r>
              <a:rPr lang="en-GB" dirty="0"/>
              <a:t>Important questions raised by the project are how the young people themselves describe their situation and what problems can be discerned based on their experiences of school, work and leisure.</a:t>
            </a:r>
          </a:p>
          <a:p>
            <a:endParaRPr lang="en-GB" dirty="0"/>
          </a:p>
        </p:txBody>
      </p:sp>
      <p:sp>
        <p:nvSpPr>
          <p:cNvPr id="4" name="Rubrik 3"/>
          <p:cNvSpPr>
            <a:spLocks noGrp="1"/>
          </p:cNvSpPr>
          <p:nvPr>
            <p:ph type="title"/>
          </p:nvPr>
        </p:nvSpPr>
        <p:spPr/>
        <p:txBody>
          <a:bodyPr/>
          <a:lstStyle/>
          <a:p>
            <a:r>
              <a:rPr lang="en-GB" dirty="0" smtClean="0"/>
              <a:t>Sundsvall: Young Romani voices </a:t>
            </a:r>
            <a:endParaRPr lang="en-GB" dirty="0"/>
          </a:p>
        </p:txBody>
      </p:sp>
      <p:pic>
        <p:nvPicPr>
          <p:cNvPr id="5" name="Picture 2" descr="https://dikko.nu/wp-content/uploads/2021/03/symbol-unga-romska-roster_webb-678x381.jpg"/>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a:stretch>
            <a:fillRect/>
          </a:stretch>
        </p:blipFill>
        <p:spPr bwMode="auto">
          <a:xfrm>
            <a:off x="7585107" y="2656487"/>
            <a:ext cx="4615543" cy="259369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49994" y="3961345"/>
            <a:ext cx="3699807" cy="2701446"/>
          </a:xfrm>
          <a:prstGeom prst="rect">
            <a:avLst/>
          </a:prstGeom>
        </p:spPr>
      </p:pic>
      <p:pic>
        <p:nvPicPr>
          <p:cNvPr id="6" name="Picture 2" descr="Creativity set inspiration - Free digitally-made illustrations on  creazilla.co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07246" y="10537"/>
            <a:ext cx="1271867" cy="1271867"/>
          </a:xfrm>
          <a:prstGeom prst="rect">
            <a:avLst/>
          </a:prstGeom>
          <a:solidFill>
            <a:schemeClr val="accent2"/>
          </a:solidFill>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91" y="3961345"/>
            <a:ext cx="2489621" cy="2494819"/>
          </a:xfrm>
          <a:prstGeom prst="rect">
            <a:avLst/>
          </a:prstGeom>
        </p:spPr>
      </p:pic>
      <p:sp>
        <p:nvSpPr>
          <p:cNvPr id="8" name="Rektangel 7"/>
          <p:cNvSpPr/>
          <p:nvPr/>
        </p:nvSpPr>
        <p:spPr>
          <a:xfrm>
            <a:off x="486491" y="6456164"/>
            <a:ext cx="6096000" cy="246221"/>
          </a:xfrm>
          <a:prstGeom prst="rect">
            <a:avLst/>
          </a:prstGeom>
        </p:spPr>
        <p:txBody>
          <a:bodyPr>
            <a:spAutoFit/>
          </a:bodyPr>
          <a:lstStyle/>
          <a:p>
            <a:r>
              <a:rPr lang="sv-SE" sz="1000" dirty="0"/>
              <a:t>Photo: </a:t>
            </a:r>
            <a:r>
              <a:rPr lang="sv-SE" sz="1000" dirty="0" smtClean="0"/>
              <a:t>Sundsvall Public </a:t>
            </a:r>
            <a:r>
              <a:rPr lang="sv-SE" sz="1000" dirty="0" err="1" smtClean="0"/>
              <a:t>Library</a:t>
            </a:r>
            <a:r>
              <a:rPr lang="sv-SE" sz="1000" dirty="0" smtClean="0"/>
              <a:t> </a:t>
            </a:r>
            <a:endParaRPr lang="en-GB" sz="1000" dirty="0"/>
          </a:p>
        </p:txBody>
      </p:sp>
      <p:sp>
        <p:nvSpPr>
          <p:cNvPr id="9" name="Rektangel 8"/>
          <p:cNvSpPr/>
          <p:nvPr/>
        </p:nvSpPr>
        <p:spPr>
          <a:xfrm>
            <a:off x="3949994" y="6637879"/>
            <a:ext cx="6096000" cy="246221"/>
          </a:xfrm>
          <a:prstGeom prst="rect">
            <a:avLst/>
          </a:prstGeom>
        </p:spPr>
        <p:txBody>
          <a:bodyPr>
            <a:spAutoFit/>
          </a:bodyPr>
          <a:lstStyle/>
          <a:p>
            <a:r>
              <a:rPr lang="sv-SE" sz="1000" dirty="0"/>
              <a:t>Photo: Elisabet Rundqvist KB, </a:t>
            </a:r>
            <a:r>
              <a:rPr lang="sv-SE" sz="1000" dirty="0" smtClean="0"/>
              <a:t>Sundsvall Public </a:t>
            </a:r>
            <a:r>
              <a:rPr lang="sv-SE" sz="1000" dirty="0" err="1" smtClean="0"/>
              <a:t>Library</a:t>
            </a:r>
            <a:endParaRPr lang="en-GB" sz="1000" dirty="0"/>
          </a:p>
        </p:txBody>
      </p:sp>
    </p:spTree>
    <p:extLst>
      <p:ext uri="{BB962C8B-B14F-4D97-AF65-F5344CB8AC3E}">
        <p14:creationId xmlns:p14="http://schemas.microsoft.com/office/powerpoint/2010/main" val="4168011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sz="quarter" idx="15"/>
          </p:nvPr>
        </p:nvPicPr>
        <p:blipFill>
          <a:blip r:embed="rId3" cstate="hqprint">
            <a:extLst>
              <a:ext uri="{28A0092B-C50C-407E-A947-70E740481C1C}">
                <a14:useLocalDpi xmlns:a14="http://schemas.microsoft.com/office/drawing/2010/main" val="0"/>
              </a:ext>
            </a:extLst>
          </a:blip>
          <a:stretch>
            <a:fillRect/>
          </a:stretch>
        </p:blipFill>
        <p:spPr>
          <a:xfrm>
            <a:off x="599660" y="3640019"/>
            <a:ext cx="4505849" cy="2535032"/>
          </a:xfr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128" y="4907535"/>
            <a:ext cx="1839176" cy="1889851"/>
          </a:xfrm>
          <a:prstGeom prst="rect">
            <a:avLst/>
          </a:prstGeom>
        </p:spPr>
      </p:pic>
      <p:sp>
        <p:nvSpPr>
          <p:cNvPr id="8" name="Rektangel 7"/>
          <p:cNvSpPr/>
          <p:nvPr/>
        </p:nvSpPr>
        <p:spPr>
          <a:xfrm>
            <a:off x="5361829" y="1219780"/>
            <a:ext cx="6255026" cy="2462213"/>
          </a:xfrm>
          <a:prstGeom prst="rect">
            <a:avLst/>
          </a:prstGeom>
        </p:spPr>
        <p:txBody>
          <a:bodyPr wrap="square">
            <a:spAutoFit/>
          </a:bodyPr>
          <a:lstStyle/>
          <a:p>
            <a:r>
              <a:rPr lang="en-GB" sz="1400" dirty="0"/>
              <a:t>T</a:t>
            </a:r>
            <a:r>
              <a:rPr lang="en-GB" sz="1400" dirty="0" smtClean="0"/>
              <a:t>his </a:t>
            </a:r>
            <a:r>
              <a:rPr lang="en-GB" sz="1400" dirty="0"/>
              <a:t>exhibition was created to show </a:t>
            </a:r>
            <a:r>
              <a:rPr lang="en-GB" sz="1400" dirty="0" smtClean="0"/>
              <a:t>a Roma group's </a:t>
            </a:r>
            <a:r>
              <a:rPr lang="en-GB" sz="1400" dirty="0"/>
              <a:t>thoughts about and reactions to </a:t>
            </a:r>
            <a:r>
              <a:rPr lang="en-GB" sz="1400" dirty="0" smtClean="0"/>
              <a:t>their </a:t>
            </a:r>
            <a:r>
              <a:rPr lang="en-GB" sz="1400" dirty="0"/>
              <a:t>visit </a:t>
            </a:r>
            <a:r>
              <a:rPr lang="en-GB" sz="1400" dirty="0" smtClean="0"/>
              <a:t>to </a:t>
            </a:r>
            <a:r>
              <a:rPr lang="en-GB" sz="1400" dirty="0"/>
              <a:t>Block </a:t>
            </a:r>
            <a:r>
              <a:rPr lang="en-GB" sz="1400" dirty="0" smtClean="0"/>
              <a:t>13, the </a:t>
            </a:r>
            <a:r>
              <a:rPr lang="en-GB" sz="1400" dirty="0"/>
              <a:t>Roma barracks in </a:t>
            </a:r>
            <a:r>
              <a:rPr lang="en-GB" sz="1400" dirty="0" smtClean="0"/>
              <a:t>Auschwitz.</a:t>
            </a:r>
            <a:endParaRPr lang="en-GB" sz="1400" dirty="0"/>
          </a:p>
          <a:p>
            <a:endParaRPr lang="en-GB" sz="1400" dirty="0" smtClean="0"/>
          </a:p>
          <a:p>
            <a:r>
              <a:rPr lang="en-GB" sz="1400" dirty="0"/>
              <a:t>The Roma themselves created the exhibition, even creating the fence posts to resemble those in Auschwitz. </a:t>
            </a:r>
          </a:p>
          <a:p>
            <a:endParaRPr lang="en-GB" sz="1400" dirty="0" smtClean="0"/>
          </a:p>
          <a:p>
            <a:r>
              <a:rPr lang="en-GB" sz="1400" dirty="0" smtClean="0"/>
              <a:t>The </a:t>
            </a:r>
            <a:r>
              <a:rPr lang="en-GB" sz="1400" dirty="0"/>
              <a:t>exhibition </a:t>
            </a:r>
            <a:r>
              <a:rPr lang="en-GB" sz="1400" dirty="0" smtClean="0"/>
              <a:t>toured </a:t>
            </a:r>
            <a:r>
              <a:rPr lang="en-GB" sz="1400" dirty="0"/>
              <a:t>local libraries in the </a:t>
            </a:r>
            <a:r>
              <a:rPr lang="en-GB" sz="1400" dirty="0" smtClean="0"/>
              <a:t>Swedish municipality</a:t>
            </a:r>
            <a:r>
              <a:rPr lang="en-GB" sz="1400" dirty="0"/>
              <a:t>. </a:t>
            </a:r>
            <a:endParaRPr lang="en-GB" sz="1400" dirty="0" smtClean="0"/>
          </a:p>
          <a:p>
            <a:endParaRPr lang="en-GB" sz="1400" dirty="0"/>
          </a:p>
          <a:p>
            <a:r>
              <a:rPr lang="en-GB" sz="1400" dirty="0" smtClean="0"/>
              <a:t>“I </a:t>
            </a:r>
            <a:r>
              <a:rPr lang="en-GB" sz="1400" dirty="0"/>
              <a:t>was with them there as a representative of the libraries</a:t>
            </a:r>
            <a:r>
              <a:rPr lang="en-GB" sz="1400" dirty="0" smtClean="0"/>
              <a:t>.” </a:t>
            </a:r>
            <a:br>
              <a:rPr lang="en-GB" sz="1400" dirty="0" smtClean="0"/>
            </a:br>
            <a:r>
              <a:rPr lang="en-GB" sz="1400" dirty="0" smtClean="0"/>
              <a:t>Åsa-Maria Berg Levinsson, </a:t>
            </a:r>
            <a:r>
              <a:rPr lang="en-GB" sz="1400" dirty="0" err="1" smtClean="0"/>
              <a:t>Borås</a:t>
            </a:r>
            <a:r>
              <a:rPr lang="en-GB" sz="1400" dirty="0" smtClean="0"/>
              <a:t> Public Library </a:t>
            </a:r>
          </a:p>
          <a:p>
            <a:endParaRPr lang="sv-SE" sz="1400" dirty="0"/>
          </a:p>
        </p:txBody>
      </p:sp>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60" y="198700"/>
            <a:ext cx="4505849" cy="3379387"/>
          </a:xfrm>
          <a:prstGeom prst="rect">
            <a:avLst/>
          </a:prstGeom>
        </p:spPr>
      </p:pic>
      <p:sp>
        <p:nvSpPr>
          <p:cNvPr id="10" name="Rectangle 1"/>
          <p:cNvSpPr>
            <a:spLocks noChangeArrowheads="1"/>
          </p:cNvSpPr>
          <p:nvPr/>
        </p:nvSpPr>
        <p:spPr bwMode="auto">
          <a:xfrm>
            <a:off x="6546575" y="5015257"/>
            <a:ext cx="3010894" cy="839339"/>
          </a:xfrm>
          <a:prstGeom prst="rect">
            <a:avLst/>
          </a:prstGeom>
          <a:noFill/>
          <a:ln>
            <a:noFill/>
          </a:ln>
          <a:effectLst/>
        </p:spPr>
        <p:txBody>
          <a:bodyPr vert="horz" wrap="square" lIns="0" tIns="-11109" rIns="0" bIns="-1110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1F1F"/>
                </a:solidFill>
                <a:effectLst/>
                <a:latin typeface="inherit"/>
              </a:rPr>
              <a:t>A wheelbarrow with sand, </a:t>
            </a:r>
            <a:r>
              <a:rPr kumimoji="0" lang="en-US" altLang="en-US" sz="1400" b="0" i="0" u="none" strike="noStrike" cap="none" normalizeH="0" baseline="0" dirty="0" err="1" smtClean="0">
                <a:ln>
                  <a:noFill/>
                </a:ln>
                <a:solidFill>
                  <a:srgbClr val="1F1F1F"/>
                </a:solidFill>
                <a:effectLst/>
                <a:latin typeface="inherit"/>
              </a:rPr>
              <a:t>symbolising</a:t>
            </a:r>
            <a:r>
              <a:rPr kumimoji="0" lang="en-US" altLang="en-US" sz="1400" b="0" i="0" u="none" strike="noStrike" cap="none" normalizeH="0" baseline="0" dirty="0" smtClean="0">
                <a:ln>
                  <a:noFill/>
                </a:ln>
                <a:solidFill>
                  <a:srgbClr val="1F1F1F"/>
                </a:solidFill>
                <a:effectLst/>
                <a:latin typeface="inherit"/>
              </a:rPr>
              <a:t> the wheelbarrows with ashes of those killed in </a:t>
            </a:r>
            <a:r>
              <a:rPr kumimoji="0" lang="en-US" altLang="en-US" sz="1400" b="0" i="0" u="none" strike="noStrike" cap="none" normalizeH="0" baseline="0" dirty="0" err="1" smtClean="0">
                <a:ln>
                  <a:noFill/>
                </a:ln>
                <a:solidFill>
                  <a:srgbClr val="1F1F1F"/>
                </a:solidFill>
                <a:effectLst/>
                <a:latin typeface="inherit"/>
              </a:rPr>
              <a:t>Birkenau</a:t>
            </a:r>
            <a:r>
              <a:rPr kumimoji="0" lang="en-US" altLang="en-US" sz="1400" b="0" i="0" u="none" strike="noStrike" cap="none" normalizeH="0" baseline="0" dirty="0" smtClean="0">
                <a:ln>
                  <a:noFill/>
                </a:ln>
                <a:solidFill>
                  <a:srgbClr val="1F1F1F"/>
                </a:solidFill>
                <a:effectLst/>
                <a:latin typeface="inherit"/>
              </a:rPr>
              <a:t>. Lighting candles to remember those who lost their lives.</a:t>
            </a:r>
            <a:r>
              <a:rPr kumimoji="0" lang="en-US" altLang="en-US" sz="1400" b="0" i="0" u="none" strike="noStrike" cap="none" normalizeH="0" baseline="0" dirty="0" smtClean="0">
                <a:ln>
                  <a:noFill/>
                </a:ln>
                <a:solidFill>
                  <a:schemeClr val="tx1"/>
                </a:solidFill>
                <a:effectLst/>
              </a:rPr>
              <a:t> </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11" name="Rektangel 10"/>
          <p:cNvSpPr/>
          <p:nvPr/>
        </p:nvSpPr>
        <p:spPr>
          <a:xfrm>
            <a:off x="5105509" y="355673"/>
            <a:ext cx="6583221" cy="830997"/>
          </a:xfrm>
          <a:prstGeom prst="rect">
            <a:avLst/>
          </a:prstGeom>
        </p:spPr>
        <p:txBody>
          <a:bodyPr wrap="square">
            <a:spAutoFit/>
          </a:bodyPr>
          <a:lstStyle/>
          <a:p>
            <a:r>
              <a:rPr lang="en-GB" sz="2400" b="1" dirty="0">
                <a:solidFill>
                  <a:schemeClr val="accent2"/>
                </a:solidFill>
                <a:latin typeface="+mj-lt"/>
                <a:ea typeface="+mj-ea"/>
                <a:cs typeface="+mj-cs"/>
              </a:rPr>
              <a:t>The </a:t>
            </a:r>
            <a:r>
              <a:rPr lang="en-GB" sz="2400" b="1" dirty="0" smtClean="0">
                <a:solidFill>
                  <a:schemeClr val="accent2"/>
                </a:solidFill>
                <a:latin typeface="+mj-lt"/>
                <a:ea typeface="+mj-ea"/>
                <a:cs typeface="+mj-cs"/>
              </a:rPr>
              <a:t>Roma’s </a:t>
            </a:r>
            <a:r>
              <a:rPr lang="en-GB" sz="2400" b="1" dirty="0">
                <a:solidFill>
                  <a:schemeClr val="accent2"/>
                </a:solidFill>
                <a:latin typeface="+mj-lt"/>
                <a:ea typeface="+mj-ea"/>
                <a:cs typeface="+mj-cs"/>
              </a:rPr>
              <a:t>Block 13 exhibition in the Culture House in </a:t>
            </a:r>
            <a:r>
              <a:rPr lang="en-GB" sz="2400" b="1" dirty="0" err="1" smtClean="0">
                <a:solidFill>
                  <a:schemeClr val="accent2"/>
                </a:solidFill>
                <a:latin typeface="+mj-lt"/>
                <a:ea typeface="+mj-ea"/>
                <a:cs typeface="+mj-cs"/>
              </a:rPr>
              <a:t>Borås</a:t>
            </a:r>
            <a:r>
              <a:rPr lang="en-GB" sz="2400" b="1" dirty="0" smtClean="0">
                <a:solidFill>
                  <a:schemeClr val="accent2"/>
                </a:solidFill>
                <a:latin typeface="+mj-lt"/>
                <a:ea typeface="+mj-ea"/>
                <a:cs typeface="+mj-cs"/>
              </a:rPr>
              <a:t> </a:t>
            </a:r>
            <a:endParaRPr lang="en-GB" sz="2400" b="1" dirty="0">
              <a:solidFill>
                <a:schemeClr val="accent2"/>
              </a:solidFill>
              <a:latin typeface="+mj-lt"/>
              <a:ea typeface="+mj-ea"/>
              <a:cs typeface="+mj-cs"/>
            </a:endParaRPr>
          </a:p>
        </p:txBody>
      </p:sp>
      <p:pic>
        <p:nvPicPr>
          <p:cNvPr id="12" name="Picture 2" descr="Creativity set inspiration - Free digitally-made illustrations on  creazilla.com"/>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127075" y="-147129"/>
            <a:ext cx="1271867" cy="1271867"/>
          </a:xfrm>
          <a:prstGeom prst="rect">
            <a:avLst/>
          </a:prstGeom>
          <a:solidFill>
            <a:schemeClr val="accent2"/>
          </a:solidFill>
        </p:spPr>
      </p:pic>
    </p:spTree>
    <p:extLst>
      <p:ext uri="{BB962C8B-B14F-4D97-AF65-F5344CB8AC3E}">
        <p14:creationId xmlns:p14="http://schemas.microsoft.com/office/powerpoint/2010/main" val="957512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9"/>
          </p:nvPr>
        </p:nvSpPr>
        <p:spPr/>
        <p:txBody>
          <a:bodyPr/>
          <a:lstStyle/>
          <a:p>
            <a:r>
              <a:rPr lang="en-GB" b="1" dirty="0">
                <a:solidFill>
                  <a:schemeClr val="accent3">
                    <a:lumMod val="50000"/>
                  </a:schemeClr>
                </a:solidFill>
              </a:rPr>
              <a:t>Accessibility </a:t>
            </a:r>
          </a:p>
          <a:p>
            <a:pPr marL="457200" lvl="1" indent="0">
              <a:buNone/>
            </a:pPr>
            <a:r>
              <a:rPr lang="en-GB" sz="1800" b="1" dirty="0">
                <a:solidFill>
                  <a:schemeClr val="accent3">
                    <a:lumMod val="50000"/>
                  </a:schemeClr>
                </a:solidFill>
              </a:rPr>
              <a:t>Access to... in accordance </a:t>
            </a:r>
            <a:r>
              <a:rPr lang="en-GB" sz="1800" b="1" dirty="0" smtClean="0">
                <a:solidFill>
                  <a:schemeClr val="accent3">
                    <a:lumMod val="50000"/>
                  </a:schemeClr>
                </a:solidFill>
              </a:rPr>
              <a:t>with </a:t>
            </a:r>
            <a:r>
              <a:rPr lang="en-GB" sz="1800" b="1" dirty="0">
                <a:solidFill>
                  <a:schemeClr val="accent3">
                    <a:lumMod val="50000"/>
                  </a:schemeClr>
                </a:solidFill>
              </a:rPr>
              <a:t>the </a:t>
            </a:r>
            <a:r>
              <a:rPr lang="en-GB" sz="1800" b="1" dirty="0" smtClean="0">
                <a:solidFill>
                  <a:schemeClr val="accent3">
                    <a:lumMod val="50000"/>
                  </a:schemeClr>
                </a:solidFill>
              </a:rPr>
              <a:t>users’ </a:t>
            </a:r>
            <a:r>
              <a:rPr lang="en-GB" sz="1800" b="1" dirty="0">
                <a:solidFill>
                  <a:schemeClr val="accent3">
                    <a:lumMod val="50000"/>
                  </a:schemeClr>
                </a:solidFill>
              </a:rPr>
              <a:t>needs and abilities.</a:t>
            </a:r>
          </a:p>
          <a:p>
            <a:r>
              <a:rPr lang="en-GB" b="1" dirty="0">
                <a:solidFill>
                  <a:schemeClr val="accent3">
                    <a:lumMod val="50000"/>
                  </a:schemeClr>
                </a:solidFill>
              </a:rPr>
              <a:t>Participation </a:t>
            </a:r>
          </a:p>
          <a:p>
            <a:pPr marL="457200" lvl="1" indent="0">
              <a:buNone/>
            </a:pPr>
            <a:r>
              <a:rPr lang="en-GB" sz="1800" b="1" dirty="0">
                <a:solidFill>
                  <a:schemeClr val="accent3">
                    <a:lumMod val="50000"/>
                  </a:schemeClr>
                </a:solidFill>
              </a:rPr>
              <a:t>Is it possible to simply join in, to be on equal footing? </a:t>
            </a:r>
          </a:p>
          <a:p>
            <a:r>
              <a:rPr lang="en-GB" b="1" dirty="0">
                <a:solidFill>
                  <a:schemeClr val="accent3">
                    <a:lumMod val="50000"/>
                  </a:schemeClr>
                </a:solidFill>
              </a:rPr>
              <a:t>Inclusion </a:t>
            </a:r>
          </a:p>
          <a:p>
            <a:pPr marL="457200" lvl="1" indent="0">
              <a:buNone/>
            </a:pPr>
            <a:r>
              <a:rPr lang="en-GB" sz="1800" b="1" dirty="0">
                <a:solidFill>
                  <a:schemeClr val="accent3">
                    <a:lumMod val="50000"/>
                  </a:schemeClr>
                </a:solidFill>
              </a:rPr>
              <a:t>Power relations? Rights? </a:t>
            </a:r>
          </a:p>
          <a:p>
            <a:r>
              <a:rPr lang="en-GB" b="1" dirty="0">
                <a:solidFill>
                  <a:schemeClr val="accent3">
                    <a:lumMod val="50000"/>
                  </a:schemeClr>
                </a:solidFill>
              </a:rPr>
              <a:t>Partnership  </a:t>
            </a:r>
          </a:p>
          <a:p>
            <a:pPr marL="457200" lvl="1" indent="0">
              <a:buNone/>
            </a:pPr>
            <a:r>
              <a:rPr lang="en-GB" sz="1800" b="1" dirty="0">
                <a:solidFill>
                  <a:schemeClr val="accent3">
                    <a:lumMod val="50000"/>
                  </a:schemeClr>
                </a:solidFill>
              </a:rPr>
              <a:t>Agreements about collaboration?</a:t>
            </a:r>
          </a:p>
          <a:p>
            <a:endParaRPr lang="en-GB" dirty="0"/>
          </a:p>
        </p:txBody>
      </p:sp>
      <p:sp>
        <p:nvSpPr>
          <p:cNvPr id="5" name="Rubrik 4"/>
          <p:cNvSpPr>
            <a:spLocks noGrp="1"/>
          </p:cNvSpPr>
          <p:nvPr>
            <p:ph type="title"/>
          </p:nvPr>
        </p:nvSpPr>
        <p:spPr/>
        <p:txBody>
          <a:bodyPr/>
          <a:lstStyle/>
          <a:p>
            <a:r>
              <a:rPr lang="en-GB" dirty="0" smtClean="0"/>
              <a:t>Discuss</a:t>
            </a:r>
            <a:endParaRPr lang="en-GB" dirty="0"/>
          </a:p>
        </p:txBody>
      </p:sp>
      <p:pic>
        <p:nvPicPr>
          <p:cNvPr id="8" name="Picture 2" descr="Människor, Cartoon, Socialt Avstånd"/>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l="7162" r="7162"/>
          <a:stretch>
            <a:fillRect/>
          </a:stretch>
        </p:blipFill>
        <p:spPr bwMode="auto">
          <a:xfrm>
            <a:off x="6754582" y="1806575"/>
            <a:ext cx="4445460" cy="3486150"/>
          </a:xfrm>
          <a:prstGeom prst="rect">
            <a:avLst/>
          </a:prstGeom>
          <a:noFill/>
          <a:extLst>
            <a:ext uri="{909E8E84-426E-40DD-AFC4-6F175D3DCCD1}">
              <a14:hiddenFill xmlns:a14="http://schemas.microsoft.com/office/drawing/2010/main">
                <a:solidFill>
                  <a:srgbClr val="FFFFFF"/>
                </a:solidFill>
              </a14:hiddenFill>
            </a:ext>
          </a:extLst>
        </p:spPr>
      </p:pic>
      <p:sp>
        <p:nvSpPr>
          <p:cNvPr id="9" name="Kommentar i oval 8"/>
          <p:cNvSpPr/>
          <p:nvPr/>
        </p:nvSpPr>
        <p:spPr>
          <a:xfrm>
            <a:off x="9339209" y="425481"/>
            <a:ext cx="2323189" cy="1484959"/>
          </a:xfrm>
          <a:prstGeom prst="wedgeEllipse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
        <p:nvSpPr>
          <p:cNvPr id="6" name="textruta 5"/>
          <p:cNvSpPr txBox="1"/>
          <p:nvPr/>
        </p:nvSpPr>
        <p:spPr>
          <a:xfrm>
            <a:off x="6754582" y="5292725"/>
            <a:ext cx="756938" cy="246221"/>
          </a:xfrm>
          <a:prstGeom prst="rect">
            <a:avLst/>
          </a:prstGeom>
          <a:noFill/>
        </p:spPr>
        <p:txBody>
          <a:bodyPr wrap="none" rtlCol="0">
            <a:spAutoFit/>
          </a:bodyPr>
          <a:lstStyle/>
          <a:p>
            <a:r>
              <a:rPr lang="sv-SE" sz="1000" dirty="0" smtClean="0"/>
              <a:t>Photo: KB</a:t>
            </a:r>
            <a:endParaRPr lang="en-GB" sz="1000" dirty="0"/>
          </a:p>
        </p:txBody>
      </p:sp>
    </p:spTree>
    <p:extLst>
      <p:ext uri="{BB962C8B-B14F-4D97-AF65-F5344CB8AC3E}">
        <p14:creationId xmlns:p14="http://schemas.microsoft.com/office/powerpoint/2010/main" val="4221536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967320" y="0"/>
            <a:ext cx="7445827" cy="6858000"/>
          </a:xfrm>
        </p:spPr>
      </p:pic>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19" y="0"/>
            <a:ext cx="7519012" cy="6858000"/>
          </a:xfrm>
          <a:prstGeom prst="rect">
            <a:avLst/>
          </a:prstGeom>
        </p:spPr>
      </p:pic>
      <p:sp>
        <p:nvSpPr>
          <p:cNvPr id="9" name="Rubrik 9"/>
          <p:cNvSpPr txBox="1">
            <a:spLocks/>
          </p:cNvSpPr>
          <p:nvPr/>
        </p:nvSpPr>
        <p:spPr>
          <a:xfrm>
            <a:off x="1565894" y="1692544"/>
            <a:ext cx="8047176" cy="699404"/>
          </a:xfrm>
          <a:prstGeom prst="rect">
            <a:avLst/>
          </a:prstGeom>
          <a:solidFill>
            <a:schemeClr val="accent2"/>
          </a:solidFill>
        </p:spPr>
        <p:txBody>
          <a:bodyPr vert="horz" lIns="0" tIns="0" rIns="0" bIns="0" rtlCol="0" anchor="b">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lgn="ctr"/>
            <a:r>
              <a:rPr lang="en-GB" dirty="0" smtClean="0">
                <a:solidFill>
                  <a:srgbClr val="FFFFFF"/>
                </a:solidFill>
              </a:rPr>
              <a:t>Facts or unconscious beliefs? </a:t>
            </a:r>
            <a:endParaRPr lang="en-GB" dirty="0">
              <a:solidFill>
                <a:srgbClr val="FFFFFF"/>
              </a:solidFill>
            </a:endParaRPr>
          </a:p>
        </p:txBody>
      </p:sp>
      <p:sp>
        <p:nvSpPr>
          <p:cNvPr id="10" name="Kommentar i oval 9"/>
          <p:cNvSpPr/>
          <p:nvPr/>
        </p:nvSpPr>
        <p:spPr>
          <a:xfrm>
            <a:off x="10190618" y="315266"/>
            <a:ext cx="2323189" cy="1484959"/>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
        <p:nvSpPr>
          <p:cNvPr id="2" name="textruta 1"/>
          <p:cNvSpPr txBox="1"/>
          <p:nvPr/>
        </p:nvSpPr>
        <p:spPr>
          <a:xfrm>
            <a:off x="-52498" y="6428936"/>
            <a:ext cx="1869423" cy="246221"/>
          </a:xfrm>
          <a:prstGeom prst="rect">
            <a:avLst/>
          </a:prstGeom>
          <a:noFill/>
        </p:spPr>
        <p:txBody>
          <a:bodyPr wrap="none" rtlCol="0">
            <a:spAutoFit/>
          </a:bodyPr>
          <a:lstStyle/>
          <a:p>
            <a:r>
              <a:rPr lang="sv-SE" sz="1000" dirty="0" smtClean="0">
                <a:solidFill>
                  <a:schemeClr val="bg1"/>
                </a:solidFill>
              </a:rPr>
              <a:t>Photo: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sp>
        <p:nvSpPr>
          <p:cNvPr id="8" name="textruta 7"/>
          <p:cNvSpPr txBox="1"/>
          <p:nvPr/>
        </p:nvSpPr>
        <p:spPr>
          <a:xfrm>
            <a:off x="8202893" y="6552046"/>
            <a:ext cx="3118161" cy="246221"/>
          </a:xfrm>
          <a:prstGeom prst="rect">
            <a:avLst/>
          </a:prstGeom>
          <a:noFill/>
        </p:spPr>
        <p:txBody>
          <a:bodyPr wrap="none" rtlCol="0">
            <a:spAutoFit/>
          </a:bodyPr>
          <a:lstStyle/>
          <a:p>
            <a:r>
              <a:rPr lang="sv-SE" sz="1000" dirty="0">
                <a:solidFill>
                  <a:schemeClr val="bg1"/>
                </a:solidFill>
              </a:rPr>
              <a:t>Photo</a:t>
            </a:r>
            <a:r>
              <a:rPr lang="sv-SE" sz="1000" dirty="0" smtClean="0">
                <a:solidFill>
                  <a:schemeClr val="bg1"/>
                </a:solidFill>
              </a:rPr>
              <a:t>: Gävleborgs </a:t>
            </a:r>
            <a:r>
              <a:rPr lang="sv-SE" sz="1000" dirty="0">
                <a:solidFill>
                  <a:schemeClr val="bg1"/>
                </a:solidFill>
              </a:rPr>
              <a:t>Romska Internationella Förening</a:t>
            </a:r>
            <a:endParaRPr lang="en-GB" sz="1000" dirty="0">
              <a:solidFill>
                <a:schemeClr val="bg1"/>
              </a:solidFill>
            </a:endParaRPr>
          </a:p>
        </p:txBody>
      </p:sp>
    </p:spTree>
    <p:extLst>
      <p:ext uri="{BB962C8B-B14F-4D97-AF65-F5344CB8AC3E}">
        <p14:creationId xmlns:p14="http://schemas.microsoft.com/office/powerpoint/2010/main" val="3746096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113" y="2524125"/>
            <a:ext cx="2438400" cy="4333875"/>
          </a:xfrm>
          <a:prstGeom prst="rect">
            <a:avLst/>
          </a:prstGeom>
        </p:spPr>
      </p:pic>
      <p:sp>
        <p:nvSpPr>
          <p:cNvPr id="5" name="Platshållare för innehåll 4"/>
          <p:cNvSpPr>
            <a:spLocks noGrp="1"/>
          </p:cNvSpPr>
          <p:nvPr>
            <p:ph sz="quarter" idx="14"/>
          </p:nvPr>
        </p:nvSpPr>
        <p:spPr>
          <a:xfrm>
            <a:off x="838199" y="1736060"/>
            <a:ext cx="7659757" cy="4351338"/>
          </a:xfrm>
        </p:spPr>
        <p:txBody>
          <a:bodyPr/>
          <a:lstStyle/>
          <a:p>
            <a:r>
              <a:rPr lang="en-GB" dirty="0"/>
              <a:t>Focus on critiquing the norms and the limitations they impose, rather than </a:t>
            </a:r>
            <a:r>
              <a:rPr lang="en-GB" dirty="0" err="1" smtClean="0"/>
              <a:t>problematising</a:t>
            </a:r>
            <a:r>
              <a:rPr lang="en-GB" dirty="0" smtClean="0"/>
              <a:t> </a:t>
            </a:r>
            <a:r>
              <a:rPr lang="en-GB" dirty="0"/>
              <a:t>what deviates from the </a:t>
            </a:r>
            <a:r>
              <a:rPr lang="en-GB" dirty="0" smtClean="0"/>
              <a:t>norm. </a:t>
            </a:r>
          </a:p>
          <a:p>
            <a:r>
              <a:rPr lang="en-GB" dirty="0" smtClean="0"/>
              <a:t>Consider </a:t>
            </a:r>
            <a:r>
              <a:rPr lang="en-GB" dirty="0"/>
              <a:t>how norms and power are interconnected. Where do these norms originate?</a:t>
            </a:r>
          </a:p>
          <a:p>
            <a:r>
              <a:rPr lang="en-GB" dirty="0"/>
              <a:t>Identify the existing norms: patriarchal norms, norms of masculinity, LGBTIQ</a:t>
            </a:r>
            <a:r>
              <a:rPr lang="en-GB" dirty="0" smtClean="0"/>
              <a:t>+ </a:t>
            </a:r>
            <a:r>
              <a:rPr lang="en-GB" dirty="0"/>
              <a:t>norms, norms around people of </a:t>
            </a:r>
            <a:r>
              <a:rPr lang="en-GB" dirty="0" err="1"/>
              <a:t>color</a:t>
            </a:r>
            <a:r>
              <a:rPr lang="en-GB" dirty="0"/>
              <a:t> (POC), age, etc. </a:t>
            </a:r>
            <a:endParaRPr lang="en-GB" dirty="0" smtClean="0"/>
          </a:p>
          <a:p>
            <a:r>
              <a:rPr lang="en-GB" dirty="0" smtClean="0"/>
              <a:t>Test </a:t>
            </a:r>
            <a:r>
              <a:rPr lang="en-GB" dirty="0"/>
              <a:t>these norms against Romani </a:t>
            </a:r>
            <a:r>
              <a:rPr lang="en-GB" dirty="0" smtClean="0"/>
              <a:t>values. Do you get the same results?</a:t>
            </a:r>
            <a:endParaRPr lang="en-GB" dirty="0"/>
          </a:p>
          <a:p>
            <a:r>
              <a:rPr lang="en-GB" dirty="0"/>
              <a:t>Whose perspectives and experiences are </a:t>
            </a:r>
            <a:r>
              <a:rPr lang="en-GB" dirty="0" smtClean="0"/>
              <a:t>centred? </a:t>
            </a:r>
          </a:p>
          <a:p>
            <a:r>
              <a:rPr lang="en-GB" dirty="0" smtClean="0"/>
              <a:t>How can we challenge stereotypes?</a:t>
            </a:r>
            <a:endParaRPr lang="en-GB" dirty="0"/>
          </a:p>
          <a:p>
            <a:endParaRPr lang="en-GB" dirty="0" smtClean="0"/>
          </a:p>
          <a:p>
            <a:endParaRPr lang="en-GB" dirty="0"/>
          </a:p>
        </p:txBody>
      </p:sp>
      <p:sp>
        <p:nvSpPr>
          <p:cNvPr id="4" name="Rubrik 3"/>
          <p:cNvSpPr>
            <a:spLocks noGrp="1"/>
          </p:cNvSpPr>
          <p:nvPr>
            <p:ph type="title"/>
          </p:nvPr>
        </p:nvSpPr>
        <p:spPr/>
        <p:txBody>
          <a:bodyPr/>
          <a:lstStyle/>
          <a:p>
            <a:r>
              <a:rPr lang="en-GB" dirty="0" err="1" smtClean="0"/>
              <a:t>Problematising</a:t>
            </a:r>
            <a:r>
              <a:rPr lang="en-GB" dirty="0" smtClean="0"/>
              <a:t> norms </a:t>
            </a:r>
            <a:r>
              <a:rPr lang="en-GB" dirty="0"/>
              <a:t>and </a:t>
            </a:r>
            <a:r>
              <a:rPr lang="en-GB" dirty="0" smtClean="0"/>
              <a:t>their limitations</a:t>
            </a:r>
            <a:endParaRPr lang="en-GB" dirty="0"/>
          </a:p>
        </p:txBody>
      </p:sp>
      <p:sp>
        <p:nvSpPr>
          <p:cNvPr id="6" name="Rektangel 5"/>
          <p:cNvSpPr/>
          <p:nvPr/>
        </p:nvSpPr>
        <p:spPr>
          <a:xfrm>
            <a:off x="1017393" y="6353175"/>
            <a:ext cx="3104889" cy="276999"/>
          </a:xfrm>
          <a:prstGeom prst="rect">
            <a:avLst/>
          </a:prstGeom>
        </p:spPr>
        <p:txBody>
          <a:bodyPr wrap="none">
            <a:spAutoFit/>
          </a:bodyPr>
          <a:lstStyle/>
          <a:p>
            <a:r>
              <a:rPr lang="en-GB" sz="1200" dirty="0">
                <a:hlinkClick r:id="rId3"/>
              </a:rPr>
              <a:t>https://</a:t>
            </a:r>
            <a:r>
              <a:rPr lang="en-GB" sz="1200" dirty="0" smtClean="0">
                <a:hlinkClick r:id="rId3"/>
              </a:rPr>
              <a:t>www.araart.cz/en/roma-lgbt/pribehy</a:t>
            </a:r>
            <a:r>
              <a:rPr lang="en-GB" sz="1200" dirty="0" smtClean="0"/>
              <a:t> </a:t>
            </a:r>
            <a:endParaRPr lang="en-GB" sz="1200" dirty="0"/>
          </a:p>
        </p:txBody>
      </p:sp>
      <p:sp>
        <p:nvSpPr>
          <p:cNvPr id="8" name="Rektangel 7"/>
          <p:cNvSpPr/>
          <p:nvPr/>
        </p:nvSpPr>
        <p:spPr>
          <a:xfrm>
            <a:off x="9628113" y="6399059"/>
            <a:ext cx="2438400" cy="458941"/>
          </a:xfrm>
          <a:prstGeom prst="rect">
            <a:avLst/>
          </a:prstGeom>
        </p:spPr>
        <p:txBody>
          <a:bodyPr wrap="square">
            <a:spAutoFit/>
          </a:bodyPr>
          <a:lstStyle/>
          <a:p>
            <a:r>
              <a:rPr lang="en-GB" sz="800" dirty="0">
                <a:solidFill>
                  <a:schemeClr val="bg1"/>
                </a:solidFill>
              </a:rPr>
              <a:t>Stefan Forss, CC BY-SA 4.0 &lt;https://creativecommons.org/licenses/by-sa/4.0&gt;, via Wikimedia Commons</a:t>
            </a:r>
          </a:p>
        </p:txBody>
      </p:sp>
      <p:sp>
        <p:nvSpPr>
          <p:cNvPr id="10" name="Rektangel 9"/>
          <p:cNvSpPr/>
          <p:nvPr/>
        </p:nvSpPr>
        <p:spPr>
          <a:xfrm>
            <a:off x="9628114" y="1479206"/>
            <a:ext cx="2438400" cy="954107"/>
          </a:xfrm>
          <a:prstGeom prst="rect">
            <a:avLst/>
          </a:prstGeom>
          <a:solidFill>
            <a:schemeClr val="accent1"/>
          </a:solidFill>
        </p:spPr>
        <p:txBody>
          <a:bodyPr wrap="square">
            <a:spAutoFit/>
          </a:bodyPr>
          <a:lstStyle/>
          <a:p>
            <a:r>
              <a:rPr lang="en-GB" sz="1400" dirty="0">
                <a:solidFill>
                  <a:schemeClr val="bg1"/>
                </a:solidFill>
                <a:latin typeface="Arial" panose="020B0604020202020204" pitchFamily="34" charset="0"/>
              </a:rPr>
              <a:t>Lindy Larsson in a costume from the performance Roma </a:t>
            </a:r>
            <a:r>
              <a:rPr lang="en-GB" sz="1400" dirty="0" err="1">
                <a:solidFill>
                  <a:schemeClr val="bg1"/>
                </a:solidFill>
                <a:latin typeface="Arial" panose="020B0604020202020204" pitchFamily="34" charset="0"/>
              </a:rPr>
              <a:t>Armee</a:t>
            </a:r>
            <a:r>
              <a:rPr lang="en-GB" sz="1400" dirty="0">
                <a:solidFill>
                  <a:schemeClr val="bg1"/>
                </a:solidFill>
                <a:latin typeface="Arial" panose="020B0604020202020204" pitchFamily="34" charset="0"/>
              </a:rPr>
              <a:t> at Maxim Gorki </a:t>
            </a:r>
            <a:r>
              <a:rPr lang="en-GB" sz="1400" dirty="0" err="1">
                <a:solidFill>
                  <a:schemeClr val="bg1"/>
                </a:solidFill>
                <a:latin typeface="Arial" panose="020B0604020202020204" pitchFamily="34" charset="0"/>
              </a:rPr>
              <a:t>Theater</a:t>
            </a:r>
            <a:r>
              <a:rPr lang="en-GB" sz="1400" dirty="0">
                <a:solidFill>
                  <a:schemeClr val="bg1"/>
                </a:solidFill>
                <a:latin typeface="Arial" panose="020B0604020202020204" pitchFamily="34" charset="0"/>
              </a:rPr>
              <a:t>, Berlin.</a:t>
            </a:r>
            <a:endParaRPr lang="en-GB" sz="1400" dirty="0">
              <a:solidFill>
                <a:schemeClr val="bg1"/>
              </a:solidFill>
            </a:endParaRPr>
          </a:p>
        </p:txBody>
      </p:sp>
      <p:sp>
        <p:nvSpPr>
          <p:cNvPr id="2" name="Rektangel 1"/>
          <p:cNvSpPr/>
          <p:nvPr/>
        </p:nvSpPr>
        <p:spPr>
          <a:xfrm>
            <a:off x="3048000" y="5250790"/>
            <a:ext cx="6096000" cy="646331"/>
          </a:xfrm>
          <a:prstGeom prst="rect">
            <a:avLst/>
          </a:prstGeom>
          <a:ln w="28575">
            <a:solidFill>
              <a:schemeClr val="accent1"/>
            </a:solidFill>
          </a:ln>
        </p:spPr>
        <p:txBody>
          <a:bodyPr>
            <a:spAutoFit/>
          </a:bodyPr>
          <a:lstStyle/>
          <a:p>
            <a:r>
              <a:rPr lang="en-GB" b="1" dirty="0" smtClean="0">
                <a:solidFill>
                  <a:schemeClr val="accent3">
                    <a:lumMod val="50000"/>
                  </a:schemeClr>
                </a:solidFill>
              </a:rPr>
              <a:t>Summon </a:t>
            </a:r>
            <a:r>
              <a:rPr lang="en-GB" b="1" dirty="0">
                <a:solidFill>
                  <a:schemeClr val="accent3">
                    <a:lumMod val="50000"/>
                  </a:schemeClr>
                </a:solidFill>
              </a:rPr>
              <a:t>the courage and resilience to be the one who questions these norms!</a:t>
            </a:r>
          </a:p>
        </p:txBody>
      </p:sp>
    </p:spTree>
    <p:extLst>
      <p:ext uri="{BB962C8B-B14F-4D97-AF65-F5344CB8AC3E}">
        <p14:creationId xmlns:p14="http://schemas.microsoft.com/office/powerpoint/2010/main" val="29177887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quarter" idx="14"/>
          </p:nvPr>
        </p:nvSpPr>
        <p:spPr/>
        <p:txBody>
          <a:bodyPr/>
          <a:lstStyle/>
          <a:p>
            <a:pPr marL="0" indent="0">
              <a:buNone/>
            </a:pPr>
            <a:r>
              <a:rPr lang="en-GB" dirty="0" smtClean="0"/>
              <a:t>Culturally sensitive dialogue requires some reflection on or knowledge about:</a:t>
            </a:r>
          </a:p>
          <a:p>
            <a:r>
              <a:rPr lang="en-GB" dirty="0" smtClean="0"/>
              <a:t>Perceptions of time </a:t>
            </a:r>
          </a:p>
          <a:p>
            <a:pPr lvl="1"/>
            <a:r>
              <a:rPr lang="en-GB" dirty="0" smtClean="0"/>
              <a:t>Expectations - when will this happen?  </a:t>
            </a:r>
          </a:p>
          <a:p>
            <a:pPr lvl="1"/>
            <a:r>
              <a:rPr lang="en-GB" dirty="0" smtClean="0"/>
              <a:t>Time of day for scheduled activities or dialogues </a:t>
            </a:r>
          </a:p>
          <a:p>
            <a:r>
              <a:rPr lang="en-GB" dirty="0" smtClean="0"/>
              <a:t>Traditions, perception of life, and sometimes of death/mourning</a:t>
            </a:r>
            <a:br>
              <a:rPr lang="en-GB" dirty="0" smtClean="0"/>
            </a:br>
            <a:r>
              <a:rPr lang="en-GB" dirty="0" smtClean="0"/>
              <a:t>(according to tradition and religious beliefs) </a:t>
            </a:r>
          </a:p>
          <a:p>
            <a:r>
              <a:rPr lang="en-GB" dirty="0" smtClean="0"/>
              <a:t>Range of emotions and how they are expressed </a:t>
            </a:r>
          </a:p>
          <a:p>
            <a:r>
              <a:rPr lang="en-GB" dirty="0" smtClean="0"/>
              <a:t>Taboos or topics you don't talk about without having built trust and context within the group </a:t>
            </a:r>
          </a:p>
          <a:p>
            <a:r>
              <a:rPr lang="en-GB" dirty="0"/>
              <a:t>Strong emotions due to prolonged </a:t>
            </a:r>
            <a:r>
              <a:rPr lang="en-GB" dirty="0" smtClean="0"/>
              <a:t>oppression might surprise you.</a:t>
            </a:r>
          </a:p>
          <a:p>
            <a:r>
              <a:rPr lang="en-GB" dirty="0" smtClean="0"/>
              <a:t>Disagreements … </a:t>
            </a:r>
            <a:endParaRPr lang="en-GB" dirty="0"/>
          </a:p>
        </p:txBody>
      </p:sp>
      <p:sp>
        <p:nvSpPr>
          <p:cNvPr id="3" name="Rubrik 2"/>
          <p:cNvSpPr>
            <a:spLocks noGrp="1"/>
          </p:cNvSpPr>
          <p:nvPr>
            <p:ph type="title"/>
          </p:nvPr>
        </p:nvSpPr>
        <p:spPr/>
        <p:txBody>
          <a:bodyPr/>
          <a:lstStyle/>
          <a:p>
            <a:r>
              <a:rPr lang="en-GB" dirty="0" smtClean="0"/>
              <a:t>Culturally </a:t>
            </a:r>
            <a:r>
              <a:rPr lang="en-GB" dirty="0"/>
              <a:t>sensitive dialogue</a:t>
            </a:r>
          </a:p>
        </p:txBody>
      </p:sp>
      <p:sp>
        <p:nvSpPr>
          <p:cNvPr id="5" name="Kommentar i oval 4"/>
          <p:cNvSpPr/>
          <p:nvPr/>
        </p:nvSpPr>
        <p:spPr>
          <a:xfrm>
            <a:off x="9339209" y="425481"/>
            <a:ext cx="2323189" cy="1484959"/>
          </a:xfrm>
          <a:prstGeom prst="wedgeEllipse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Tree>
    <p:extLst>
      <p:ext uri="{BB962C8B-B14F-4D97-AF65-F5344CB8AC3E}">
        <p14:creationId xmlns:p14="http://schemas.microsoft.com/office/powerpoint/2010/main" val="3901266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6" name="Rubrik 5"/>
          <p:cNvSpPr>
            <a:spLocks noGrp="1"/>
          </p:cNvSpPr>
          <p:nvPr>
            <p:ph type="title"/>
          </p:nvPr>
        </p:nvSpPr>
        <p:spPr>
          <a:xfrm>
            <a:off x="7200520" y="2889571"/>
            <a:ext cx="4145467" cy="699404"/>
          </a:xfrm>
        </p:spPr>
        <p:txBody>
          <a:bodyPr/>
          <a:lstStyle/>
          <a:p>
            <a:r>
              <a:rPr lang="en-GB" dirty="0" smtClean="0"/>
              <a:t>Empowerment</a:t>
            </a:r>
            <a:endParaRPr lang="en-GB" dirty="0"/>
          </a:p>
        </p:txBody>
      </p:sp>
      <p:sp>
        <p:nvSpPr>
          <p:cNvPr id="8" name="Rubrik 5"/>
          <p:cNvSpPr txBox="1">
            <a:spLocks/>
          </p:cNvSpPr>
          <p:nvPr/>
        </p:nvSpPr>
        <p:spPr>
          <a:xfrm>
            <a:off x="4991481" y="1450523"/>
            <a:ext cx="2209039"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Library</a:t>
            </a:r>
            <a:endParaRPr lang="en-GB" dirty="0"/>
          </a:p>
        </p:txBody>
      </p:sp>
      <p:sp>
        <p:nvSpPr>
          <p:cNvPr id="9" name="Rubrik 5"/>
          <p:cNvSpPr txBox="1">
            <a:spLocks/>
          </p:cNvSpPr>
          <p:nvPr/>
        </p:nvSpPr>
        <p:spPr>
          <a:xfrm>
            <a:off x="2370470" y="2135722"/>
            <a:ext cx="2621011"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Learning</a:t>
            </a:r>
            <a:endParaRPr lang="en-GB" dirty="0"/>
          </a:p>
        </p:txBody>
      </p:sp>
      <p:sp>
        <p:nvSpPr>
          <p:cNvPr id="10" name="Rubrik 5"/>
          <p:cNvSpPr txBox="1">
            <a:spLocks/>
          </p:cNvSpPr>
          <p:nvPr/>
        </p:nvSpPr>
        <p:spPr>
          <a:xfrm>
            <a:off x="964637" y="3635627"/>
            <a:ext cx="4026844"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Building trust </a:t>
            </a:r>
            <a:endParaRPr lang="en-GB" dirty="0"/>
          </a:p>
        </p:txBody>
      </p:sp>
      <p:sp>
        <p:nvSpPr>
          <p:cNvPr id="11" name="Rubrik 5"/>
          <p:cNvSpPr txBox="1">
            <a:spLocks/>
          </p:cNvSpPr>
          <p:nvPr/>
        </p:nvSpPr>
        <p:spPr>
          <a:xfrm>
            <a:off x="7200520" y="3635627"/>
            <a:ext cx="2997716"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Safe place </a:t>
            </a:r>
            <a:endParaRPr lang="en-GB" dirty="0"/>
          </a:p>
        </p:txBody>
      </p:sp>
      <p:sp>
        <p:nvSpPr>
          <p:cNvPr id="13" name="Rubrik 5"/>
          <p:cNvSpPr txBox="1">
            <a:spLocks/>
          </p:cNvSpPr>
          <p:nvPr/>
        </p:nvSpPr>
        <p:spPr>
          <a:xfrm>
            <a:off x="3945521" y="4411149"/>
            <a:ext cx="4300958"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Representation</a:t>
            </a:r>
            <a:endParaRPr lang="en-GB" dirty="0"/>
          </a:p>
        </p:txBody>
      </p:sp>
      <p:sp>
        <p:nvSpPr>
          <p:cNvPr id="14" name="Rubrik 5"/>
          <p:cNvSpPr txBox="1">
            <a:spLocks/>
          </p:cNvSpPr>
          <p:nvPr/>
        </p:nvSpPr>
        <p:spPr>
          <a:xfrm>
            <a:off x="7200520" y="2153469"/>
            <a:ext cx="1838746"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Needs</a:t>
            </a:r>
            <a:endParaRPr lang="en-GB" dirty="0"/>
          </a:p>
        </p:txBody>
      </p:sp>
      <p:sp>
        <p:nvSpPr>
          <p:cNvPr id="15" name="Rubrik 5"/>
          <p:cNvSpPr txBox="1">
            <a:spLocks/>
          </p:cNvSpPr>
          <p:nvPr/>
        </p:nvSpPr>
        <p:spPr>
          <a:xfrm>
            <a:off x="2391309" y="2889571"/>
            <a:ext cx="2600172"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smtClean="0"/>
              <a:t>Planning</a:t>
            </a:r>
            <a:endParaRPr lang="en-GB" dirty="0"/>
          </a:p>
        </p:txBody>
      </p:sp>
      <p:sp>
        <p:nvSpPr>
          <p:cNvPr id="12" name="textruta 11"/>
          <p:cNvSpPr txBox="1"/>
          <p:nvPr/>
        </p:nvSpPr>
        <p:spPr>
          <a:xfrm>
            <a:off x="161391" y="6462904"/>
            <a:ext cx="2981907" cy="246221"/>
          </a:xfrm>
          <a:prstGeom prst="rect">
            <a:avLst/>
          </a:prstGeom>
          <a:noFill/>
        </p:spPr>
        <p:txBody>
          <a:bodyPr wrap="none" rtlCol="0">
            <a:spAutoFit/>
          </a:bodyPr>
          <a:lstStyle/>
          <a:p>
            <a:r>
              <a:rPr lang="sv-SE" sz="1000" dirty="0" smtClean="0">
                <a:solidFill>
                  <a:schemeClr val="bg1"/>
                </a:solidFill>
              </a:rPr>
              <a:t>Photo: Gävleborgs Roma Internationella förening </a:t>
            </a:r>
            <a:endParaRPr lang="en-GB" sz="1000" dirty="0">
              <a:solidFill>
                <a:schemeClr val="bg1"/>
              </a:solidFill>
            </a:endParaRPr>
          </a:p>
        </p:txBody>
      </p:sp>
    </p:spTree>
    <p:extLst>
      <p:ext uri="{BB962C8B-B14F-4D97-AF65-F5344CB8AC3E}">
        <p14:creationId xmlns:p14="http://schemas.microsoft.com/office/powerpoint/2010/main" val="1601672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sz="quarter" idx="14"/>
          </p:nvPr>
        </p:nvPicPr>
        <p:blipFill>
          <a:blip r:embed="rId2"/>
          <a:stretch>
            <a:fillRect/>
          </a:stretch>
        </p:blipFill>
        <p:spPr>
          <a:xfrm>
            <a:off x="2936147" y="390363"/>
            <a:ext cx="4853715" cy="6077274"/>
          </a:xfrm>
          <a:prstGeom prst="rect">
            <a:avLst/>
          </a:prstGeom>
        </p:spPr>
      </p:pic>
      <p:sp>
        <p:nvSpPr>
          <p:cNvPr id="2" name="Rektangel 1"/>
          <p:cNvSpPr/>
          <p:nvPr/>
        </p:nvSpPr>
        <p:spPr>
          <a:xfrm>
            <a:off x="3165445" y="6559916"/>
            <a:ext cx="6096000" cy="215444"/>
          </a:xfrm>
          <a:prstGeom prst="rect">
            <a:avLst/>
          </a:prstGeom>
        </p:spPr>
        <p:txBody>
          <a:bodyPr>
            <a:spAutoFit/>
          </a:bodyPr>
          <a:lstStyle/>
          <a:p>
            <a:r>
              <a:rPr lang="en-GB" sz="800" dirty="0"/>
              <a:t>https://www.socialworkerstoolbox.com/feelings-cards-naming-feelings/</a:t>
            </a:r>
          </a:p>
        </p:txBody>
      </p:sp>
    </p:spTree>
    <p:extLst>
      <p:ext uri="{BB962C8B-B14F-4D97-AF65-F5344CB8AC3E}">
        <p14:creationId xmlns:p14="http://schemas.microsoft.com/office/powerpoint/2010/main" val="1313252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9788" y="980709"/>
            <a:ext cx="2896728" cy="699404"/>
          </a:xfrm>
        </p:spPr>
        <p:txBody>
          <a:bodyPr/>
          <a:lstStyle/>
          <a:p>
            <a:r>
              <a:rPr lang="en-GB" dirty="0" smtClean="0"/>
              <a:t>Sanctuary</a:t>
            </a:r>
            <a:endParaRPr lang="en-GB" dirty="0"/>
          </a:p>
        </p:txBody>
      </p:sp>
      <p:sp>
        <p:nvSpPr>
          <p:cNvPr id="4" name="Rubrik 1"/>
          <p:cNvSpPr txBox="1">
            <a:spLocks/>
          </p:cNvSpPr>
          <p:nvPr/>
        </p:nvSpPr>
        <p:spPr>
          <a:xfrm>
            <a:off x="839788" y="1812358"/>
            <a:ext cx="2561700"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a:t>Embassy</a:t>
            </a:r>
          </a:p>
        </p:txBody>
      </p:sp>
      <p:sp>
        <p:nvSpPr>
          <p:cNvPr id="5" name="Rubrik 1"/>
          <p:cNvSpPr txBox="1">
            <a:spLocks/>
          </p:cNvSpPr>
          <p:nvPr/>
        </p:nvSpPr>
        <p:spPr>
          <a:xfrm>
            <a:off x="839788" y="2644007"/>
            <a:ext cx="3084279" cy="699404"/>
          </a:xfrm>
          <a:prstGeom prst="rect">
            <a:avLst/>
          </a:prstGeom>
          <a:solidFill>
            <a:schemeClr val="accent2"/>
          </a:solidFill>
        </p:spPr>
        <p:txBody>
          <a:bodyPr vert="horz" wrap="none" lIns="108000" tIns="72000" rIns="108000" bIns="72000" rtlCol="0" anchor="ctr">
            <a:sp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GB" dirty="0"/>
              <a:t>Safe </a:t>
            </a:r>
            <a:r>
              <a:rPr lang="en-GB" dirty="0" smtClean="0"/>
              <a:t>space </a:t>
            </a:r>
            <a:endParaRPr lang="en-GB" dirty="0"/>
          </a:p>
        </p:txBody>
      </p:sp>
      <p:sp>
        <p:nvSpPr>
          <p:cNvPr id="6" name="Kommentar i oval 5"/>
          <p:cNvSpPr/>
          <p:nvPr/>
        </p:nvSpPr>
        <p:spPr>
          <a:xfrm>
            <a:off x="9339209" y="425481"/>
            <a:ext cx="2323189" cy="1484959"/>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
        <p:nvSpPr>
          <p:cNvPr id="7" name="textruta 6"/>
          <p:cNvSpPr txBox="1"/>
          <p:nvPr/>
        </p:nvSpPr>
        <p:spPr>
          <a:xfrm>
            <a:off x="668956" y="6496048"/>
            <a:ext cx="1869423" cy="246221"/>
          </a:xfrm>
          <a:prstGeom prst="rect">
            <a:avLst/>
          </a:prstGeom>
          <a:noFill/>
        </p:spPr>
        <p:txBody>
          <a:bodyPr wrap="none" rtlCol="0">
            <a:spAutoFit/>
          </a:bodyPr>
          <a:lstStyle/>
          <a:p>
            <a:r>
              <a:rPr lang="sv-SE" sz="1000" dirty="0" smtClean="0">
                <a:solidFill>
                  <a:schemeClr val="bg1"/>
                </a:solidFill>
              </a:rPr>
              <a:t>Photo: </a:t>
            </a:r>
            <a:r>
              <a:rPr lang="sv-SE" sz="1000" dirty="0">
                <a:solidFill>
                  <a:schemeClr val="bg1"/>
                </a:solidFill>
              </a:rPr>
              <a:t>E</a:t>
            </a:r>
            <a:r>
              <a:rPr lang="sv-SE" sz="1000" dirty="0" smtClean="0">
                <a:solidFill>
                  <a:schemeClr val="bg1"/>
                </a:solidFill>
              </a:rPr>
              <a:t>lisabet Rundqvist, KB</a:t>
            </a:r>
            <a:endParaRPr lang="en-GB" sz="1000" dirty="0">
              <a:solidFill>
                <a:schemeClr val="bg1"/>
              </a:solidFill>
            </a:endParaRPr>
          </a:p>
        </p:txBody>
      </p:sp>
    </p:spTree>
    <p:extLst>
      <p:ext uri="{BB962C8B-B14F-4D97-AF65-F5344CB8AC3E}">
        <p14:creationId xmlns:p14="http://schemas.microsoft.com/office/powerpoint/2010/main" val="3737539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sz="quarter" idx="14"/>
          </p:nvPr>
        </p:nvSpPr>
        <p:spPr/>
        <p:txBody>
          <a:bodyPr/>
          <a:lstStyle/>
          <a:p>
            <a:r>
              <a:rPr lang="en-GB" b="1" dirty="0" smtClean="0">
                <a:solidFill>
                  <a:schemeClr val="accent3">
                    <a:lumMod val="50000"/>
                  </a:schemeClr>
                </a:solidFill>
              </a:rPr>
              <a:t>How much factual knowledge do you have about the Roma groups? </a:t>
            </a:r>
          </a:p>
          <a:p>
            <a:r>
              <a:rPr lang="en-GB" b="1" dirty="0" smtClean="0">
                <a:solidFill>
                  <a:schemeClr val="accent3">
                    <a:lumMod val="50000"/>
                  </a:schemeClr>
                </a:solidFill>
              </a:rPr>
              <a:t>What stereotypes are connected to the Roma people? </a:t>
            </a:r>
          </a:p>
          <a:p>
            <a:r>
              <a:rPr lang="en-GB" b="1" dirty="0" smtClean="0">
                <a:solidFill>
                  <a:schemeClr val="accent3">
                    <a:lumMod val="50000"/>
                  </a:schemeClr>
                </a:solidFill>
              </a:rPr>
              <a:t>How are Roma people perceived and received in your library?  </a:t>
            </a:r>
          </a:p>
          <a:p>
            <a:endParaRPr lang="en-GB" b="1" dirty="0" smtClean="0">
              <a:solidFill>
                <a:schemeClr val="accent3">
                  <a:lumMod val="50000"/>
                </a:schemeClr>
              </a:solidFill>
            </a:endParaRPr>
          </a:p>
          <a:p>
            <a:r>
              <a:rPr lang="en-GB" b="1" dirty="0" smtClean="0">
                <a:solidFill>
                  <a:schemeClr val="accent3">
                    <a:lumMod val="50000"/>
                  </a:schemeClr>
                </a:solidFill>
              </a:rPr>
              <a:t>Reflect on the words </a:t>
            </a:r>
          </a:p>
          <a:p>
            <a:pPr marL="457200" lvl="1" indent="0">
              <a:buNone/>
            </a:pPr>
            <a:r>
              <a:rPr lang="en-GB" sz="1800" b="1" dirty="0" smtClean="0">
                <a:solidFill>
                  <a:schemeClr val="accent3">
                    <a:lumMod val="50000"/>
                  </a:schemeClr>
                </a:solidFill>
              </a:rPr>
              <a:t>Sanctuary </a:t>
            </a:r>
          </a:p>
          <a:p>
            <a:pPr marL="457200" lvl="1" indent="0">
              <a:buNone/>
            </a:pPr>
            <a:r>
              <a:rPr lang="en-GB" sz="1800" b="1" dirty="0" smtClean="0">
                <a:solidFill>
                  <a:schemeClr val="accent3">
                    <a:lumMod val="50000"/>
                  </a:schemeClr>
                </a:solidFill>
              </a:rPr>
              <a:t>Embassy</a:t>
            </a:r>
          </a:p>
          <a:p>
            <a:pPr marL="457200" lvl="1" indent="0">
              <a:buNone/>
            </a:pPr>
            <a:r>
              <a:rPr lang="en-GB" sz="1800" b="1" dirty="0" smtClean="0">
                <a:solidFill>
                  <a:schemeClr val="accent3">
                    <a:lumMod val="50000"/>
                  </a:schemeClr>
                </a:solidFill>
              </a:rPr>
              <a:t>Safe Space </a:t>
            </a:r>
            <a:endParaRPr lang="en-GB" b="1" dirty="0" smtClean="0">
              <a:solidFill>
                <a:schemeClr val="accent3">
                  <a:lumMod val="50000"/>
                </a:schemeClr>
              </a:solidFill>
            </a:endParaRPr>
          </a:p>
          <a:p>
            <a:pPr marL="914400" lvl="2" indent="0">
              <a:buNone/>
            </a:pPr>
            <a:endParaRPr lang="en-GB" b="1" dirty="0" smtClean="0">
              <a:solidFill>
                <a:schemeClr val="accent3">
                  <a:lumMod val="50000"/>
                </a:schemeClr>
              </a:solidFill>
            </a:endParaRPr>
          </a:p>
          <a:p>
            <a:pPr marL="0" indent="0">
              <a:buNone/>
            </a:pPr>
            <a:endParaRPr lang="en-GB" b="1" dirty="0" smtClean="0">
              <a:solidFill>
                <a:schemeClr val="accent3">
                  <a:lumMod val="50000"/>
                </a:schemeClr>
              </a:solidFill>
            </a:endParaRPr>
          </a:p>
          <a:p>
            <a:endParaRPr lang="en-GB" b="1" dirty="0">
              <a:solidFill>
                <a:schemeClr val="accent3">
                  <a:lumMod val="50000"/>
                </a:schemeClr>
              </a:solidFill>
            </a:endParaRPr>
          </a:p>
        </p:txBody>
      </p:sp>
      <p:sp>
        <p:nvSpPr>
          <p:cNvPr id="4" name="Rubrik 3"/>
          <p:cNvSpPr>
            <a:spLocks noGrp="1"/>
          </p:cNvSpPr>
          <p:nvPr>
            <p:ph type="title"/>
          </p:nvPr>
        </p:nvSpPr>
        <p:spPr/>
        <p:txBody>
          <a:bodyPr/>
          <a:lstStyle/>
          <a:p>
            <a:r>
              <a:rPr lang="en-GB" dirty="0" smtClean="0"/>
              <a:t>Discuss </a:t>
            </a:r>
            <a:endParaRPr lang="en-GB" dirty="0"/>
          </a:p>
        </p:txBody>
      </p:sp>
      <p:sp>
        <p:nvSpPr>
          <p:cNvPr id="6" name="Kommentar i oval 5"/>
          <p:cNvSpPr/>
          <p:nvPr/>
        </p:nvSpPr>
        <p:spPr>
          <a:xfrm>
            <a:off x="9339209" y="425481"/>
            <a:ext cx="2323189" cy="1484959"/>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solidFill>
                  <a:schemeClr val="bg1"/>
                </a:solidFill>
              </a:rPr>
              <a:t>…</a:t>
            </a:r>
            <a:endParaRPr lang="en-GB" sz="7200" dirty="0">
              <a:solidFill>
                <a:schemeClr val="bg1"/>
              </a:solidFill>
            </a:endParaRPr>
          </a:p>
        </p:txBody>
      </p:sp>
    </p:spTree>
    <p:extLst>
      <p:ext uri="{BB962C8B-B14F-4D97-AF65-F5344CB8AC3E}">
        <p14:creationId xmlns:p14="http://schemas.microsoft.com/office/powerpoint/2010/main" val="3016102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ubrik 5"/>
          <p:cNvSpPr>
            <a:spLocks noGrp="1"/>
          </p:cNvSpPr>
          <p:nvPr>
            <p:ph type="title"/>
          </p:nvPr>
        </p:nvSpPr>
        <p:spPr>
          <a:xfrm>
            <a:off x="2047684" y="3429000"/>
            <a:ext cx="8096632" cy="3469393"/>
          </a:xfrm>
          <a:prstGeom prst="rect">
            <a:avLst/>
          </a:prstGeom>
          <a:solidFill>
            <a:schemeClr val="accent2"/>
          </a:solidFill>
        </p:spPr>
        <p:txBody>
          <a:bodyPr wrap="square">
            <a:spAutoFit/>
          </a:bodyPr>
          <a:lstStyle/>
          <a:p>
            <a:r>
              <a:rPr lang="en-GB" dirty="0" smtClean="0">
                <a:solidFill>
                  <a:schemeClr val="bg1"/>
                </a:solidFill>
                <a:latin typeface="arial" panose="020B0604020202020204" pitchFamily="34" charset="0"/>
              </a:rPr>
              <a:t>The Roma are Europe’s largest ethnic minority. Of the estimated 10 to 12 million Roma living in Europe, approximately 6 million are citizens or residents of the EU.</a:t>
            </a:r>
            <a:endParaRPr lang="en-GB" dirty="0">
              <a:solidFill>
                <a:schemeClr val="bg1"/>
              </a:solidFill>
            </a:endParaRPr>
          </a:p>
        </p:txBody>
      </p:sp>
      <p:sp>
        <p:nvSpPr>
          <p:cNvPr id="8" name="Rektangel 7"/>
          <p:cNvSpPr/>
          <p:nvPr/>
        </p:nvSpPr>
        <p:spPr>
          <a:xfrm>
            <a:off x="34375" y="6465954"/>
            <a:ext cx="1622047" cy="369332"/>
          </a:xfrm>
          <a:prstGeom prst="rect">
            <a:avLst/>
          </a:prstGeom>
        </p:spPr>
        <p:txBody>
          <a:bodyPr wrap="none">
            <a:spAutoFit/>
          </a:bodyPr>
          <a:lstStyle/>
          <a:p>
            <a:r>
              <a:rPr lang="en-GB" dirty="0">
                <a:solidFill>
                  <a:schemeClr val="accent1"/>
                </a:solidFill>
                <a:latin typeface="Segoe UI Historic" panose="020B0502040204020203" pitchFamily="34" charset="0"/>
              </a:rPr>
              <a:t>AI </a:t>
            </a:r>
            <a:r>
              <a:rPr lang="en-GB" dirty="0" smtClean="0">
                <a:solidFill>
                  <a:schemeClr val="accent1"/>
                </a:solidFill>
                <a:latin typeface="Segoe UI Historic" panose="020B0502040204020203" pitchFamily="34" charset="0"/>
              </a:rPr>
              <a:t>and </a:t>
            </a:r>
            <a:r>
              <a:rPr lang="en-GB" dirty="0">
                <a:solidFill>
                  <a:schemeClr val="accent1"/>
                </a:solidFill>
                <a:latin typeface="Segoe UI Historic" panose="020B0502040204020203" pitchFamily="34" charset="0"/>
              </a:rPr>
              <a:t>DIKKO </a:t>
            </a:r>
            <a:endParaRPr lang="en-GB" dirty="0">
              <a:solidFill>
                <a:schemeClr val="accent1"/>
              </a:solidFill>
            </a:endParaRPr>
          </a:p>
        </p:txBody>
      </p:sp>
    </p:spTree>
    <p:extLst>
      <p:ext uri="{BB962C8B-B14F-4D97-AF65-F5344CB8AC3E}">
        <p14:creationId xmlns:p14="http://schemas.microsoft.com/office/powerpoint/2010/main" val="233371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ktangel 9"/>
          <p:cNvSpPr/>
          <p:nvPr/>
        </p:nvSpPr>
        <p:spPr>
          <a:xfrm>
            <a:off x="8769591" y="4593401"/>
            <a:ext cx="3249159" cy="276999"/>
          </a:xfrm>
          <a:prstGeom prst="rect">
            <a:avLst/>
          </a:prstGeom>
        </p:spPr>
        <p:txBody>
          <a:bodyPr wrap="none">
            <a:spAutoFit/>
          </a:bodyPr>
          <a:lstStyle/>
          <a:p>
            <a:r>
              <a:rPr lang="en-GB" sz="1200" dirty="0">
                <a:solidFill>
                  <a:schemeClr val="bg1"/>
                </a:solidFill>
                <a:hlinkClick r:id="rId3"/>
              </a:rPr>
              <a:t>https://www.enar-eu.org/about/antigypsyism</a:t>
            </a:r>
            <a:r>
              <a:rPr lang="en-GB" sz="1200" dirty="0" smtClean="0">
                <a:solidFill>
                  <a:schemeClr val="bg1"/>
                </a:solidFill>
                <a:hlinkClick r:id="rId3"/>
              </a:rPr>
              <a:t>/</a:t>
            </a:r>
            <a:r>
              <a:rPr lang="en-GB" sz="1200" dirty="0" smtClean="0">
                <a:solidFill>
                  <a:schemeClr val="bg1"/>
                </a:solidFill>
              </a:rPr>
              <a:t> </a:t>
            </a:r>
            <a:endParaRPr lang="en-GB" sz="1200" dirty="0">
              <a:solidFill>
                <a:schemeClr val="bg1"/>
              </a:solidFill>
            </a:endParaRPr>
          </a:p>
        </p:txBody>
      </p:sp>
    </p:spTree>
    <p:extLst>
      <p:ext uri="{BB962C8B-B14F-4D97-AF65-F5344CB8AC3E}">
        <p14:creationId xmlns:p14="http://schemas.microsoft.com/office/powerpoint/2010/main" val="2224977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sz="quarter" idx="14"/>
          </p:nvPr>
        </p:nvSpPr>
        <p:spPr>
          <a:xfrm>
            <a:off x="838201" y="1806574"/>
            <a:ext cx="9600343" cy="4351338"/>
          </a:xfrm>
        </p:spPr>
        <p:txBody>
          <a:bodyPr/>
          <a:lstStyle/>
          <a:p>
            <a:r>
              <a:rPr lang="en-GB" dirty="0"/>
              <a:t>Considering that a pluralist and genuinely democratic society should not only respect the ethnic, cultural, linguistic and religious identity of each person belonging to a national minority, but also </a:t>
            </a:r>
            <a:r>
              <a:rPr lang="en-GB" b="1" dirty="0"/>
              <a:t>create appropriate conditions enabling them to express, preserve and develop this identity</a:t>
            </a:r>
            <a:r>
              <a:rPr lang="en-GB" dirty="0" smtClean="0"/>
              <a:t>;</a:t>
            </a:r>
          </a:p>
          <a:p>
            <a:r>
              <a:rPr lang="en-GB" dirty="0" smtClean="0"/>
              <a:t>Considering </a:t>
            </a:r>
            <a:r>
              <a:rPr lang="en-GB" dirty="0"/>
              <a:t>that the creation of a climate of tolerance and dialogue is necessary </a:t>
            </a:r>
            <a:r>
              <a:rPr lang="en-GB" b="1" dirty="0"/>
              <a:t>to enable cultural diversity to be a source and a factor, not of division, but of enrichment for each society</a:t>
            </a:r>
            <a:r>
              <a:rPr lang="en-GB" dirty="0" smtClean="0"/>
              <a:t>;</a:t>
            </a:r>
          </a:p>
          <a:p>
            <a:endParaRPr lang="en-GB" dirty="0"/>
          </a:p>
          <a:p>
            <a:pPr marL="0" indent="0">
              <a:buNone/>
            </a:pPr>
            <a:r>
              <a:rPr lang="en-GB" dirty="0" smtClean="0"/>
              <a:t>Article </a:t>
            </a:r>
            <a:r>
              <a:rPr lang="en-GB" dirty="0"/>
              <a:t>1 </a:t>
            </a:r>
            <a:r>
              <a:rPr lang="en-GB" dirty="0" smtClean="0"/>
              <a:t/>
            </a:r>
            <a:br>
              <a:rPr lang="en-GB" dirty="0" smtClean="0"/>
            </a:br>
            <a:r>
              <a:rPr lang="en-GB" dirty="0" smtClean="0"/>
              <a:t>The </a:t>
            </a:r>
            <a:r>
              <a:rPr lang="en-GB" dirty="0"/>
              <a:t>protection of national minorities and of the rights and freedoms of persons belonging to those minorities forms an integral part of the international protection of human rights, and as such falls within the scope of international co-operation. </a:t>
            </a:r>
            <a:endParaRPr lang="en-GB" dirty="0" smtClean="0"/>
          </a:p>
          <a:p>
            <a:endParaRPr lang="sv-SE" dirty="0"/>
          </a:p>
          <a:p>
            <a:pPr marL="0" indent="0">
              <a:buNone/>
            </a:pPr>
            <a:r>
              <a:rPr lang="en-GB" dirty="0">
                <a:hlinkClick r:id="rId2"/>
              </a:rPr>
              <a:t>https://www.coe.int/en/web/conventions/cets-number-/-</a:t>
            </a:r>
            <a:r>
              <a:rPr lang="en-GB" dirty="0" smtClean="0">
                <a:hlinkClick r:id="rId2"/>
              </a:rPr>
              <a:t>abridged-title-known?module=treaty-detail&amp;treatynum=157</a:t>
            </a:r>
            <a:r>
              <a:rPr lang="en-GB" dirty="0" smtClean="0"/>
              <a:t> </a:t>
            </a:r>
          </a:p>
        </p:txBody>
      </p:sp>
      <p:sp>
        <p:nvSpPr>
          <p:cNvPr id="4" name="Rubrik 3"/>
          <p:cNvSpPr>
            <a:spLocks noGrp="1"/>
          </p:cNvSpPr>
          <p:nvPr>
            <p:ph type="title"/>
          </p:nvPr>
        </p:nvSpPr>
        <p:spPr/>
        <p:txBody>
          <a:bodyPr/>
          <a:lstStyle/>
          <a:p>
            <a:r>
              <a:rPr lang="en-GB" sz="3200" dirty="0"/>
              <a:t>Council of Europe: Framework Convention for the Protection of National Minorities (ETS No. 157)</a:t>
            </a:r>
            <a:endParaRPr lang="en-GB" sz="2400" dirty="0"/>
          </a:p>
        </p:txBody>
      </p:sp>
      <p:sp>
        <p:nvSpPr>
          <p:cNvPr id="6" name="AutoShape 2" descr="Human Rights Day | United N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Bildobjekt 7"/>
          <p:cNvPicPr>
            <a:picLocks noChangeAspect="1"/>
          </p:cNvPicPr>
          <p:nvPr/>
        </p:nvPicPr>
        <p:blipFill>
          <a:blip r:embed="rId3"/>
          <a:stretch>
            <a:fillRect/>
          </a:stretch>
        </p:blipFill>
        <p:spPr>
          <a:xfrm>
            <a:off x="10438544" y="3837872"/>
            <a:ext cx="991282" cy="1453320"/>
          </a:xfrm>
          <a:prstGeom prst="rect">
            <a:avLst/>
          </a:prstGeom>
        </p:spPr>
      </p:pic>
    </p:spTree>
    <p:extLst>
      <p:ext uri="{BB962C8B-B14F-4D97-AF65-F5344CB8AC3E}">
        <p14:creationId xmlns:p14="http://schemas.microsoft.com/office/powerpoint/2010/main" val="3714401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Kungliga Biblioteket Mörkblå">
  <a:themeElements>
    <a:clrScheme name="Kungliga biblioteket Mörkblå">
      <a:dk1>
        <a:sysClr val="windowText" lastClr="000000"/>
      </a:dk1>
      <a:lt1>
        <a:sysClr val="window" lastClr="FFFFFF"/>
      </a:lt1>
      <a:dk2>
        <a:srgbClr val="000000"/>
      </a:dk2>
      <a:lt2>
        <a:srgbClr val="F8F8F8"/>
      </a:lt2>
      <a:accent1>
        <a:srgbClr val="009FE3"/>
      </a:accent1>
      <a:accent2>
        <a:srgbClr val="004577"/>
      </a:accent2>
      <a:accent3>
        <a:srgbClr val="D4EDFC"/>
      </a:accent3>
      <a:accent4>
        <a:srgbClr val="3C6F9C"/>
      </a:accent4>
      <a:accent5>
        <a:srgbClr val="59C6F2"/>
      </a:accent5>
      <a:accent6>
        <a:srgbClr val="C5CFE2"/>
      </a:accent6>
      <a:hlink>
        <a:srgbClr val="3C6F9C"/>
      </a:hlink>
      <a:folHlink>
        <a:srgbClr val="59C6F2"/>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174D8FD6-30D8-4D98-94EA-3F0A1FD1A16C}" vid="{91370EF8-A282-4BB2-9228-02FDEBF74D4D}"/>
    </a:ext>
  </a:extLst>
</a:theme>
</file>

<file path=ppt/theme/theme2.xml><?xml version="1.0" encoding="utf-8"?>
<a:theme xmlns:a="http://schemas.openxmlformats.org/drawingml/2006/main" name="Kungliga Biblioteket Violett">
  <a:themeElements>
    <a:clrScheme name="Kungliga biblioteket Violett">
      <a:dk1>
        <a:sysClr val="windowText" lastClr="000000"/>
      </a:dk1>
      <a:lt1>
        <a:sysClr val="window" lastClr="FFFFFF"/>
      </a:lt1>
      <a:dk2>
        <a:srgbClr val="000000"/>
      </a:dk2>
      <a:lt2>
        <a:srgbClr val="F8F8F8"/>
      </a:lt2>
      <a:accent1>
        <a:srgbClr val="E6007E"/>
      </a:accent1>
      <a:accent2>
        <a:srgbClr val="701060"/>
      </a:accent2>
      <a:accent3>
        <a:srgbClr val="FADCEB"/>
      </a:accent3>
      <a:accent4>
        <a:srgbClr val="935488"/>
      </a:accent4>
      <a:accent5>
        <a:srgbClr val="F087B6"/>
      </a:accent5>
      <a:accent6>
        <a:srgbClr val="DACADD"/>
      </a:accent6>
      <a:hlink>
        <a:srgbClr val="14822C"/>
      </a:hlink>
      <a:folHlink>
        <a:srgbClr val="DFE482"/>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174D8FD6-30D8-4D98-94EA-3F0A1FD1A16C}" vid="{3EAAD72F-A05F-4852-8CFE-F014AD541B10}"/>
    </a:ext>
  </a:extLst>
</a:theme>
</file>

<file path=ppt/theme/theme3.xml><?xml version="1.0" encoding="utf-8"?>
<a:theme xmlns:a="http://schemas.openxmlformats.org/drawingml/2006/main" name="Kungliga Biblioteket Cayenne">
  <a:themeElements>
    <a:clrScheme name="Kungliga biblioteket Cayenne">
      <a:dk1>
        <a:sysClr val="windowText" lastClr="000000"/>
      </a:dk1>
      <a:lt1>
        <a:sysClr val="window" lastClr="FFFFFF"/>
      </a:lt1>
      <a:dk2>
        <a:srgbClr val="000000"/>
      </a:dk2>
      <a:lt2>
        <a:srgbClr val="F8F8F8"/>
      </a:lt2>
      <a:accent1>
        <a:srgbClr val="F7A600"/>
      </a:accent1>
      <a:accent2>
        <a:srgbClr val="C4390A"/>
      </a:accent2>
      <a:accent3>
        <a:srgbClr val="FCCB78"/>
      </a:accent3>
      <a:accent4>
        <a:srgbClr val="ECBA9F"/>
      </a:accent4>
      <a:accent5>
        <a:srgbClr val="FEEED5"/>
      </a:accent5>
      <a:accent6>
        <a:srgbClr val="D67547"/>
      </a:accent6>
      <a:hlink>
        <a:srgbClr val="FCCB78"/>
      </a:hlink>
      <a:folHlink>
        <a:srgbClr val="D67547"/>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174D8FD6-30D8-4D98-94EA-3F0A1FD1A16C}" vid="{33AF906E-4AB2-4674-9AE7-A844315BFFDC}"/>
    </a:ext>
  </a:extLst>
</a:theme>
</file>

<file path=ppt/theme/theme4.xml><?xml version="1.0" encoding="utf-8"?>
<a:theme xmlns:a="http://schemas.openxmlformats.org/drawingml/2006/main" name="Kungliga Biblioteket Gräsgrön">
  <a:themeElements>
    <a:clrScheme name="Kungliga biblioteket Gräsgrön">
      <a:dk1>
        <a:sysClr val="windowText" lastClr="000000"/>
      </a:dk1>
      <a:lt1>
        <a:sysClr val="window" lastClr="FFFFFF"/>
      </a:lt1>
      <a:dk2>
        <a:srgbClr val="000000"/>
      </a:dk2>
      <a:lt2>
        <a:srgbClr val="F8F8F8"/>
      </a:lt2>
      <a:accent1>
        <a:srgbClr val="C8D400"/>
      </a:accent1>
      <a:accent2>
        <a:srgbClr val="14822C"/>
      </a:accent2>
      <a:accent3>
        <a:srgbClr val="F4F6DA"/>
      </a:accent3>
      <a:accent4>
        <a:srgbClr val="6BA25D"/>
      </a:accent4>
      <a:accent5>
        <a:srgbClr val="DFE482"/>
      </a:accent5>
      <a:accent6>
        <a:srgbClr val="D6E4D0"/>
      </a:accent6>
      <a:hlink>
        <a:srgbClr val="14822C"/>
      </a:hlink>
      <a:folHlink>
        <a:srgbClr val="DFE482"/>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174D8FD6-30D8-4D98-94EA-3F0A1FD1A16C}" vid="{8A3C885F-099C-4126-A492-ABFE596B5117}"/>
    </a:ext>
  </a:extLst>
</a:theme>
</file>

<file path=ppt/theme/theme5.xml><?xml version="1.0" encoding="utf-8"?>
<a:theme xmlns:a="http://schemas.openxmlformats.org/drawingml/2006/main" name="Office-tema">
  <a:themeElements>
    <a:clrScheme name="Kungliga Biblioteket Blå">
      <a:dk1>
        <a:sysClr val="windowText" lastClr="000000"/>
      </a:dk1>
      <a:lt1>
        <a:sysClr val="window" lastClr="FFFFFF"/>
      </a:lt1>
      <a:dk2>
        <a:srgbClr val="000000"/>
      </a:dk2>
      <a:lt2>
        <a:srgbClr val="F8F8F8"/>
      </a:lt2>
      <a:accent1>
        <a:srgbClr val="009FE3"/>
      </a:accent1>
      <a:accent2>
        <a:srgbClr val="3C6F9C"/>
      </a:accent2>
      <a:accent3>
        <a:srgbClr val="D4EDFC"/>
      </a:accent3>
      <a:accent4>
        <a:srgbClr val="004577"/>
      </a:accent4>
      <a:accent5>
        <a:srgbClr val="59C6F2"/>
      </a:accent5>
      <a:accent6>
        <a:srgbClr val="C5CFE2"/>
      </a:accent6>
      <a:hlink>
        <a:srgbClr val="3C6F9C"/>
      </a:hlink>
      <a:folHlink>
        <a:srgbClr val="59C6F2"/>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Kungliga Biblioteket Blå">
      <a:dk1>
        <a:sysClr val="windowText" lastClr="000000"/>
      </a:dk1>
      <a:lt1>
        <a:sysClr val="window" lastClr="FFFFFF"/>
      </a:lt1>
      <a:dk2>
        <a:srgbClr val="000000"/>
      </a:dk2>
      <a:lt2>
        <a:srgbClr val="F8F8F8"/>
      </a:lt2>
      <a:accent1>
        <a:srgbClr val="009FE3"/>
      </a:accent1>
      <a:accent2>
        <a:srgbClr val="3C6F9C"/>
      </a:accent2>
      <a:accent3>
        <a:srgbClr val="D4EDFC"/>
      </a:accent3>
      <a:accent4>
        <a:srgbClr val="004577"/>
      </a:accent4>
      <a:accent5>
        <a:srgbClr val="59C6F2"/>
      </a:accent5>
      <a:accent6>
        <a:srgbClr val="C5CFE2"/>
      </a:accent6>
      <a:hlink>
        <a:srgbClr val="3C6F9C"/>
      </a:hlink>
      <a:folHlink>
        <a:srgbClr val="59C6F2"/>
      </a:folHlink>
    </a:clrScheme>
    <a:fontScheme name="Kungliga Biblioteket Fo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61B5BABC2062046A3A6C7BA83E1064C" ma:contentTypeVersion="10" ma:contentTypeDescription="Skapa ett nytt dokument." ma:contentTypeScope="" ma:versionID="558cb83ec7cdb221a774d0b7d86f73e5">
  <xsd:schema xmlns:xsd="http://www.w3.org/2001/XMLSchema" xmlns:xs="http://www.w3.org/2001/XMLSchema" xmlns:p="http://schemas.microsoft.com/office/2006/metadata/properties" xmlns:ns3="17798c2e-8ec6-411a-92bf-42cada8c5360" targetNamespace="http://schemas.microsoft.com/office/2006/metadata/properties" ma:root="true" ma:fieldsID="0ebfa375b3427caae85372d13753e19e" ns3:_="">
    <xsd:import namespace="17798c2e-8ec6-411a-92bf-42cada8c536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98c2e-8ec6-411a-92bf-42cada8c5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http://schemas.microsoft.com/office/2006/documentManagement/types"/>
    <ds:schemaRef ds:uri="http://schemas.microsoft.com/office/infopath/2007/PartnerControls"/>
    <ds:schemaRef ds:uri="http://purl.org/dc/elements/1.1/"/>
    <ds:schemaRef ds:uri="http://purl.org/dc/terms/"/>
    <ds:schemaRef ds:uri="17798c2e-8ec6-411a-92bf-42cada8c5360"/>
    <ds:schemaRef ds:uri="http://schemas.openxmlformats.org/package/2006/metadata/core-properties"/>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8DCA370-3D7E-423A-A625-328FC615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98c2e-8ec6-411a-92bf-42cada8c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3471</TotalTime>
  <Words>2701</Words>
  <Application>Microsoft Office PowerPoint</Application>
  <PresentationFormat>Bredbild</PresentationFormat>
  <Paragraphs>286</Paragraphs>
  <Slides>43</Slides>
  <Notes>3</Notes>
  <HiddenSlides>0</HiddenSlides>
  <MMClips>1</MMClips>
  <ScaleCrop>false</ScaleCrop>
  <HeadingPairs>
    <vt:vector size="6" baseType="variant">
      <vt:variant>
        <vt:lpstr>Använt teckensnitt</vt:lpstr>
      </vt:variant>
      <vt:variant>
        <vt:i4>7</vt:i4>
      </vt:variant>
      <vt:variant>
        <vt:lpstr>Tema</vt:lpstr>
      </vt:variant>
      <vt:variant>
        <vt:i4>4</vt:i4>
      </vt:variant>
      <vt:variant>
        <vt:lpstr>Bildrubriker</vt:lpstr>
      </vt:variant>
      <vt:variant>
        <vt:i4>43</vt:i4>
      </vt:variant>
    </vt:vector>
  </HeadingPairs>
  <TitlesOfParts>
    <vt:vector size="54" baseType="lpstr">
      <vt:lpstr>Arial</vt:lpstr>
      <vt:lpstr>Arial</vt:lpstr>
      <vt:lpstr>Georgia</vt:lpstr>
      <vt:lpstr>Google Sans</vt:lpstr>
      <vt:lpstr>inherit</vt:lpstr>
      <vt:lpstr>Montserrat</vt:lpstr>
      <vt:lpstr>Segoe UI Historic</vt:lpstr>
      <vt:lpstr>Kungliga Biblioteket Mörkblå</vt:lpstr>
      <vt:lpstr>Kungliga Biblioteket Violett</vt:lpstr>
      <vt:lpstr>Kungliga Biblioteket Cayenne</vt:lpstr>
      <vt:lpstr>Kungliga Biblioteket Gräsgrön</vt:lpstr>
      <vt:lpstr>PowerPoint-presentation</vt:lpstr>
      <vt:lpstr>How to make the library a sanctuary,  reading embassy, and safe space for  Romani users</vt:lpstr>
      <vt:lpstr>When you leave today…</vt:lpstr>
      <vt:lpstr>PowerPoint-presentation</vt:lpstr>
      <vt:lpstr>Sanctuary</vt:lpstr>
      <vt:lpstr>Discuss </vt:lpstr>
      <vt:lpstr>The Roma are Europe’s largest ethnic minority. Of the estimated 10 to 12 million Roma living in Europe, approximately 6 million are citizens or residents of the EU.</vt:lpstr>
      <vt:lpstr>PowerPoint-presentation</vt:lpstr>
      <vt:lpstr>Council of Europe: Framework Convention for the Protection of National Minorities (ETS No. 157)</vt:lpstr>
      <vt:lpstr>Monitoring, sixth cycle: Slovenia</vt:lpstr>
      <vt:lpstr>The European Charter for Regional or Minority Languages </vt:lpstr>
      <vt:lpstr>Slovenia</vt:lpstr>
      <vt:lpstr>PowerPoint-presentation</vt:lpstr>
      <vt:lpstr>National Programme of Measures for Roma of the Government of the Republic of Slovenia for the Period 2021–2030 </vt:lpstr>
      <vt:lpstr>National Programme …</vt:lpstr>
      <vt:lpstr>PowerPoint-presentation</vt:lpstr>
      <vt:lpstr>Step 1: Increase your own knowledge</vt:lpstr>
      <vt:lpstr>Step 1: Increase your own knowledge</vt:lpstr>
      <vt:lpstr>PowerPoint-presentation</vt:lpstr>
      <vt:lpstr>PowerPoint-presentation</vt:lpstr>
      <vt:lpstr>Unintentional discrimination</vt:lpstr>
      <vt:lpstr>PowerPoint-presentation</vt:lpstr>
      <vt:lpstr>Have I unintentionally discriminated? </vt:lpstr>
      <vt:lpstr>Step 2: Why should we do this? </vt:lpstr>
      <vt:lpstr>Step 2: Why should we do this? </vt:lpstr>
      <vt:lpstr>Step 3: Start! Make Roma visible</vt:lpstr>
      <vt:lpstr>8th of April - International Roma Day  </vt:lpstr>
      <vt:lpstr>Family activities, Oxie Public Library </vt:lpstr>
      <vt:lpstr>Learning history and culture </vt:lpstr>
      <vt:lpstr>PowerPoint-presentation</vt:lpstr>
      <vt:lpstr>Discuss / share  </vt:lpstr>
      <vt:lpstr>Step 4: Build trust</vt:lpstr>
      <vt:lpstr>Voices - videos </vt:lpstr>
      <vt:lpstr>Roma Reading Ambassador Bagir Kwiek  </vt:lpstr>
      <vt:lpstr>Step 5: Create participation</vt:lpstr>
      <vt:lpstr>Step 5: Exploratory approach</vt:lpstr>
      <vt:lpstr>Sundsvall: Young Romani voices </vt:lpstr>
      <vt:lpstr>PowerPoint-presentation</vt:lpstr>
      <vt:lpstr>Discuss</vt:lpstr>
      <vt:lpstr>Problematising norms and their limitations</vt:lpstr>
      <vt:lpstr>Culturally sensitive dialogue</vt:lpstr>
      <vt:lpstr>Empowerment</vt:lpstr>
      <vt:lpstr>PowerPoint-presentation</vt:lpstr>
    </vt:vector>
  </TitlesOfParts>
  <Company>Kungliga biblioteket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Elisabet Rundqvist</dc:creator>
  <cp:lastModifiedBy>Elisabet Rundqvist</cp:lastModifiedBy>
  <cp:revision>185</cp:revision>
  <dcterms:created xsi:type="dcterms:W3CDTF">2024-08-20T13:38:23Z</dcterms:created>
  <dcterms:modified xsi:type="dcterms:W3CDTF">2024-09-09T07:20:14Z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0x010100261B5BABC2062046A3A6C7BA83E1064C</vt:lpwstr>
  </property>
</Properties>
</file>