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98" r:id="rId2"/>
    <p:sldId id="258" r:id="rId3"/>
    <p:sldId id="271" r:id="rId4"/>
    <p:sldId id="257" r:id="rId5"/>
    <p:sldId id="273" r:id="rId6"/>
    <p:sldId id="259" r:id="rId7"/>
    <p:sldId id="301" r:id="rId8"/>
    <p:sldId id="260" r:id="rId9"/>
    <p:sldId id="261" r:id="rId10"/>
    <p:sldId id="277" r:id="rId11"/>
    <p:sldId id="278" r:id="rId12"/>
    <p:sldId id="262" r:id="rId13"/>
    <p:sldId id="274" r:id="rId14"/>
    <p:sldId id="268" r:id="rId15"/>
    <p:sldId id="280" r:id="rId16"/>
    <p:sldId id="297" r:id="rId17"/>
    <p:sldId id="289" r:id="rId18"/>
    <p:sldId id="300" r:id="rId19"/>
    <p:sldId id="266" r:id="rId20"/>
    <p:sldId id="292" r:id="rId21"/>
    <p:sldId id="296" r:id="rId22"/>
    <p:sldId id="287" r:id="rId23"/>
    <p:sldId id="288" r:id="rId24"/>
    <p:sldId id="263" r:id="rId25"/>
    <p:sldId id="282" r:id="rId26"/>
    <p:sldId id="270" r:id="rId27"/>
  </p:sldIdLst>
  <p:sldSz cx="9144000" cy="5143500" type="screen16x9"/>
  <p:notesSz cx="6858000" cy="9144000"/>
  <p:embeddedFontLst>
    <p:embeddedFont>
      <p:font typeface="Lato" panose="020B0604020202020204" charset="0"/>
      <p:regular r:id="rId29"/>
      <p:bold r:id="rId30"/>
      <p:italic r:id="rId31"/>
      <p:boldItalic r:id="rId32"/>
    </p:embeddedFont>
    <p:embeddedFont>
      <p:font typeface="Raleway"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61"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ana Fragola" initials="RF" lastIdx="19" clrIdx="0">
    <p:extLst>
      <p:ext uri="{19B8F6BF-5375-455C-9EA6-DF929625EA0E}">
        <p15:presenceInfo xmlns:p15="http://schemas.microsoft.com/office/powerpoint/2012/main" userId="Ramana Fragola" providerId="None"/>
      </p:ext>
    </p:extLst>
  </p:cmAuthor>
  <p:cmAuthor id="2" name="Elisabet Rundqvist" initials="ER" lastIdx="1" clrIdx="1">
    <p:extLst>
      <p:ext uri="{19B8F6BF-5375-455C-9EA6-DF929625EA0E}">
        <p15:presenceInfo xmlns:p15="http://schemas.microsoft.com/office/powerpoint/2012/main" userId="S-1-5-21-4131883640-3538687144-2967617012-12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979"/>
    <a:srgbClr val="F7A07B"/>
    <a:srgbClr val="FFFFFF"/>
    <a:srgbClr val="C0D8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921" autoAdjust="0"/>
  </p:normalViewPr>
  <p:slideViewPr>
    <p:cSldViewPr snapToGrid="0">
      <p:cViewPr varScale="1">
        <p:scale>
          <a:sx n="126" d="100"/>
          <a:sy n="126" d="100"/>
        </p:scale>
        <p:origin x="138" y="702"/>
      </p:cViewPr>
      <p:guideLst>
        <p:guide orient="horz" pos="1461"/>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6" d="100"/>
          <a:sy n="96" d="100"/>
        </p:scale>
        <p:origin x="364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iblioteksforeningen.se/rapporter/promoting-the-development-of-a-democratic-societ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f4bff112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f4bff112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857655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08635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78411b4759_0_1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78411b4759_0_1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sz="1150" dirty="0">
                <a:solidFill>
                  <a:srgbClr val="222222"/>
                </a:solidFill>
                <a:latin typeface="Lato"/>
                <a:ea typeface="Lato"/>
                <a:cs typeface="Lato"/>
                <a:sym typeface="Lato"/>
              </a:rPr>
              <a:t>MVP </a:t>
            </a:r>
            <a:endParaRPr sz="1150" dirty="0">
              <a:solidFill>
                <a:srgbClr val="222222"/>
              </a:solidFill>
              <a:latin typeface="Lato"/>
              <a:ea typeface="Lato"/>
              <a:cs typeface="Lato"/>
              <a:sym typeface="Lato"/>
            </a:endParaRPr>
          </a:p>
          <a:p>
            <a:pPr marL="0" lvl="0" indent="0" algn="l" rtl="0">
              <a:spcBef>
                <a:spcPts val="0"/>
              </a:spcBef>
              <a:spcAft>
                <a:spcPts val="0"/>
              </a:spcAft>
              <a:buNone/>
            </a:pPr>
            <a:r>
              <a:rPr lang="sv" sz="1150" dirty="0">
                <a:solidFill>
                  <a:srgbClr val="222222"/>
                </a:solidFill>
                <a:latin typeface="Lato"/>
                <a:ea typeface="Lato"/>
                <a:cs typeface="Lato"/>
                <a:sym typeface="Lato"/>
              </a:rPr>
              <a:t>Dvs hitta de funktioner som gör att appen initialt får tillräckligt mycket värde för att användare ska vilja använda den. </a:t>
            </a:r>
            <a:endParaRPr sz="1150" dirty="0">
              <a:solidFill>
                <a:srgbClr val="222222"/>
              </a:solidFill>
              <a:latin typeface="Lato"/>
              <a:ea typeface="Lato"/>
              <a:cs typeface="Lato"/>
              <a:sym typeface="Lato"/>
            </a:endParaRPr>
          </a:p>
          <a:p>
            <a:pPr marL="0" lvl="0" indent="0" algn="l" rtl="0">
              <a:spcBef>
                <a:spcPts val="0"/>
              </a:spcBef>
              <a:spcAft>
                <a:spcPts val="0"/>
              </a:spcAft>
              <a:buNone/>
            </a:pPr>
            <a:endParaRPr sz="1150" dirty="0">
              <a:solidFill>
                <a:srgbClr val="222222"/>
              </a:solidFill>
              <a:latin typeface="Lato"/>
              <a:ea typeface="Lato"/>
              <a:cs typeface="Lato"/>
              <a:sym typeface="Lato"/>
            </a:endParaRPr>
          </a:p>
          <a:p>
            <a:pPr marL="0" lvl="0" indent="0" algn="l" rtl="0">
              <a:spcBef>
                <a:spcPts val="0"/>
              </a:spcBef>
              <a:spcAft>
                <a:spcPts val="0"/>
              </a:spcAft>
              <a:buClr>
                <a:schemeClr val="dk2"/>
              </a:buClr>
              <a:buSzPts val="1100"/>
              <a:buFont typeface="Arial"/>
              <a:buNone/>
            </a:pPr>
            <a:r>
              <a:rPr lang="sv" sz="1150" dirty="0">
                <a:solidFill>
                  <a:srgbClr val="222222"/>
                </a:solidFill>
                <a:latin typeface="Lato"/>
                <a:ea typeface="Lato"/>
                <a:cs typeface="Lato"/>
                <a:sym typeface="Lato"/>
              </a:rPr>
              <a:t>Så när pilotprojektet är över hoppas vi vara här runt sparkcykeln. Något som går att använda, som har de viktigaste funktionerna och uppfyller de viktigaste användningsmålen. Men som självklart kan vidareutvecklas och bli bättre. </a:t>
            </a:r>
            <a:endParaRPr sz="1150" dirty="0">
              <a:solidFill>
                <a:srgbClr val="222222"/>
              </a:solidFill>
              <a:latin typeface="Lato"/>
              <a:ea typeface="Lato"/>
              <a:cs typeface="Lato"/>
              <a:sym typeface="Lato"/>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519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9eccfabaf_4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9eccfabaf_4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dirty="0">
                <a:solidFill>
                  <a:schemeClr val="dk1"/>
                </a:solidFill>
              </a:rPr>
              <a:t>With regard to </a:t>
            </a:r>
            <a:r>
              <a:rPr lang="sv" b="1" dirty="0">
                <a:solidFill>
                  <a:schemeClr val="dk1"/>
                </a:solidFill>
              </a:rPr>
              <a:t>the needs and wishes from potential users</a:t>
            </a:r>
            <a:r>
              <a:rPr lang="sv" dirty="0">
                <a:solidFill>
                  <a:schemeClr val="dk1"/>
                </a:solidFill>
              </a:rPr>
              <a:t> and </a:t>
            </a:r>
            <a:r>
              <a:rPr lang="sv" b="1" dirty="0">
                <a:solidFill>
                  <a:schemeClr val="dk1"/>
                </a:solidFill>
              </a:rPr>
              <a:t>the limits of the project </a:t>
            </a:r>
            <a:r>
              <a:rPr lang="sv" dirty="0">
                <a:solidFill>
                  <a:schemeClr val="dk1"/>
                </a:solidFill>
              </a:rPr>
              <a:t>we decided on a group we called </a:t>
            </a:r>
            <a:r>
              <a:rPr lang="sv" b="1" dirty="0">
                <a:solidFill>
                  <a:schemeClr val="dk1"/>
                </a:solidFill>
              </a:rPr>
              <a:t>“the leisure readers”</a:t>
            </a:r>
            <a:r>
              <a:rPr lang="sv" dirty="0">
                <a:solidFill>
                  <a:schemeClr val="dk1"/>
                </a:solidFill>
              </a:rPr>
              <a:t> as our main</a:t>
            </a:r>
            <a:r>
              <a:rPr lang="sv" dirty="0"/>
              <a:t> target group for Bläddra. This is a group with </a:t>
            </a:r>
            <a:r>
              <a:rPr lang="sv" b="1" dirty="0"/>
              <a:t>a lot to gain </a:t>
            </a:r>
            <a:r>
              <a:rPr lang="sv" dirty="0"/>
              <a:t>by just getting </a:t>
            </a:r>
            <a:r>
              <a:rPr lang="sv" b="1" dirty="0"/>
              <a:t>easy access to books in their own language</a:t>
            </a:r>
            <a:r>
              <a:rPr lang="sv"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v" dirty="0"/>
              <a:t>Readers</a:t>
            </a:r>
            <a:r>
              <a:rPr lang="sv" b="1" dirty="0"/>
              <a:t> learning to read</a:t>
            </a:r>
            <a:r>
              <a:rPr lang="sv" dirty="0"/>
              <a:t> in the languages need a lot of </a:t>
            </a:r>
            <a:r>
              <a:rPr lang="sv" b="1" dirty="0"/>
              <a:t>extra features</a:t>
            </a:r>
            <a:r>
              <a:rPr lang="sv" dirty="0"/>
              <a:t> such as </a:t>
            </a:r>
            <a:r>
              <a:rPr lang="sv" b="1" dirty="0"/>
              <a:t>a dictionary function</a:t>
            </a:r>
            <a:r>
              <a:rPr lang="sv" dirty="0"/>
              <a:t> and being able to </a:t>
            </a:r>
            <a:r>
              <a:rPr lang="sv" b="1" dirty="0"/>
              <a:t>listen and read</a:t>
            </a:r>
            <a:r>
              <a:rPr lang="sv" dirty="0"/>
              <a:t> at the same time.</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sv" dirty="0"/>
              <a:t>And while </a:t>
            </a:r>
            <a:r>
              <a:rPr lang="sv" b="1" dirty="0"/>
              <a:t>librarians and teachers</a:t>
            </a:r>
            <a:r>
              <a:rPr lang="sv" dirty="0"/>
              <a:t> might be important as intermediaries, the content is structured for the actual reader.</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latin typeface="Lato"/>
              <a:ea typeface="Lato"/>
              <a:cs typeface="Lato"/>
              <a:sym typeface="Lato"/>
            </a:endParaRPr>
          </a:p>
          <a:p>
            <a:pPr marL="0" lvl="0" indent="0" algn="l" rtl="0">
              <a:spcBef>
                <a:spcPts val="0"/>
              </a:spcBef>
              <a:spcAft>
                <a:spcPts val="0"/>
              </a:spcAft>
              <a:buNone/>
            </a:pPr>
            <a:endParaRPr dirty="0">
              <a:solidFill>
                <a:schemeClr val="dk1"/>
              </a:solidFill>
              <a:latin typeface="Lato"/>
              <a:ea typeface="Lato"/>
              <a:cs typeface="Lato"/>
              <a:sym typeface="Lato"/>
            </a:endParaRPr>
          </a:p>
          <a:p>
            <a:pPr marL="0" lvl="0" indent="0" algn="l" rtl="0">
              <a:spcBef>
                <a:spcPts val="0"/>
              </a:spcBef>
              <a:spcAft>
                <a:spcPts val="0"/>
              </a:spcAft>
              <a:buNone/>
            </a:pPr>
            <a:r>
              <a:rPr lang="sv" dirty="0">
                <a:solidFill>
                  <a:schemeClr val="dk1"/>
                </a:solidFill>
                <a:latin typeface="Lato"/>
                <a:ea typeface="Lato"/>
                <a:cs typeface="Lato"/>
                <a:sym typeface="Lato"/>
              </a:rPr>
              <a:t>Bläddra is an app with a focus on reading promotion, not language revitalisation. Of course you can use it for language revitalizing purposes but it’s not the main focus.</a:t>
            </a:r>
            <a:endParaRPr dirty="0">
              <a:solidFill>
                <a:schemeClr val="dk1"/>
              </a:solidFill>
              <a:latin typeface="Lato"/>
              <a:ea typeface="Lato"/>
              <a:cs typeface="Lato"/>
              <a:sym typeface="Lato"/>
            </a:endParaRPr>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b70573982a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b70573982a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sz="1200" dirty="0"/>
              <a:t>Anja</a:t>
            </a:r>
            <a:endParaRPr sz="1200" dirty="0">
              <a:solidFill>
                <a:schemeClr val="dk1"/>
              </a:solidFill>
            </a:endParaRPr>
          </a:p>
          <a:p>
            <a:pPr marL="457200" lvl="0" indent="-304800" algn="l" rtl="0">
              <a:spcBef>
                <a:spcPts val="0"/>
              </a:spcBef>
              <a:spcAft>
                <a:spcPts val="0"/>
              </a:spcAft>
              <a:buClr>
                <a:schemeClr val="dk1"/>
              </a:buClr>
              <a:buSzPts val="1200"/>
              <a:buChar char="●"/>
            </a:pPr>
            <a:r>
              <a:rPr lang="sv" sz="1200" dirty="0">
                <a:solidFill>
                  <a:schemeClr val="dk1"/>
                </a:solidFill>
              </a:rPr>
              <a:t>Ett utforskande iterativt arbete där vi m.h.a. två konsulter från HiQ tagit fram olika koncept för potentiell logga. Dessa förslag har vi visat upp och diskuterat tillsammans med projektgruppen för att snäva ner de olika förslagen mer och mer och förfina de vi gått vidare med. </a:t>
            </a:r>
            <a:endParaRPr sz="1200" dirty="0">
              <a:solidFill>
                <a:schemeClr val="dk1"/>
              </a:solidFill>
            </a:endParaRPr>
          </a:p>
          <a:p>
            <a:pPr marL="457200" lvl="0" indent="-304800" algn="l" rtl="0">
              <a:spcBef>
                <a:spcPts val="0"/>
              </a:spcBef>
              <a:spcAft>
                <a:spcPts val="0"/>
              </a:spcAft>
              <a:buClr>
                <a:schemeClr val="dk1"/>
              </a:buClr>
              <a:buSzPts val="1200"/>
              <a:buChar char="●"/>
            </a:pPr>
            <a:r>
              <a:rPr lang="sv" sz="1200" dirty="0">
                <a:solidFill>
                  <a:schemeClr val="dk1"/>
                </a:solidFill>
              </a:rPr>
              <a:t>Till slut hade vi två inriktningar var där projektgruppen nu röstat fram en “finalist”. Och där är vi nu och såhär ser den ut i just nu. Har “fulklippt” in den i olika appkontexter för att se den i kontext. Vägen fram nu är att finputsa logotypen tillsamman med konsulterna och få den levererad i de olika formaten vi beställt. Dvs Appikon och logotyp i olika versioner som vi kan använda i olika sammanhang.</a:t>
            </a:r>
            <a:endParaRPr sz="1200" dirty="0">
              <a:solidFill>
                <a:schemeClr val="dk1"/>
              </a:solidFill>
            </a:endParaRPr>
          </a:p>
          <a:p>
            <a:pPr marL="457200" lvl="0" indent="-304800" algn="l" rtl="0">
              <a:spcBef>
                <a:spcPts val="0"/>
              </a:spcBef>
              <a:spcAft>
                <a:spcPts val="0"/>
              </a:spcAft>
              <a:buClr>
                <a:schemeClr val="dk1"/>
              </a:buClr>
              <a:buSzPts val="1200"/>
              <a:buChar char="●"/>
            </a:pPr>
            <a:r>
              <a:rPr lang="sv" sz="1200" dirty="0">
                <a:solidFill>
                  <a:schemeClr val="dk1"/>
                </a:solidFill>
              </a:rPr>
              <a:t>Några argument varför vi valt denna: Vi kallar den “Den abstrakta” Bygger på känsla och öppen för tolkning, inbjudande och lite sagolik. Modern och fungerar bra tillsammans med appnamnet Bläddra, som är ett krasst och tydligt namn. Formen och tonaliteten känns även igen inuti appen. Namnet och logotypen sticker ut i jämförelse med andra bok e-bokstjänster men är inte utpekande för nat.min, vilket var viktigt när vi tog fram dom.</a:t>
            </a:r>
            <a:endParaRPr sz="1200" dirty="0">
              <a:solidFill>
                <a:schemeClr val="dk1"/>
              </a:solidFill>
            </a:endParaRPr>
          </a:p>
          <a:p>
            <a:pPr marL="457200" lvl="0" indent="0" algn="l" rtl="0">
              <a:spcBef>
                <a:spcPts val="0"/>
              </a:spcBef>
              <a:spcAft>
                <a:spcPts val="0"/>
              </a:spcAft>
              <a:buNone/>
            </a:pPr>
            <a:endParaRPr dirty="0"/>
          </a:p>
        </p:txBody>
      </p:sp>
    </p:spTree>
    <p:extLst>
      <p:ext uri="{BB962C8B-B14F-4D97-AF65-F5344CB8AC3E}">
        <p14:creationId xmlns:p14="http://schemas.microsoft.com/office/powerpoint/2010/main" val="102472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f4bff112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f4bff112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sv" dirty="0">
                <a:solidFill>
                  <a:schemeClr val="dk1"/>
                </a:solidFill>
              </a:rPr>
              <a:t>The launch received quite a lot of attention in social media</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sv" dirty="0">
                <a:solidFill>
                  <a:schemeClr val="dk1"/>
                </a:solidFill>
              </a:rPr>
              <a:t>Almost 1000 people have the Bläddra app downloaded today</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sv" dirty="0">
                <a:solidFill>
                  <a:schemeClr val="dk1"/>
                </a:solidFill>
              </a:rPr>
              <a:t>There has been a little more than 1500 loans since the start</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sv" dirty="0">
                <a:solidFill>
                  <a:schemeClr val="dk1"/>
                </a:solidFill>
              </a:rPr>
              <a:t>We are happy to see that quite a few libraries have added Bläddra to the list of digital services offered on their web site</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f4bff112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f4bff112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sv" dirty="0">
                <a:solidFill>
                  <a:schemeClr val="dk1"/>
                </a:solidFill>
              </a:rPr>
              <a:t>The launch received quite a lot of attention in social media</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sv" dirty="0">
                <a:solidFill>
                  <a:schemeClr val="dk1"/>
                </a:solidFill>
              </a:rPr>
              <a:t>Almost 1000 people have the Bläddra app downloaded today</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sv" dirty="0">
                <a:solidFill>
                  <a:schemeClr val="dk1"/>
                </a:solidFill>
              </a:rPr>
              <a:t>There has been a little more than 1500 loans since the start</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sv" dirty="0">
                <a:solidFill>
                  <a:schemeClr val="dk1"/>
                </a:solidFill>
              </a:rPr>
              <a:t>We are happy to see that quite a few libraries have added Bläddra to the list of digital services offered on their web site</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168291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f4bff112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f4bff112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4029207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b44825b5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b44825b5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914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b44825b5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b44825b5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795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b44825b5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b44825b5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924507432_0_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924507432_0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dirty="0" smtClean="0"/>
              <a:t>The </a:t>
            </a:r>
            <a:r>
              <a:rPr lang="sv" dirty="0"/>
              <a:t>Swedish Library Act:</a:t>
            </a:r>
            <a:endParaRPr dirty="0"/>
          </a:p>
          <a:p>
            <a:pPr marL="0" lvl="0" indent="0" algn="l" rtl="0">
              <a:spcBef>
                <a:spcPts val="0"/>
              </a:spcBef>
              <a:spcAft>
                <a:spcPts val="0"/>
              </a:spcAft>
              <a:buNone/>
            </a:pPr>
            <a:r>
              <a:rPr lang="sv" dirty="0"/>
              <a:t>“Libraries in the public library system shall devote particular attention to national minority groups. In the Library Act, there is no comprehensive listing of the various ways in which activities should be adapted for these groups. It is stated, however, that this has to do with supplying literature in the national minority languages, i.e., in Finnish, Yiddish, Meänkieli, Romani, and Sami.”</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sv" dirty="0"/>
              <a:t>However, there’s not many published titles in the national minority languages</a:t>
            </a:r>
            <a:endParaRPr dirty="0"/>
          </a:p>
          <a:p>
            <a:pPr marL="457200" lvl="0" indent="-298450" algn="l" rtl="0">
              <a:spcBef>
                <a:spcPts val="0"/>
              </a:spcBef>
              <a:spcAft>
                <a:spcPts val="0"/>
              </a:spcAft>
              <a:buSzPts val="1100"/>
              <a:buChar char="●"/>
            </a:pPr>
            <a:r>
              <a:rPr lang="sv" dirty="0"/>
              <a:t>So naturally there are not a lot of titles available through the libraries</a:t>
            </a:r>
            <a:endParaRPr dirty="0"/>
          </a:p>
          <a:p>
            <a:pPr marL="457200" lvl="0" indent="-298450" algn="l" rtl="0">
              <a:spcBef>
                <a:spcPts val="0"/>
              </a:spcBef>
              <a:spcAft>
                <a:spcPts val="0"/>
              </a:spcAft>
              <a:buSzPts val="1100"/>
              <a:buChar char="●"/>
            </a:pPr>
            <a:r>
              <a:rPr lang="sv" dirty="0"/>
              <a:t>The access to literature in the national minority languages varies a lot in the different parts of Sweden.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v" u="sng" dirty="0">
                <a:solidFill>
                  <a:schemeClr val="hlink"/>
                </a:solidFill>
                <a:hlinkClick r:id="rId3"/>
              </a:rPr>
              <a:t>https://www.biblioteksforeningen.se/rapporter/promoting-the-development-of-a-democratic-society</a:t>
            </a:r>
            <a:r>
              <a:rPr lang="sv" dirty="0"/>
              <a:t>/</a:t>
            </a:r>
            <a:endParaRPr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b44825b5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b44825b5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smtClean="0">
                <a:solidFill>
                  <a:schemeClr val="bg2"/>
                </a:solidFill>
              </a:rPr>
              <a:t>, e.g., user perspective and inclusion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60485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b44825b5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b44825b5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40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66ae557458_0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66ae557458_0_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r>
              <a:rPr lang="sv" dirty="0" smtClean="0"/>
              <a:t>Bläddra </a:t>
            </a:r>
            <a:r>
              <a:rPr lang="sv" dirty="0"/>
              <a:t>innehåller e-böcker på de nationella minoritetsspråken meänkieli, romani </a:t>
            </a:r>
            <a:r>
              <a:rPr lang="sv" dirty="0" smtClean="0"/>
              <a:t>chib,</a:t>
            </a:r>
            <a:r>
              <a:rPr lang="sv" baseline="0" dirty="0" smtClean="0"/>
              <a:t> </a:t>
            </a:r>
            <a:r>
              <a:rPr lang="sv" dirty="0" smtClean="0"/>
              <a:t>samiska och</a:t>
            </a:r>
            <a:r>
              <a:rPr lang="sv" baseline="0" dirty="0" smtClean="0"/>
              <a:t> jiddisch</a:t>
            </a:r>
            <a:r>
              <a:rPr lang="sv" dirty="0" smtClean="0"/>
              <a:t>. </a:t>
            </a:r>
            <a:r>
              <a:rPr lang="sv" dirty="0"/>
              <a:t>Sammanlagt </a:t>
            </a:r>
            <a:r>
              <a:rPr lang="sv" dirty="0" smtClean="0"/>
              <a:t>181</a:t>
            </a:r>
            <a:r>
              <a:rPr lang="sv" baseline="0" dirty="0" smtClean="0"/>
              <a:t> </a:t>
            </a:r>
            <a:r>
              <a:rPr lang="sv" dirty="0" smtClean="0"/>
              <a:t>titlar </a:t>
            </a:r>
            <a:r>
              <a:rPr lang="sv" dirty="0"/>
              <a:t>på språken och deras varieteter.</a:t>
            </a:r>
            <a:endParaRPr dirty="0"/>
          </a:p>
          <a:p>
            <a:pPr marL="0" indent="0">
              <a:buNone/>
            </a:pPr>
            <a:endParaRPr dirty="0"/>
          </a:p>
          <a:p>
            <a:pPr marL="0" indent="0">
              <a:buNone/>
            </a:pPr>
            <a:endParaRPr dirty="0">
              <a:solidFill>
                <a:schemeClr val="dk1"/>
              </a:solidFill>
            </a:endParaRPr>
          </a:p>
        </p:txBody>
      </p:sp>
    </p:spTree>
    <p:extLst>
      <p:ext uri="{BB962C8B-B14F-4D97-AF65-F5344CB8AC3E}">
        <p14:creationId xmlns:p14="http://schemas.microsoft.com/office/powerpoint/2010/main" val="1099032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b44825b5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b44825b5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9874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bd661b90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bd661b90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solidFill>
                <a:srgbClr val="F46524"/>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fe01ba5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fe01ba5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solidFill>
                <a:schemeClr val="dk1"/>
              </a:solidFill>
            </a:endParaRPr>
          </a:p>
          <a:p>
            <a:pPr marL="457200" lvl="0" indent="0" algn="l" rtl="0">
              <a:spcBef>
                <a:spcPts val="1200"/>
              </a:spcBef>
              <a:spcAft>
                <a:spcPts val="0"/>
              </a:spcAft>
              <a:buNone/>
            </a:pPr>
            <a:endParaRPr dirty="0"/>
          </a:p>
        </p:txBody>
      </p:sp>
    </p:spTree>
    <p:extLst>
      <p:ext uri="{BB962C8B-B14F-4D97-AF65-F5344CB8AC3E}">
        <p14:creationId xmlns:p14="http://schemas.microsoft.com/office/powerpoint/2010/main" val="480932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f8d74f107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f8d74f107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Lovisa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6177e78795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6177e78795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1894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b44825b5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b44825b5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sv" dirty="0" smtClean="0"/>
              <a:t>Sweden </a:t>
            </a:r>
            <a:r>
              <a:rPr lang="sv" dirty="0"/>
              <a:t>have five official national minority languages: Yiddish, Finnish, Romani, Meänkieli and Sami. Romani, Meänkieli and Sami have several dialects or varieties. </a:t>
            </a:r>
            <a:endParaRPr dirty="0"/>
          </a:p>
          <a:p>
            <a:pPr marL="0" lvl="0" indent="0" algn="l" rtl="0">
              <a:lnSpc>
                <a:spcPct val="115000"/>
              </a:lnSpc>
              <a:spcBef>
                <a:spcPts val="0"/>
              </a:spcBef>
              <a:spcAft>
                <a:spcPts val="0"/>
              </a:spcAft>
              <a:buClr>
                <a:schemeClr val="dk2"/>
              </a:buClr>
              <a:buSzPts val="1100"/>
              <a:buFont typeface="Arial"/>
              <a:buNone/>
            </a:pPr>
            <a:endParaRPr dirty="0"/>
          </a:p>
          <a:p>
            <a:pPr marL="0" lvl="0" indent="0" algn="l" rtl="0">
              <a:lnSpc>
                <a:spcPct val="115000"/>
              </a:lnSpc>
              <a:spcBef>
                <a:spcPts val="0"/>
              </a:spcBef>
              <a:spcAft>
                <a:spcPts val="0"/>
              </a:spcAft>
              <a:buClr>
                <a:schemeClr val="dk2"/>
              </a:buClr>
              <a:buSzPts val="1100"/>
              <a:buFont typeface="Arial"/>
              <a:buNone/>
            </a:pPr>
            <a:r>
              <a:rPr lang="sv" dirty="0"/>
              <a:t>There are several laws protecting their rights. The most important ones are The Language Act (2009:600) and The Act (2009:724) on National Minorities and Minority Languages.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sz="1050" dirty="0">
              <a:solidFill>
                <a:srgbClr val="202122"/>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b44825b5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b44825b5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sz="1050" dirty="0">
              <a:solidFill>
                <a:srgbClr val="202122"/>
              </a:solidFill>
              <a:highlight>
                <a:srgbClr val="FFFFFF"/>
              </a:highlight>
            </a:endParaRPr>
          </a:p>
        </p:txBody>
      </p:sp>
    </p:spTree>
    <p:extLst>
      <p:ext uri="{BB962C8B-B14F-4D97-AF65-F5344CB8AC3E}">
        <p14:creationId xmlns:p14="http://schemas.microsoft.com/office/powerpoint/2010/main" val="187265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6177e78795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6177e78795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9563a290e4_2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9563a290e4_2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sz="1400" b="1" dirty="0">
                <a:latin typeface="Calibri"/>
                <a:ea typeface="Calibri"/>
                <a:cs typeface="Calibri"/>
                <a:sym typeface="Calibri"/>
              </a:rPr>
              <a:t>Uppdrag Apputveckling</a:t>
            </a:r>
            <a:endParaRPr sz="1400" b="1" dirty="0">
              <a:latin typeface="Calibri"/>
              <a:ea typeface="Calibri"/>
              <a:cs typeface="Calibri"/>
              <a:sym typeface="Calibri"/>
            </a:endParaRPr>
          </a:p>
          <a:p>
            <a:pPr marL="0" lvl="0" indent="0" algn="l" rtl="0">
              <a:lnSpc>
                <a:spcPct val="115000"/>
              </a:lnSpc>
              <a:spcBef>
                <a:spcPts val="1400"/>
              </a:spcBef>
              <a:spcAft>
                <a:spcPts val="0"/>
              </a:spcAft>
              <a:buClr>
                <a:schemeClr val="dk2"/>
              </a:buClr>
              <a:buSzPts val="1100"/>
              <a:buFont typeface="Arial"/>
              <a:buNone/>
            </a:pPr>
            <a:r>
              <a:rPr lang="sv" b="1" dirty="0">
                <a:latin typeface="Calibri"/>
                <a:ea typeface="Calibri"/>
                <a:cs typeface="Calibri"/>
                <a:sym typeface="Calibri"/>
              </a:rPr>
              <a:t>Ta fram koncept och design för prototyp, baserat på användarnas behov</a:t>
            </a:r>
            <a:endParaRPr b="1" dirty="0">
              <a:latin typeface="Calibri"/>
              <a:ea typeface="Calibri"/>
              <a:cs typeface="Calibri"/>
              <a:sym typeface="Calibri"/>
            </a:endParaRPr>
          </a:p>
          <a:p>
            <a:pPr marL="457200" lvl="0" indent="-298450" algn="l" rtl="0">
              <a:lnSpc>
                <a:spcPct val="115000"/>
              </a:lnSpc>
              <a:spcBef>
                <a:spcPts val="1400"/>
              </a:spcBef>
              <a:spcAft>
                <a:spcPts val="0"/>
              </a:spcAft>
              <a:buClr>
                <a:srgbClr val="000000"/>
              </a:buClr>
              <a:buSzPts val="1100"/>
              <a:buFont typeface="Calibri"/>
              <a:buChar char="-"/>
            </a:pPr>
            <a:r>
              <a:rPr lang="sv" dirty="0">
                <a:latin typeface="Calibri"/>
                <a:ea typeface="Calibri"/>
                <a:cs typeface="Calibri"/>
                <a:sym typeface="Calibri"/>
              </a:rPr>
              <a:t>Tvärfunktionellt team med designers,  utvecklare och metadata-expert.</a:t>
            </a:r>
            <a:endParaRPr dirty="0">
              <a:latin typeface="Calibri"/>
              <a:ea typeface="Calibri"/>
              <a:cs typeface="Calibri"/>
              <a:sym typeface="Calibri"/>
            </a:endParaRPr>
          </a:p>
          <a:p>
            <a:pPr marL="457200" lvl="0" indent="-298450" algn="l" rtl="0">
              <a:lnSpc>
                <a:spcPct val="115000"/>
              </a:lnSpc>
              <a:spcBef>
                <a:spcPts val="0"/>
              </a:spcBef>
              <a:spcAft>
                <a:spcPts val="0"/>
              </a:spcAft>
              <a:buClr>
                <a:srgbClr val="000000"/>
              </a:buClr>
              <a:buSzPts val="1100"/>
              <a:buFont typeface="Calibri"/>
              <a:buChar char="-"/>
            </a:pPr>
            <a:r>
              <a:rPr lang="sv" dirty="0">
                <a:latin typeface="Calibri"/>
                <a:ea typeface="Calibri"/>
                <a:cs typeface="Calibri"/>
                <a:sym typeface="Calibri"/>
              </a:rPr>
              <a:t>Beställare gentemot sakkunniga inom språkgrupperna, för kvalitetskontroll av språkanvändning, symboler och design. </a:t>
            </a:r>
            <a:endParaRPr dirty="0">
              <a:latin typeface="Calibri"/>
              <a:ea typeface="Calibri"/>
              <a:cs typeface="Calibri"/>
              <a:sym typeface="Calibri"/>
            </a:endParaRPr>
          </a:p>
          <a:p>
            <a:pPr marL="0" lvl="0" indent="0" algn="l" rtl="0">
              <a:lnSpc>
                <a:spcPct val="115000"/>
              </a:lnSpc>
              <a:spcBef>
                <a:spcPts val="1400"/>
              </a:spcBef>
              <a:spcAft>
                <a:spcPts val="0"/>
              </a:spcAft>
              <a:buClr>
                <a:schemeClr val="dk2"/>
              </a:buClr>
              <a:buSzPts val="1100"/>
              <a:buFont typeface="Arial"/>
              <a:buNone/>
            </a:pPr>
            <a:r>
              <a:rPr lang="sv" b="1" dirty="0">
                <a:latin typeface="Calibri"/>
                <a:ea typeface="Calibri"/>
                <a:cs typeface="Calibri"/>
                <a:sym typeface="Calibri"/>
              </a:rPr>
              <a:t>Utveckla tjänsten</a:t>
            </a:r>
            <a:endParaRPr b="1" dirty="0">
              <a:latin typeface="Calibri"/>
              <a:ea typeface="Calibri"/>
              <a:cs typeface="Calibri"/>
              <a:sym typeface="Calibri"/>
            </a:endParaRPr>
          </a:p>
          <a:p>
            <a:pPr marL="457200" lvl="0" indent="-298450" algn="l" rtl="0">
              <a:lnSpc>
                <a:spcPct val="115000"/>
              </a:lnSpc>
              <a:spcBef>
                <a:spcPts val="1400"/>
              </a:spcBef>
              <a:spcAft>
                <a:spcPts val="0"/>
              </a:spcAft>
              <a:buClr>
                <a:srgbClr val="000000"/>
              </a:buClr>
              <a:buSzPts val="1100"/>
              <a:buFont typeface="Calibri"/>
              <a:buChar char="-"/>
            </a:pPr>
            <a:r>
              <a:rPr lang="sv" dirty="0">
                <a:latin typeface="Calibri"/>
                <a:ea typeface="Calibri"/>
                <a:cs typeface="Calibri"/>
                <a:sym typeface="Calibri"/>
              </a:rPr>
              <a:t>Bygga upp utvecklingskompetens av appar internt.</a:t>
            </a:r>
            <a:endParaRPr dirty="0">
              <a:latin typeface="Calibri"/>
              <a:ea typeface="Calibri"/>
              <a:cs typeface="Calibri"/>
              <a:sym typeface="Calibri"/>
            </a:endParaRPr>
          </a:p>
          <a:p>
            <a:pPr marL="457200" lvl="0" indent="-298450" algn="l" rtl="0">
              <a:lnSpc>
                <a:spcPct val="115000"/>
              </a:lnSpc>
              <a:spcBef>
                <a:spcPts val="0"/>
              </a:spcBef>
              <a:spcAft>
                <a:spcPts val="0"/>
              </a:spcAft>
              <a:buClr>
                <a:srgbClr val="000000"/>
              </a:buClr>
              <a:buSzPts val="1100"/>
              <a:buFont typeface="Calibri"/>
              <a:buChar char="-"/>
            </a:pPr>
            <a:r>
              <a:rPr lang="sv" dirty="0">
                <a:latin typeface="Calibri"/>
                <a:ea typeface="Calibri"/>
                <a:cs typeface="Calibri"/>
                <a:sym typeface="Calibri"/>
              </a:rPr>
              <a:t>Utreda tekniska aspekter kring appen, såsom vilken e-boksläsare som ska användas och förslag på hur publiceringsflöden för e-pubfilerna kan se ut.</a:t>
            </a:r>
            <a:endParaRPr dirty="0">
              <a:latin typeface="Calibri"/>
              <a:ea typeface="Calibri"/>
              <a:cs typeface="Calibri"/>
              <a:sym typeface="Calibri"/>
            </a:endParaRPr>
          </a:p>
          <a:p>
            <a:pPr marL="457200" lvl="0" indent="-298450" algn="l" rtl="0">
              <a:lnSpc>
                <a:spcPct val="115000"/>
              </a:lnSpc>
              <a:spcBef>
                <a:spcPts val="0"/>
              </a:spcBef>
              <a:spcAft>
                <a:spcPts val="0"/>
              </a:spcAft>
              <a:buClr>
                <a:srgbClr val="000000"/>
              </a:buClr>
              <a:buSzPts val="1100"/>
              <a:buFont typeface="Calibri"/>
              <a:buChar char="-"/>
            </a:pPr>
            <a:r>
              <a:rPr lang="sv" dirty="0">
                <a:latin typeface="Calibri"/>
                <a:ea typeface="Calibri"/>
                <a:cs typeface="Calibri"/>
                <a:sym typeface="Calibri"/>
              </a:rPr>
              <a:t>Bygga appen för senare distribution via Google Play och App store.</a:t>
            </a:r>
            <a:endParaRPr dirty="0">
              <a:latin typeface="Calibri"/>
              <a:ea typeface="Calibri"/>
              <a:cs typeface="Calibri"/>
              <a:sym typeface="Calibri"/>
            </a:endParaRPr>
          </a:p>
          <a:p>
            <a:pPr marL="0" lvl="0" indent="0" algn="l" rtl="0">
              <a:lnSpc>
                <a:spcPct val="115000"/>
              </a:lnSpc>
              <a:spcBef>
                <a:spcPts val="1400"/>
              </a:spcBef>
              <a:spcAft>
                <a:spcPts val="0"/>
              </a:spcAft>
              <a:buNone/>
            </a:pPr>
            <a:r>
              <a:rPr lang="sv" b="1" dirty="0">
                <a:latin typeface="Calibri"/>
                <a:ea typeface="Calibri"/>
                <a:cs typeface="Calibri"/>
                <a:sym typeface="Calibri"/>
              </a:rPr>
              <a:t>Verifiera tjänstens relevans och nytta med slutanvändare och företrädare.</a:t>
            </a:r>
            <a:endParaRPr b="1" dirty="0">
              <a:latin typeface="Calibri"/>
              <a:ea typeface="Calibri"/>
              <a:cs typeface="Calibri"/>
              <a:sym typeface="Calibri"/>
            </a:endParaRPr>
          </a:p>
          <a:p>
            <a:pPr marL="0" lvl="0" indent="0" algn="l" rtl="0">
              <a:lnSpc>
                <a:spcPct val="115000"/>
              </a:lnSpc>
              <a:spcBef>
                <a:spcPts val="1400"/>
              </a:spcBef>
              <a:spcAft>
                <a:spcPts val="0"/>
              </a:spcAft>
              <a:buNone/>
            </a:pPr>
            <a:r>
              <a:rPr lang="sv" sz="1400" b="1" dirty="0">
                <a:latin typeface="Calibri"/>
                <a:ea typeface="Calibri"/>
                <a:cs typeface="Calibri"/>
                <a:sym typeface="Calibri"/>
              </a:rPr>
              <a:t>Uppdrag Innehållsutredning</a:t>
            </a:r>
            <a:endParaRPr sz="1400" b="1" dirty="0">
              <a:latin typeface="Calibri"/>
              <a:ea typeface="Calibri"/>
              <a:cs typeface="Calibri"/>
              <a:sym typeface="Calibri"/>
            </a:endParaRPr>
          </a:p>
          <a:p>
            <a:pPr marL="0" lvl="0" indent="0" algn="l" rtl="0">
              <a:lnSpc>
                <a:spcPct val="115000"/>
              </a:lnSpc>
              <a:spcBef>
                <a:spcPts val="1400"/>
              </a:spcBef>
              <a:spcAft>
                <a:spcPts val="0"/>
              </a:spcAft>
              <a:buNone/>
            </a:pPr>
            <a:r>
              <a:rPr lang="sv" b="1" dirty="0">
                <a:latin typeface="Calibri"/>
                <a:ea typeface="Calibri"/>
                <a:cs typeface="Calibri"/>
                <a:sym typeface="Calibri"/>
              </a:rPr>
              <a:t>Kartlägga material på minoritetsspråken</a:t>
            </a:r>
            <a:endParaRPr b="1" dirty="0">
              <a:latin typeface="Calibri"/>
              <a:ea typeface="Calibri"/>
              <a:cs typeface="Calibri"/>
              <a:sym typeface="Calibri"/>
            </a:endParaRPr>
          </a:p>
          <a:p>
            <a:pPr marL="457200" lvl="0" indent="-298450" algn="l" rtl="0">
              <a:lnSpc>
                <a:spcPct val="115000"/>
              </a:lnSpc>
              <a:spcBef>
                <a:spcPts val="400"/>
              </a:spcBef>
              <a:spcAft>
                <a:spcPts val="0"/>
              </a:spcAft>
              <a:buClr>
                <a:srgbClr val="000000"/>
              </a:buClr>
              <a:buSzPts val="1100"/>
              <a:buFont typeface="Calibri"/>
              <a:buChar char="-"/>
            </a:pPr>
            <a:r>
              <a:rPr lang="sv" dirty="0">
                <a:latin typeface="Calibri"/>
                <a:ea typeface="Calibri"/>
                <a:cs typeface="Calibri"/>
                <a:sym typeface="Calibri"/>
              </a:rPr>
              <a:t>Inventera befintliga innehållsresurser att distribuera via appen.</a:t>
            </a:r>
            <a:endParaRPr dirty="0">
              <a:latin typeface="Calibri"/>
              <a:ea typeface="Calibri"/>
              <a:cs typeface="Calibri"/>
              <a:sym typeface="Calibri"/>
            </a:endParaRPr>
          </a:p>
          <a:p>
            <a:pPr marL="457200" lvl="0" indent="-298450" algn="l" rtl="0">
              <a:lnSpc>
                <a:spcPct val="115000"/>
              </a:lnSpc>
              <a:spcBef>
                <a:spcPts val="0"/>
              </a:spcBef>
              <a:spcAft>
                <a:spcPts val="0"/>
              </a:spcAft>
              <a:buClr>
                <a:srgbClr val="000000"/>
              </a:buClr>
              <a:buSzPts val="1100"/>
              <a:buFont typeface="Calibri"/>
              <a:buChar char="-"/>
            </a:pPr>
            <a:r>
              <a:rPr lang="sv" dirty="0">
                <a:latin typeface="Calibri"/>
                <a:ea typeface="Calibri"/>
                <a:cs typeface="Calibri"/>
                <a:sym typeface="Calibri"/>
              </a:rPr>
              <a:t>Tillsammans med representanter från språkgrupperna utreda </a:t>
            </a:r>
            <a:br>
              <a:rPr lang="sv" dirty="0">
                <a:latin typeface="Calibri"/>
                <a:ea typeface="Calibri"/>
                <a:cs typeface="Calibri"/>
                <a:sym typeface="Calibri"/>
              </a:rPr>
            </a:br>
            <a:r>
              <a:rPr lang="sv" dirty="0">
                <a:latin typeface="Calibri"/>
                <a:ea typeface="Calibri"/>
                <a:cs typeface="Calibri"/>
                <a:sym typeface="Calibri"/>
              </a:rPr>
              <a:t>vilket material som bör ingå i tjänsten.</a:t>
            </a:r>
            <a:endParaRPr dirty="0">
              <a:latin typeface="Calibri"/>
              <a:ea typeface="Calibri"/>
              <a:cs typeface="Calibri"/>
              <a:sym typeface="Calibri"/>
            </a:endParaRPr>
          </a:p>
          <a:p>
            <a:pPr marL="0" lvl="0" indent="0" algn="l" rtl="0">
              <a:lnSpc>
                <a:spcPct val="115000"/>
              </a:lnSpc>
              <a:spcBef>
                <a:spcPts val="1400"/>
              </a:spcBef>
              <a:spcAft>
                <a:spcPts val="0"/>
              </a:spcAft>
              <a:buNone/>
            </a:pPr>
            <a:r>
              <a:rPr lang="sv" b="1" dirty="0">
                <a:latin typeface="Calibri"/>
                <a:ea typeface="Calibri"/>
                <a:cs typeface="Calibri"/>
                <a:sym typeface="Calibri"/>
              </a:rPr>
              <a:t>Utreda möjliga samarbeten</a:t>
            </a:r>
            <a:endParaRPr b="1" dirty="0">
              <a:latin typeface="Calibri"/>
              <a:ea typeface="Calibri"/>
              <a:cs typeface="Calibri"/>
              <a:sym typeface="Calibri"/>
            </a:endParaRPr>
          </a:p>
          <a:p>
            <a:pPr marL="457200" lvl="0" indent="-298450" algn="l" rtl="0">
              <a:lnSpc>
                <a:spcPct val="115000"/>
              </a:lnSpc>
              <a:spcBef>
                <a:spcPts val="400"/>
              </a:spcBef>
              <a:spcAft>
                <a:spcPts val="0"/>
              </a:spcAft>
              <a:buClr>
                <a:srgbClr val="000000"/>
              </a:buClr>
              <a:buSzPts val="1100"/>
              <a:buFont typeface="Calibri"/>
              <a:buChar char="-"/>
            </a:pPr>
            <a:r>
              <a:rPr lang="sv" dirty="0">
                <a:latin typeface="Calibri"/>
                <a:ea typeface="Calibri"/>
                <a:cs typeface="Calibri"/>
                <a:sym typeface="Calibri"/>
              </a:rPr>
              <a:t>Kontaktperson gentemot företrädare för språkgrupperna, för förankring och samverkan rörande innehållet i appen.</a:t>
            </a:r>
            <a:endParaRPr dirty="0">
              <a:latin typeface="Calibri"/>
              <a:ea typeface="Calibri"/>
              <a:cs typeface="Calibri"/>
              <a:sym typeface="Calibri"/>
            </a:endParaRPr>
          </a:p>
          <a:p>
            <a:pPr marL="457200" lvl="0" indent="-298450" algn="l" rtl="0">
              <a:lnSpc>
                <a:spcPct val="115000"/>
              </a:lnSpc>
              <a:spcBef>
                <a:spcPts val="0"/>
              </a:spcBef>
              <a:spcAft>
                <a:spcPts val="0"/>
              </a:spcAft>
              <a:buClr>
                <a:srgbClr val="000000"/>
              </a:buClr>
              <a:buSzPts val="1100"/>
              <a:buFont typeface="Calibri"/>
              <a:buChar char="-"/>
            </a:pPr>
            <a:r>
              <a:rPr lang="sv" dirty="0">
                <a:latin typeface="Calibri"/>
                <a:ea typeface="Calibri"/>
                <a:cs typeface="Calibri"/>
                <a:sym typeface="Calibri"/>
              </a:rPr>
              <a:t>Undersöka möjlig samverkan med Kulturrådet och andra myndigheter/verksamheter med överlappande uppdrag kring minoritetsspråk.</a:t>
            </a:r>
            <a:endParaRPr dirty="0">
              <a:latin typeface="Calibri"/>
              <a:ea typeface="Calibri"/>
              <a:cs typeface="Calibri"/>
              <a:sym typeface="Calibri"/>
            </a:endParaRPr>
          </a:p>
          <a:p>
            <a:pPr marL="0" lvl="0" indent="0" algn="l" rtl="0">
              <a:lnSpc>
                <a:spcPct val="115000"/>
              </a:lnSpc>
              <a:spcBef>
                <a:spcPts val="1400"/>
              </a:spcBef>
              <a:spcAft>
                <a:spcPts val="0"/>
              </a:spcAft>
              <a:buNone/>
            </a:pPr>
            <a:r>
              <a:rPr lang="sv" b="1" dirty="0">
                <a:latin typeface="Calibri"/>
                <a:ea typeface="Calibri"/>
                <a:cs typeface="Calibri"/>
                <a:sym typeface="Calibri"/>
              </a:rPr>
              <a:t>Utreda möjliga affärsmodeller</a:t>
            </a:r>
            <a:endParaRPr b="1" dirty="0">
              <a:latin typeface="Calibri"/>
              <a:ea typeface="Calibri"/>
              <a:cs typeface="Calibri"/>
              <a:sym typeface="Calibri"/>
            </a:endParaRPr>
          </a:p>
          <a:p>
            <a:pPr marL="457200" lvl="0" indent="-298450" algn="l" rtl="0">
              <a:lnSpc>
                <a:spcPct val="115000"/>
              </a:lnSpc>
              <a:spcBef>
                <a:spcPts val="400"/>
              </a:spcBef>
              <a:spcAft>
                <a:spcPts val="400"/>
              </a:spcAft>
              <a:buClr>
                <a:srgbClr val="000000"/>
              </a:buClr>
              <a:buSzPts val="1100"/>
              <a:buFont typeface="Calibri"/>
              <a:buChar char="-"/>
            </a:pPr>
            <a:r>
              <a:rPr lang="sv" dirty="0">
                <a:latin typeface="Calibri"/>
                <a:ea typeface="Calibri"/>
                <a:cs typeface="Calibri"/>
                <a:sym typeface="Calibri"/>
              </a:rPr>
              <a:t>Utreda och ta fram affärsmodeller för att köpa loss rättigheter, inkl. avtalskonstruktioner, licensformer, rättighetsfrågor etc i samråd med jurist.</a:t>
            </a:r>
            <a:endParaRPr b="1" dirty="0">
              <a:latin typeface="Calibri"/>
              <a:ea typeface="Calibri"/>
              <a:cs typeface="Calibri"/>
              <a:sym typeface="Calibri"/>
            </a:endParaRPr>
          </a:p>
        </p:txBody>
      </p:sp>
    </p:spTree>
    <p:extLst>
      <p:ext uri="{BB962C8B-B14F-4D97-AF65-F5344CB8AC3E}">
        <p14:creationId xmlns:p14="http://schemas.microsoft.com/office/powerpoint/2010/main" val="1627294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9eccfabaf_4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9eccfabaf_4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v" dirty="0">
                <a:solidFill>
                  <a:schemeClr val="dk1"/>
                </a:solidFill>
              </a:rPr>
              <a:t>Lovisa</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sv" dirty="0">
                <a:solidFill>
                  <a:schemeClr val="dk1"/>
                </a:solidFill>
              </a:rPr>
              <a:t>The </a:t>
            </a:r>
            <a:r>
              <a:rPr lang="sv" b="1" dirty="0">
                <a:solidFill>
                  <a:schemeClr val="dk1"/>
                </a:solidFill>
              </a:rPr>
              <a:t>pilot project </a:t>
            </a:r>
            <a:r>
              <a:rPr lang="sv" dirty="0">
                <a:solidFill>
                  <a:schemeClr val="dk1"/>
                </a:solidFill>
              </a:rPr>
              <a:t>to create Bläddra started in spring 2019. The objective was to investigate what this </a:t>
            </a:r>
            <a:r>
              <a:rPr lang="sv" b="1" dirty="0">
                <a:solidFill>
                  <a:schemeClr val="dk1"/>
                </a:solidFill>
              </a:rPr>
              <a:t>national digital library service for literature and reading </a:t>
            </a:r>
            <a:r>
              <a:rPr lang="sv" dirty="0">
                <a:solidFill>
                  <a:schemeClr val="dk1"/>
                </a:solidFill>
              </a:rPr>
              <a:t>could be and create a viable but limited product with a limited number of languages to start – </a:t>
            </a:r>
            <a:r>
              <a:rPr lang="sv" dirty="0"/>
              <a:t>an Ebook Reader Application that </a:t>
            </a:r>
            <a:endParaRPr dirty="0"/>
          </a:p>
          <a:p>
            <a:pPr marL="457200" lvl="0" indent="-298450" algn="l" rtl="0">
              <a:spcBef>
                <a:spcPts val="0"/>
              </a:spcBef>
              <a:spcAft>
                <a:spcPts val="0"/>
              </a:spcAft>
              <a:buSzPts val="1100"/>
              <a:buChar char="●"/>
            </a:pPr>
            <a:r>
              <a:rPr lang="sv" dirty="0"/>
              <a:t>gives </a:t>
            </a:r>
            <a:r>
              <a:rPr lang="sv" b="1" dirty="0"/>
              <a:t>equal access to books </a:t>
            </a:r>
            <a:r>
              <a:rPr lang="sv" dirty="0"/>
              <a:t>in </a:t>
            </a:r>
            <a:r>
              <a:rPr lang="sv" b="1" dirty="0"/>
              <a:t>two national minority languages</a:t>
            </a:r>
            <a:r>
              <a:rPr lang="sv" dirty="0"/>
              <a:t> in all of Sweden</a:t>
            </a:r>
            <a:endParaRPr dirty="0"/>
          </a:p>
          <a:p>
            <a:pPr marL="457200" lvl="0" indent="-298450" algn="l" rtl="0">
              <a:spcBef>
                <a:spcPts val="0"/>
              </a:spcBef>
              <a:spcAft>
                <a:spcPts val="0"/>
              </a:spcAft>
              <a:buSzPts val="1100"/>
              <a:buChar char="●"/>
            </a:pPr>
            <a:r>
              <a:rPr lang="sv" dirty="0"/>
              <a:t>is a usable</a:t>
            </a:r>
            <a:r>
              <a:rPr lang="sv" b="1" dirty="0"/>
              <a:t> tool for reading promotion</a:t>
            </a:r>
            <a:r>
              <a:rPr lang="sv" dirty="0"/>
              <a:t> in libraries</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9eccfabaf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9eccfabaf_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b="1" dirty="0"/>
              <a:t>A cornerstone to succeed</a:t>
            </a:r>
            <a:r>
              <a:rPr lang="sv" dirty="0"/>
              <a:t> with the project is the focus on </a:t>
            </a:r>
            <a:r>
              <a:rPr lang="sv" b="1" dirty="0"/>
              <a:t>dialogue and cooperation </a:t>
            </a:r>
            <a:r>
              <a:rPr lang="sv" dirty="0"/>
              <a:t>with representatives for the national minority languages, potential users, librarians, native language teachers, authors and publishers.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v" b="1" dirty="0"/>
              <a:t>UX-designers</a:t>
            </a:r>
            <a:r>
              <a:rPr lang="sv" dirty="0"/>
              <a:t> and </a:t>
            </a:r>
            <a:r>
              <a:rPr lang="sv" b="1" dirty="0"/>
              <a:t>project managers for app development and content</a:t>
            </a:r>
            <a:r>
              <a:rPr lang="sv" dirty="0"/>
              <a:t> visited Jokkmokk, Östersund, Gbg, Helsingborg/Malmö to </a:t>
            </a:r>
            <a:r>
              <a:rPr lang="sv" b="1" dirty="0"/>
              <a:t>listen and learn</a:t>
            </a:r>
            <a:r>
              <a:rPr lang="sv" dirty="0"/>
              <a:t>.</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sv" dirty="0"/>
              <a:t>Formed </a:t>
            </a:r>
            <a:r>
              <a:rPr lang="sv" b="1" dirty="0"/>
              <a:t>a reference group -</a:t>
            </a:r>
            <a:r>
              <a:rPr lang="sv" dirty="0"/>
              <a:t> national minority libraries, relevant government agencies such as the Swedish Arts Council and the regional library of Norrbotten.</a:t>
            </a:r>
            <a:endParaRPr dirty="0"/>
          </a:p>
          <a:p>
            <a:pPr marL="0" lvl="0" indent="0" algn="l" rtl="0">
              <a:lnSpc>
                <a:spcPct val="115000"/>
              </a:lnSpc>
              <a:spcBef>
                <a:spcPts val="0"/>
              </a:spcBef>
              <a:spcAft>
                <a:spcPts val="0"/>
              </a:spcAft>
              <a:buClr>
                <a:schemeClr val="dk1"/>
              </a:buClr>
              <a:buSzPts val="1100"/>
              <a:buFont typeface="Arial"/>
              <a:buNone/>
            </a:pPr>
            <a:endParaRPr sz="1000" dirty="0">
              <a:solidFill>
                <a:srgbClr val="F46524"/>
              </a:solidFill>
            </a:endParaRPr>
          </a:p>
          <a:p>
            <a:pPr marL="0" lvl="0" indent="0" algn="l" rtl="0">
              <a:lnSpc>
                <a:spcPct val="115000"/>
              </a:lnSpc>
              <a:spcBef>
                <a:spcPts val="0"/>
              </a:spcBef>
              <a:spcAft>
                <a:spcPts val="0"/>
              </a:spcAft>
              <a:buClr>
                <a:schemeClr val="dk1"/>
              </a:buClr>
              <a:buSzPts val="1100"/>
              <a:buFont typeface="Arial"/>
              <a:buNone/>
            </a:pPr>
            <a:endParaRPr sz="1000" dirty="0">
              <a:solidFill>
                <a:srgbClr val="F46524"/>
              </a:solidFill>
            </a:endParaRPr>
          </a:p>
          <a:p>
            <a:pPr marL="0" lvl="0" indent="0" algn="l" rtl="0">
              <a:spcBef>
                <a:spcPts val="0"/>
              </a:spcBef>
              <a:spcAft>
                <a:spcPts val="0"/>
              </a:spcAft>
              <a:buClr>
                <a:schemeClr val="dk1"/>
              </a:buClr>
              <a:buSzPts val="1100"/>
              <a:buFont typeface="Arial"/>
              <a:buNone/>
            </a:pPr>
            <a:r>
              <a:rPr lang="sv" dirty="0"/>
              <a:t>(UX=user experience)</a:t>
            </a:r>
            <a:endParaRPr sz="1000" dirty="0">
              <a:solidFill>
                <a:srgbClr val="F46524"/>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sv"/>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24.jp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6.jp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mailto:Anja.Bergman@kb.se"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mailto:elisabet.rundqvist@kb.se" TargetMode="External"/><Relationship Id="rId5" Type="http://schemas.openxmlformats.org/officeDocument/2006/relationships/hyperlink" Target="http://www.kb.se/bladdra"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a:stretch>
        </a:blipFill>
        <a:effectLst/>
      </p:bgPr>
    </p:bg>
    <p:spTree>
      <p:nvGrpSpPr>
        <p:cNvPr id="1" name="Shape 197"/>
        <p:cNvGrpSpPr/>
        <p:nvPr/>
      </p:nvGrpSpPr>
      <p:grpSpPr>
        <a:xfrm>
          <a:off x="0" y="0"/>
          <a:ext cx="0" cy="0"/>
          <a:chOff x="0" y="0"/>
          <a:chExt cx="0" cy="0"/>
        </a:xfrm>
      </p:grpSpPr>
      <p:sp>
        <p:nvSpPr>
          <p:cNvPr id="6" name="Google Shape;156;p23"/>
          <p:cNvSpPr txBox="1">
            <a:spLocks/>
          </p:cNvSpPr>
          <p:nvPr/>
        </p:nvSpPr>
        <p:spPr>
          <a:xfrm>
            <a:off x="406425" y="1806825"/>
            <a:ext cx="8296800" cy="1542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sv-SE" sz="4800" b="1" dirty="0">
              <a:solidFill>
                <a:schemeClr val="bg1"/>
              </a:solidFill>
              <a:latin typeface="Raleway" panose="020B0604020202020204" charset="0"/>
            </a:endParaRPr>
          </a:p>
        </p:txBody>
      </p:sp>
      <p:sp>
        <p:nvSpPr>
          <p:cNvPr id="7" name="Google Shape;73;p13"/>
          <p:cNvSpPr txBox="1">
            <a:spLocks/>
          </p:cNvSpPr>
          <p:nvPr/>
        </p:nvSpPr>
        <p:spPr>
          <a:xfrm>
            <a:off x="780770" y="906536"/>
            <a:ext cx="3041400" cy="32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buSzPts val="1100"/>
              <a:buFont typeface="Arial"/>
              <a:buNone/>
            </a:pPr>
            <a:endParaRPr lang="en-US" dirty="0" smtClean="0">
              <a:solidFill>
                <a:srgbClr val="000000"/>
              </a:solidFill>
            </a:endParaRPr>
          </a:p>
          <a:p>
            <a:pPr>
              <a:buSzPts val="1100"/>
              <a:buFont typeface="Arial"/>
              <a:buNone/>
            </a:pPr>
            <a:r>
              <a:rPr lang="en-US" dirty="0" smtClean="0">
                <a:solidFill>
                  <a:srgbClr val="000000"/>
                </a:solidFill>
              </a:rPr>
              <a:t/>
            </a:r>
            <a:br>
              <a:rPr lang="en-US" dirty="0" smtClean="0">
                <a:solidFill>
                  <a:srgbClr val="000000"/>
                </a:solidFill>
              </a:rPr>
            </a:br>
            <a:r>
              <a:rPr lang="en-US" sz="2400" dirty="0" smtClean="0">
                <a:solidFill>
                  <a:srgbClr val="000000"/>
                </a:solidFill>
              </a:rPr>
              <a:t>– Free access to </a:t>
            </a:r>
            <a:br>
              <a:rPr lang="en-US" sz="2400" dirty="0" smtClean="0">
                <a:solidFill>
                  <a:srgbClr val="000000"/>
                </a:solidFill>
              </a:rPr>
            </a:br>
            <a:r>
              <a:rPr lang="en-US" sz="2400" dirty="0" smtClean="0">
                <a:solidFill>
                  <a:srgbClr val="000000"/>
                </a:solidFill>
              </a:rPr>
              <a:t>e-books in Swedish national minority languages</a:t>
            </a:r>
            <a:endParaRPr lang="en-US" dirty="0">
              <a:solidFill>
                <a:srgbClr val="000000"/>
              </a:solidFill>
            </a:endParaRPr>
          </a:p>
        </p:txBody>
      </p:sp>
      <p:sp>
        <p:nvSpPr>
          <p:cNvPr id="9" name="Google Shape;74;p13"/>
          <p:cNvSpPr txBox="1">
            <a:spLocks/>
          </p:cNvSpPr>
          <p:nvPr/>
        </p:nvSpPr>
        <p:spPr>
          <a:xfrm>
            <a:off x="780770" y="3408134"/>
            <a:ext cx="3041400" cy="747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buSzPts val="1100"/>
              <a:buFont typeface="Arial"/>
              <a:buNone/>
            </a:pPr>
            <a:r>
              <a:rPr lang="sv-SE" sz="1800" dirty="0" smtClean="0">
                <a:solidFill>
                  <a:srgbClr val="222222"/>
                </a:solidFill>
              </a:rPr>
              <a:t>Elisabet Rundqvist</a:t>
            </a:r>
            <a:br>
              <a:rPr lang="sv-SE" sz="1800" dirty="0" smtClean="0">
                <a:solidFill>
                  <a:srgbClr val="222222"/>
                </a:solidFill>
              </a:rPr>
            </a:br>
            <a:r>
              <a:rPr lang="sv-SE" sz="1600" dirty="0" smtClean="0">
                <a:solidFill>
                  <a:srgbClr val="222222"/>
                </a:solidFill>
              </a:rPr>
              <a:t>National </a:t>
            </a:r>
            <a:r>
              <a:rPr lang="sv-SE" sz="1600" dirty="0" err="1" smtClean="0">
                <a:solidFill>
                  <a:srgbClr val="222222"/>
                </a:solidFill>
              </a:rPr>
              <a:t>Library</a:t>
            </a:r>
            <a:r>
              <a:rPr lang="sv-SE" sz="1600" dirty="0" smtClean="0">
                <a:solidFill>
                  <a:srgbClr val="222222"/>
                </a:solidFill>
              </a:rPr>
              <a:t> </a:t>
            </a:r>
            <a:r>
              <a:rPr lang="sv-SE" sz="1600" dirty="0" err="1" smtClean="0">
                <a:solidFill>
                  <a:srgbClr val="222222"/>
                </a:solidFill>
              </a:rPr>
              <a:t>of</a:t>
            </a:r>
            <a:r>
              <a:rPr lang="sv-SE" sz="1600" dirty="0" smtClean="0">
                <a:solidFill>
                  <a:srgbClr val="222222"/>
                </a:solidFill>
              </a:rPr>
              <a:t> Sweden</a:t>
            </a:r>
            <a:endParaRPr lang="sv-SE" sz="1600" dirty="0">
              <a:solidFill>
                <a:srgbClr val="222222"/>
              </a:solidFill>
            </a:endParaRPr>
          </a:p>
        </p:txBody>
      </p:sp>
      <p:pic>
        <p:nvPicPr>
          <p:cNvPr id="10"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pic>
        <p:nvPicPr>
          <p:cNvPr id="2" name="Bildobjekt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886" y="512956"/>
            <a:ext cx="3292886" cy="1252480"/>
          </a:xfrm>
          <a:prstGeom prst="rect">
            <a:avLst/>
          </a:prstGeom>
        </p:spPr>
      </p:pic>
      <p:pic>
        <p:nvPicPr>
          <p:cNvPr id="3" name="Bildobjekt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7294" y="615432"/>
            <a:ext cx="3991732" cy="4343164"/>
          </a:xfrm>
          <a:prstGeom prst="rect">
            <a:avLst/>
          </a:prstGeom>
        </p:spPr>
      </p:pic>
    </p:spTree>
    <p:extLst>
      <p:ext uri="{BB962C8B-B14F-4D97-AF65-F5344CB8AC3E}">
        <p14:creationId xmlns:p14="http://schemas.microsoft.com/office/powerpoint/2010/main" val="707484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pic>
        <p:nvPicPr>
          <p:cNvPr id="2052" name="Picture 4" descr="https://lh7-us.googleusercontent.com/slidesz/AGV_vUeq_0KdOPlo1NJBj6uaa8n_QyQ0_TZeNVahzYxnco10GCYScEqloDmbgwMdBZl29GX3L-d837Sc1X2Ck_06dipvL_J0sdKCKvU-Z3i4zlLOSdTTXsknLj2VezeFYEBjHjdIT5dRJlDOMtj-zagpcC7uBSvmTDo=s2048?key=1Mz5kCpmjICbfej_e3Ex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39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0" y="1573636"/>
            <a:ext cx="3393328" cy="3785652"/>
          </a:xfrm>
          <a:prstGeom prst="rect">
            <a:avLst/>
          </a:prstGeom>
          <a:solidFill>
            <a:srgbClr val="F7A07B"/>
          </a:solidFill>
        </p:spPr>
        <p:txBody>
          <a:bodyPr wrap="square" rtlCol="0">
            <a:spAutoFit/>
          </a:bodyPr>
          <a:lstStyle/>
          <a:p>
            <a:pPr marL="108000" lvl="1">
              <a:lnSpc>
                <a:spcPct val="150000"/>
              </a:lnSpc>
            </a:pPr>
            <a:r>
              <a:rPr lang="en-GB" sz="1600" b="1" dirty="0" smtClean="0">
                <a:solidFill>
                  <a:schemeClr val="bg1"/>
                </a:solidFill>
                <a:latin typeface="Lato" panose="020B0604020202020204" charset="0"/>
              </a:rPr>
              <a:t>Equality</a:t>
            </a:r>
          </a:p>
          <a:p>
            <a:pPr marL="108000" lvl="1">
              <a:lnSpc>
                <a:spcPct val="150000"/>
              </a:lnSpc>
            </a:pPr>
            <a:r>
              <a:rPr lang="en-GB" sz="1600" dirty="0" smtClean="0">
                <a:solidFill>
                  <a:schemeClr val="bg1"/>
                </a:solidFill>
                <a:latin typeface="Lato" panose="020B0604020202020204" charset="0"/>
              </a:rPr>
              <a:t>Just like other reading services </a:t>
            </a:r>
          </a:p>
          <a:p>
            <a:pPr marL="108000" lvl="1">
              <a:lnSpc>
                <a:spcPct val="150000"/>
              </a:lnSpc>
            </a:pPr>
            <a:r>
              <a:rPr lang="en-GB" sz="1600" dirty="0" smtClean="0">
                <a:solidFill>
                  <a:schemeClr val="bg1"/>
                </a:solidFill>
                <a:latin typeface="Lato" panose="020B0604020202020204" charset="0"/>
              </a:rPr>
              <a:t>Doesn’t single out national minorities </a:t>
            </a:r>
          </a:p>
          <a:p>
            <a:pPr marL="108000" lvl="1">
              <a:lnSpc>
                <a:spcPct val="150000"/>
              </a:lnSpc>
            </a:pPr>
            <a:r>
              <a:rPr lang="en-GB" sz="1600" dirty="0" smtClean="0">
                <a:solidFill>
                  <a:schemeClr val="bg1"/>
                </a:solidFill>
                <a:latin typeface="Lato" panose="020B0604020202020204" charset="0"/>
              </a:rPr>
              <a:t>Read wherever you want</a:t>
            </a:r>
          </a:p>
          <a:p>
            <a:pPr marL="108000" lvl="1">
              <a:lnSpc>
                <a:spcPct val="150000"/>
              </a:lnSpc>
            </a:pPr>
            <a:r>
              <a:rPr lang="en-GB" sz="1600" dirty="0" smtClean="0">
                <a:solidFill>
                  <a:schemeClr val="bg1"/>
                </a:solidFill>
                <a:latin typeface="Lato" panose="020B0604020202020204" charset="0"/>
              </a:rPr>
              <a:t>Anonymous usage </a:t>
            </a:r>
          </a:p>
          <a:p>
            <a:pPr marL="108000" lvl="1">
              <a:lnSpc>
                <a:spcPct val="150000"/>
              </a:lnSpc>
            </a:pPr>
            <a:r>
              <a:rPr lang="en-GB" sz="1600" dirty="0" smtClean="0">
                <a:solidFill>
                  <a:schemeClr val="bg1"/>
                </a:solidFill>
                <a:latin typeface="Lato" panose="020B0604020202020204" charset="0"/>
              </a:rPr>
              <a:t>Free literature without conditions </a:t>
            </a:r>
          </a:p>
          <a:p>
            <a:pPr marL="108000" lvl="1">
              <a:lnSpc>
                <a:spcPct val="150000"/>
              </a:lnSpc>
            </a:pPr>
            <a:r>
              <a:rPr lang="en-GB" sz="1600" dirty="0" smtClean="0">
                <a:solidFill>
                  <a:schemeClr val="bg1"/>
                </a:solidFill>
                <a:latin typeface="Lato" panose="020B0604020202020204" charset="0"/>
              </a:rPr>
              <a:t>For all ages </a:t>
            </a:r>
          </a:p>
          <a:p>
            <a:pPr marL="108000" lvl="1">
              <a:lnSpc>
                <a:spcPct val="150000"/>
              </a:lnSpc>
            </a:pPr>
            <a:r>
              <a:rPr lang="en-GB" sz="1600" dirty="0" smtClean="0">
                <a:solidFill>
                  <a:schemeClr val="bg1"/>
                </a:solidFill>
                <a:latin typeface="Lato" panose="020B0604020202020204" charset="0"/>
              </a:rPr>
              <a:t>This is just for you </a:t>
            </a:r>
          </a:p>
          <a:p>
            <a:pPr marL="108000" lvl="1">
              <a:lnSpc>
                <a:spcPct val="150000"/>
              </a:lnSpc>
            </a:pPr>
            <a:r>
              <a:rPr lang="en-GB" sz="1600" dirty="0" smtClean="0">
                <a:solidFill>
                  <a:schemeClr val="bg1"/>
                </a:solidFill>
                <a:latin typeface="Lato" panose="020B0604020202020204" charset="0"/>
              </a:rPr>
              <a:t>The app's focus is reading</a:t>
            </a:r>
            <a:endParaRPr lang="en-GB" sz="1600" dirty="0">
              <a:solidFill>
                <a:schemeClr val="bg1"/>
              </a:solidFill>
              <a:latin typeface="Lato" panose="020B0604020202020204" charset="0"/>
            </a:endParaRPr>
          </a:p>
        </p:txBody>
      </p:sp>
      <p:sp>
        <p:nvSpPr>
          <p:cNvPr id="3" name="textruta 2"/>
          <p:cNvSpPr txBox="1"/>
          <p:nvPr/>
        </p:nvSpPr>
        <p:spPr>
          <a:xfrm>
            <a:off x="7099851" y="1506390"/>
            <a:ext cx="2044149" cy="3785652"/>
          </a:xfrm>
          <a:prstGeom prst="rect">
            <a:avLst/>
          </a:prstGeom>
          <a:solidFill>
            <a:srgbClr val="F7A07B"/>
          </a:solidFill>
        </p:spPr>
        <p:txBody>
          <a:bodyPr wrap="none" rtlCol="0">
            <a:spAutoFit/>
          </a:bodyPr>
          <a:lstStyle/>
          <a:p>
            <a:pPr>
              <a:lnSpc>
                <a:spcPct val="150000"/>
              </a:lnSpc>
            </a:pPr>
            <a:r>
              <a:rPr lang="en-US" sz="1600" b="1" dirty="0">
                <a:solidFill>
                  <a:schemeClr val="bg1"/>
                </a:solidFill>
                <a:latin typeface="Lato" panose="020B0604020202020204" charset="0"/>
              </a:rPr>
              <a:t>Trustworthy</a:t>
            </a:r>
            <a:r>
              <a:rPr lang="en-US" sz="1600" dirty="0">
                <a:solidFill>
                  <a:schemeClr val="bg1"/>
                </a:solidFill>
                <a:latin typeface="Lato" panose="020B0604020202020204" charset="0"/>
              </a:rPr>
              <a:t> </a:t>
            </a:r>
          </a:p>
          <a:p>
            <a:pPr>
              <a:lnSpc>
                <a:spcPct val="150000"/>
              </a:lnSpc>
            </a:pPr>
            <a:r>
              <a:rPr lang="en-US" sz="1600" dirty="0" smtClean="0">
                <a:solidFill>
                  <a:schemeClr val="bg1"/>
                </a:solidFill>
                <a:latin typeface="Lato" panose="020B0604020202020204" charset="0"/>
              </a:rPr>
              <a:t>Credible </a:t>
            </a:r>
            <a:r>
              <a:rPr lang="en-US" sz="1600" dirty="0">
                <a:solidFill>
                  <a:schemeClr val="bg1"/>
                </a:solidFill>
                <a:latin typeface="Lato" panose="020B0604020202020204" charset="0"/>
              </a:rPr>
              <a:t/>
            </a:r>
            <a:br>
              <a:rPr lang="en-US" sz="1600" dirty="0">
                <a:solidFill>
                  <a:schemeClr val="bg1"/>
                </a:solidFill>
                <a:latin typeface="Lato" panose="020B0604020202020204" charset="0"/>
              </a:rPr>
            </a:br>
            <a:r>
              <a:rPr lang="en-US" sz="1600" dirty="0">
                <a:solidFill>
                  <a:schemeClr val="bg1"/>
                </a:solidFill>
                <a:latin typeface="Lato" panose="020B0604020202020204" charset="0"/>
              </a:rPr>
              <a:t>Stable </a:t>
            </a:r>
          </a:p>
          <a:p>
            <a:pPr>
              <a:lnSpc>
                <a:spcPct val="150000"/>
              </a:lnSpc>
            </a:pPr>
            <a:r>
              <a:rPr lang="en-US" sz="1600" dirty="0">
                <a:solidFill>
                  <a:schemeClr val="bg1"/>
                </a:solidFill>
                <a:latin typeface="Lato" panose="020B0604020202020204" charset="0"/>
              </a:rPr>
              <a:t>Reliable </a:t>
            </a:r>
          </a:p>
          <a:p>
            <a:pPr>
              <a:lnSpc>
                <a:spcPct val="150000"/>
              </a:lnSpc>
            </a:pPr>
            <a:r>
              <a:rPr lang="en-US" sz="1600" dirty="0">
                <a:solidFill>
                  <a:schemeClr val="bg1"/>
                </a:solidFill>
                <a:latin typeface="Lato" panose="020B0604020202020204" charset="0"/>
              </a:rPr>
              <a:t>Curated content</a:t>
            </a:r>
            <a:br>
              <a:rPr lang="en-US" sz="1600" dirty="0">
                <a:solidFill>
                  <a:schemeClr val="bg1"/>
                </a:solidFill>
                <a:latin typeface="Lato" panose="020B0604020202020204" charset="0"/>
              </a:rPr>
            </a:br>
            <a:r>
              <a:rPr lang="en-US" sz="1600" dirty="0">
                <a:solidFill>
                  <a:schemeClr val="bg1"/>
                </a:solidFill>
                <a:latin typeface="Lato" panose="020B0604020202020204" charset="0"/>
              </a:rPr>
              <a:t>Privacy-preserving </a:t>
            </a:r>
            <a:br>
              <a:rPr lang="en-US" sz="1600" dirty="0">
                <a:solidFill>
                  <a:schemeClr val="bg1"/>
                </a:solidFill>
                <a:latin typeface="Lato" panose="020B0604020202020204" charset="0"/>
              </a:rPr>
            </a:br>
            <a:r>
              <a:rPr lang="en-US" sz="1600" dirty="0">
                <a:solidFill>
                  <a:schemeClr val="bg1"/>
                </a:solidFill>
                <a:latin typeface="Lato" panose="020B0604020202020204" charset="0"/>
              </a:rPr>
              <a:t>Serious and useful </a:t>
            </a:r>
            <a:br>
              <a:rPr lang="en-US" sz="1600" dirty="0">
                <a:solidFill>
                  <a:schemeClr val="bg1"/>
                </a:solidFill>
                <a:latin typeface="Lato" panose="020B0604020202020204" charset="0"/>
              </a:rPr>
            </a:br>
            <a:r>
              <a:rPr lang="en-US" sz="1600" dirty="0">
                <a:solidFill>
                  <a:schemeClr val="bg1"/>
                </a:solidFill>
                <a:latin typeface="Lato" panose="020B0604020202020204" charset="0"/>
              </a:rPr>
              <a:t>At the forefront </a:t>
            </a:r>
            <a:br>
              <a:rPr lang="en-US" sz="1600" dirty="0">
                <a:solidFill>
                  <a:schemeClr val="bg1"/>
                </a:solidFill>
                <a:latin typeface="Lato" panose="020B0604020202020204" charset="0"/>
              </a:rPr>
            </a:br>
            <a:r>
              <a:rPr lang="en-US" sz="1600" dirty="0">
                <a:solidFill>
                  <a:schemeClr val="bg1"/>
                </a:solidFill>
                <a:latin typeface="Lato" panose="020B0604020202020204" charset="0"/>
              </a:rPr>
              <a:t>Past, present, future </a:t>
            </a:r>
            <a:br>
              <a:rPr lang="en-US" sz="1600" dirty="0">
                <a:solidFill>
                  <a:schemeClr val="bg1"/>
                </a:solidFill>
                <a:latin typeface="Lato" panose="020B0604020202020204" charset="0"/>
              </a:rPr>
            </a:br>
            <a:r>
              <a:rPr lang="en-US" sz="1600" dirty="0">
                <a:solidFill>
                  <a:schemeClr val="bg1"/>
                </a:solidFill>
                <a:latin typeface="Lato" panose="020B0604020202020204" charset="0"/>
              </a:rPr>
              <a:t>Classic and modern</a:t>
            </a:r>
            <a:endParaRPr lang="sv-SE" sz="1600" dirty="0">
              <a:solidFill>
                <a:schemeClr val="bg1"/>
              </a:solidFill>
              <a:latin typeface="Lato" panose="020B0604020202020204" charset="0"/>
            </a:endParaRPr>
          </a:p>
        </p:txBody>
      </p:sp>
      <p:sp>
        <p:nvSpPr>
          <p:cNvPr id="6" name="Google Shape;93;p15"/>
          <p:cNvSpPr txBox="1">
            <a:spLocks/>
          </p:cNvSpPr>
          <p:nvPr/>
        </p:nvSpPr>
        <p:spPr>
          <a:xfrm>
            <a:off x="98323" y="105280"/>
            <a:ext cx="6751041" cy="6797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buFont typeface="Lato"/>
              <a:buNone/>
            </a:pPr>
            <a:r>
              <a:rPr lang="en-US" sz="3000" b="1" dirty="0">
                <a:solidFill>
                  <a:schemeClr val="bg1"/>
                </a:solidFill>
                <a:latin typeface="Raleway"/>
                <a:ea typeface="Raleway"/>
                <a:cs typeface="Raleway"/>
                <a:sym typeface="Raleway"/>
              </a:rPr>
              <a:t>Design principles  </a:t>
            </a:r>
          </a:p>
          <a:p>
            <a:pPr marL="0" indent="0" algn="r">
              <a:spcAft>
                <a:spcPts val="1600"/>
              </a:spcAft>
              <a:buFont typeface="Lato"/>
              <a:buNone/>
            </a:pPr>
            <a:endParaRPr lang="en-US" sz="3000" dirty="0">
              <a:solidFill>
                <a:schemeClr val="bg1"/>
              </a:solidFill>
              <a:highlight>
                <a:srgbClr val="FFFFFF"/>
              </a:highlight>
              <a:latin typeface="Raleway" panose="020B0604020202020204" charset="0"/>
            </a:endParaRPr>
          </a:p>
        </p:txBody>
      </p:sp>
    </p:spTree>
    <p:extLst>
      <p:ext uri="{BB962C8B-B14F-4D97-AF65-F5344CB8AC3E}">
        <p14:creationId xmlns:p14="http://schemas.microsoft.com/office/powerpoint/2010/main" val="26833151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40"/>
          <p:cNvPicPr preferRelativeResize="0"/>
          <p:nvPr/>
        </p:nvPicPr>
        <p:blipFill>
          <a:blip r:embed="rId3">
            <a:alphaModFix/>
          </a:blip>
          <a:stretch>
            <a:fillRect/>
          </a:stretch>
        </p:blipFill>
        <p:spPr>
          <a:xfrm>
            <a:off x="1699850" y="1232200"/>
            <a:ext cx="5810800" cy="3871449"/>
          </a:xfrm>
          <a:prstGeom prst="rect">
            <a:avLst/>
          </a:prstGeom>
          <a:noFill/>
          <a:ln>
            <a:noFill/>
          </a:ln>
        </p:spPr>
      </p:pic>
      <p:sp>
        <p:nvSpPr>
          <p:cNvPr id="420" name="Google Shape;420;p40"/>
          <p:cNvSpPr txBox="1"/>
          <p:nvPr/>
        </p:nvSpPr>
        <p:spPr>
          <a:xfrm>
            <a:off x="3105250" y="832225"/>
            <a:ext cx="3000000" cy="8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 sz="3600" b="1">
                <a:solidFill>
                  <a:schemeClr val="dk2"/>
                </a:solidFill>
                <a:latin typeface="Raleway"/>
                <a:ea typeface="Raleway"/>
                <a:cs typeface="Raleway"/>
                <a:sym typeface="Raleway"/>
              </a:rPr>
              <a:t>M</a:t>
            </a:r>
            <a:r>
              <a:rPr lang="sv" sz="1200" b="1">
                <a:solidFill>
                  <a:schemeClr val="dk2"/>
                </a:solidFill>
                <a:latin typeface="Raleway"/>
                <a:ea typeface="Raleway"/>
                <a:cs typeface="Raleway"/>
                <a:sym typeface="Raleway"/>
              </a:rPr>
              <a:t>inimal</a:t>
            </a:r>
            <a:r>
              <a:rPr lang="sv" sz="3600" b="1">
                <a:solidFill>
                  <a:schemeClr val="dk2"/>
                </a:solidFill>
                <a:latin typeface="Raleway"/>
                <a:ea typeface="Raleway"/>
                <a:cs typeface="Raleway"/>
                <a:sym typeface="Raleway"/>
              </a:rPr>
              <a:t>V</a:t>
            </a:r>
            <a:r>
              <a:rPr lang="sv" sz="1200" b="1">
                <a:solidFill>
                  <a:schemeClr val="dk2"/>
                </a:solidFill>
                <a:latin typeface="Raleway"/>
                <a:ea typeface="Raleway"/>
                <a:cs typeface="Raleway"/>
                <a:sym typeface="Raleway"/>
              </a:rPr>
              <a:t>iable</a:t>
            </a:r>
            <a:r>
              <a:rPr lang="sv" sz="2800" b="1">
                <a:solidFill>
                  <a:schemeClr val="dk2"/>
                </a:solidFill>
                <a:latin typeface="Raleway"/>
                <a:ea typeface="Raleway"/>
                <a:cs typeface="Raleway"/>
                <a:sym typeface="Raleway"/>
              </a:rPr>
              <a:t> </a:t>
            </a:r>
            <a:r>
              <a:rPr lang="sv" sz="3600" b="1">
                <a:solidFill>
                  <a:schemeClr val="dk2"/>
                </a:solidFill>
                <a:latin typeface="Raleway"/>
                <a:ea typeface="Raleway"/>
                <a:cs typeface="Raleway"/>
                <a:sym typeface="Raleway"/>
              </a:rPr>
              <a:t>P</a:t>
            </a:r>
            <a:r>
              <a:rPr lang="sv" sz="1200" b="1">
                <a:solidFill>
                  <a:schemeClr val="dk2"/>
                </a:solidFill>
                <a:latin typeface="Raleway"/>
                <a:ea typeface="Raleway"/>
                <a:cs typeface="Raleway"/>
                <a:sym typeface="Raleway"/>
              </a:rPr>
              <a:t>roduct</a:t>
            </a:r>
            <a:endParaRPr/>
          </a:p>
        </p:txBody>
      </p:sp>
      <p:pic>
        <p:nvPicPr>
          <p:cNvPr id="5"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spTree>
    <p:extLst>
      <p:ext uri="{BB962C8B-B14F-4D97-AF65-F5344CB8AC3E}">
        <p14:creationId xmlns:p14="http://schemas.microsoft.com/office/powerpoint/2010/main" val="2618316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7"/>
        <p:cNvGrpSpPr/>
        <p:nvPr/>
      </p:nvGrpSpPr>
      <p:grpSpPr>
        <a:xfrm>
          <a:off x="0" y="0"/>
          <a:ext cx="0" cy="0"/>
          <a:chOff x="0" y="0"/>
          <a:chExt cx="0" cy="0"/>
        </a:xfrm>
      </p:grpSpPr>
      <p:sp>
        <p:nvSpPr>
          <p:cNvPr id="128" name="Google Shape;128;p19"/>
          <p:cNvSpPr txBox="1"/>
          <p:nvPr/>
        </p:nvSpPr>
        <p:spPr>
          <a:xfrm>
            <a:off x="277050" y="80410"/>
            <a:ext cx="5139600" cy="5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a:ea typeface="Raleway"/>
              <a:cs typeface="Raleway"/>
              <a:sym typeface="Raleway"/>
            </a:endParaRPr>
          </a:p>
        </p:txBody>
      </p:sp>
      <p:sp>
        <p:nvSpPr>
          <p:cNvPr id="129" name="Google Shape;129;p19"/>
          <p:cNvSpPr txBox="1"/>
          <p:nvPr/>
        </p:nvSpPr>
        <p:spPr>
          <a:xfrm>
            <a:off x="1730640" y="145768"/>
            <a:ext cx="5129432" cy="45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sv" sz="3000" b="1" dirty="0">
                <a:latin typeface="Raleway"/>
                <a:ea typeface="Raleway"/>
                <a:cs typeface="Raleway"/>
                <a:sym typeface="Raleway"/>
              </a:rPr>
              <a:t>“The Leisure Reader”</a:t>
            </a:r>
            <a:endParaRPr sz="3000" b="1" dirty="0">
              <a:latin typeface="Lato"/>
              <a:ea typeface="Lato"/>
              <a:cs typeface="Lato"/>
              <a:sym typeface="Lato"/>
            </a:endParaRPr>
          </a:p>
        </p:txBody>
      </p:sp>
      <p:pic>
        <p:nvPicPr>
          <p:cNvPr id="130" name="Google Shape;130;p19"/>
          <p:cNvPicPr preferRelativeResize="0"/>
          <p:nvPr/>
        </p:nvPicPr>
        <p:blipFill>
          <a:blip r:embed="rId4">
            <a:alphaModFix/>
          </a:blip>
          <a:stretch>
            <a:fillRect/>
          </a:stretch>
        </p:blipFill>
        <p:spPr>
          <a:xfrm>
            <a:off x="1429969" y="833960"/>
            <a:ext cx="1528394" cy="1528349"/>
          </a:xfrm>
          <a:prstGeom prst="rect">
            <a:avLst/>
          </a:prstGeom>
          <a:noFill/>
          <a:ln>
            <a:noFill/>
          </a:ln>
        </p:spPr>
      </p:pic>
      <p:sp>
        <p:nvSpPr>
          <p:cNvPr id="131" name="Google Shape;131;p19"/>
          <p:cNvSpPr txBox="1"/>
          <p:nvPr/>
        </p:nvSpPr>
        <p:spPr>
          <a:xfrm>
            <a:off x="703791" y="1976759"/>
            <a:ext cx="3450300" cy="181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1300" b="1" dirty="0">
                <a:latin typeface="Raleway"/>
                <a:ea typeface="Raleway"/>
                <a:cs typeface="Raleway"/>
                <a:sym typeface="Raleway"/>
              </a:rPr>
              <a:t/>
            </a:r>
            <a:br>
              <a:rPr lang="sv" sz="1300" b="1" dirty="0">
                <a:latin typeface="Raleway"/>
                <a:ea typeface="Raleway"/>
                <a:cs typeface="Raleway"/>
                <a:sym typeface="Raleway"/>
              </a:rPr>
            </a:br>
            <a:endParaRPr sz="1600" b="1" dirty="0">
              <a:latin typeface="Lato" panose="020B0604020202020204" charset="0"/>
              <a:ea typeface="Raleway"/>
              <a:cs typeface="Raleway"/>
              <a:sym typeface="Raleway"/>
            </a:endParaRPr>
          </a:p>
          <a:p>
            <a:pPr marL="0" lvl="0" indent="0" algn="ctr" rtl="0">
              <a:spcBef>
                <a:spcPts val="0"/>
              </a:spcBef>
              <a:spcAft>
                <a:spcPts val="0"/>
              </a:spcAft>
              <a:buNone/>
            </a:pPr>
            <a:r>
              <a:rPr lang="sv" sz="1600" b="1" dirty="0">
                <a:latin typeface="Lato" panose="020B0604020202020204" charset="0"/>
                <a:ea typeface="Raleway"/>
                <a:cs typeface="Raleway"/>
                <a:sym typeface="Raleway"/>
              </a:rPr>
              <a:t>“</a:t>
            </a:r>
            <a:r>
              <a:rPr lang="sv" sz="1600" b="1" dirty="0" smtClean="0">
                <a:latin typeface="Lato" panose="020B0604020202020204" charset="0"/>
                <a:ea typeface="Raleway"/>
                <a:cs typeface="Raleway"/>
                <a:sym typeface="Raleway"/>
              </a:rPr>
              <a:t>An e-book service </a:t>
            </a:r>
            <a:r>
              <a:rPr lang="sv" sz="1600" b="1" dirty="0">
                <a:latin typeface="Lato" panose="020B0604020202020204" charset="0"/>
                <a:ea typeface="Raleway"/>
                <a:cs typeface="Raleway"/>
                <a:sym typeface="Raleway"/>
              </a:rPr>
              <a:t>in my language”</a:t>
            </a:r>
            <a:endParaRPr sz="1600" b="1" dirty="0">
              <a:latin typeface="Lato" panose="020B0604020202020204" charset="0"/>
              <a:ea typeface="Raleway"/>
              <a:cs typeface="Raleway"/>
              <a:sym typeface="Raleway"/>
            </a:endParaRPr>
          </a:p>
          <a:p>
            <a:pPr marL="0" lvl="0" indent="0" algn="ctr" rtl="0">
              <a:spcBef>
                <a:spcPts val="0"/>
              </a:spcBef>
              <a:spcAft>
                <a:spcPts val="0"/>
              </a:spcAft>
              <a:buNone/>
            </a:pPr>
            <a:endParaRPr sz="1600" dirty="0">
              <a:latin typeface="Lato" panose="020B0604020202020204" charset="0"/>
              <a:ea typeface="Raleway"/>
              <a:cs typeface="Raleway"/>
              <a:sym typeface="Raleway"/>
            </a:endParaRPr>
          </a:p>
          <a:p>
            <a:pPr marL="0" lvl="0" indent="0" algn="ctr" rtl="0">
              <a:lnSpc>
                <a:spcPct val="115000"/>
              </a:lnSpc>
              <a:spcBef>
                <a:spcPts val="0"/>
              </a:spcBef>
              <a:spcAft>
                <a:spcPts val="0"/>
              </a:spcAft>
              <a:buNone/>
            </a:pPr>
            <a:r>
              <a:rPr lang="sv" sz="1600" dirty="0">
                <a:solidFill>
                  <a:srgbClr val="222222"/>
                </a:solidFill>
                <a:latin typeface="Lato" panose="020B0604020202020204" charset="0"/>
                <a:ea typeface="Raleway"/>
                <a:cs typeface="Raleway"/>
                <a:sym typeface="Raleway"/>
              </a:rPr>
              <a:t>Wants a mix of titles for all interests. Fiction and </a:t>
            </a:r>
            <a:r>
              <a:rPr lang="sv" sz="1600" dirty="0" smtClean="0">
                <a:solidFill>
                  <a:srgbClr val="222222"/>
                </a:solidFill>
                <a:latin typeface="Lato" panose="020B0604020202020204" charset="0"/>
                <a:ea typeface="Raleway"/>
                <a:cs typeface="Raleway"/>
                <a:sym typeface="Raleway"/>
              </a:rPr>
              <a:t>non-fiction.</a:t>
            </a:r>
            <a:endParaRPr sz="1600" dirty="0">
              <a:solidFill>
                <a:srgbClr val="222222"/>
              </a:solidFill>
              <a:latin typeface="Lato" panose="020B0604020202020204" charset="0"/>
              <a:ea typeface="Raleway"/>
              <a:cs typeface="Raleway"/>
              <a:sym typeface="Raleway"/>
            </a:endParaRPr>
          </a:p>
          <a:p>
            <a:pPr marL="457200" lvl="0" indent="0" algn="ctr" rtl="0">
              <a:lnSpc>
                <a:spcPct val="115000"/>
              </a:lnSpc>
              <a:spcBef>
                <a:spcPts val="0"/>
              </a:spcBef>
              <a:spcAft>
                <a:spcPts val="0"/>
              </a:spcAft>
              <a:buNone/>
            </a:pPr>
            <a:endParaRPr sz="1600" dirty="0">
              <a:solidFill>
                <a:srgbClr val="222222"/>
              </a:solidFill>
              <a:latin typeface="Lato" panose="020B0604020202020204" charset="0"/>
              <a:ea typeface="Raleway"/>
              <a:cs typeface="Raleway"/>
              <a:sym typeface="Raleway"/>
            </a:endParaRPr>
          </a:p>
          <a:p>
            <a:pPr marL="0" lvl="0" indent="0" algn="ctr" rtl="0">
              <a:lnSpc>
                <a:spcPct val="115000"/>
              </a:lnSpc>
              <a:spcBef>
                <a:spcPts val="0"/>
              </a:spcBef>
              <a:spcAft>
                <a:spcPts val="0"/>
              </a:spcAft>
              <a:buNone/>
            </a:pPr>
            <a:r>
              <a:rPr lang="sv" sz="1600" dirty="0">
                <a:solidFill>
                  <a:srgbClr val="222222"/>
                </a:solidFill>
                <a:latin typeface="Lato" panose="020B0604020202020204" charset="0"/>
                <a:ea typeface="Raleway"/>
                <a:cs typeface="Raleway"/>
                <a:sym typeface="Raleway"/>
              </a:rPr>
              <a:t>Wants a modern and relevant reading app.</a:t>
            </a:r>
            <a:endParaRPr sz="1600" dirty="0">
              <a:solidFill>
                <a:srgbClr val="222222"/>
              </a:solidFill>
              <a:latin typeface="Lato" panose="020B0604020202020204" charset="0"/>
              <a:ea typeface="Raleway"/>
              <a:cs typeface="Raleway"/>
              <a:sym typeface="Raleway"/>
            </a:endParaRPr>
          </a:p>
          <a:p>
            <a:pPr marL="0" lvl="0" indent="0" algn="l" rtl="0">
              <a:lnSpc>
                <a:spcPct val="115000"/>
              </a:lnSpc>
              <a:spcBef>
                <a:spcPts val="0"/>
              </a:spcBef>
              <a:spcAft>
                <a:spcPts val="0"/>
              </a:spcAft>
              <a:buNone/>
            </a:pPr>
            <a:endParaRPr sz="1000" dirty="0">
              <a:latin typeface="Raleway"/>
              <a:ea typeface="Raleway"/>
              <a:cs typeface="Raleway"/>
              <a:sym typeface="Raleway"/>
            </a:endParaRPr>
          </a:p>
        </p:txBody>
      </p:sp>
      <p:sp>
        <p:nvSpPr>
          <p:cNvPr id="2" name="Kommentar i oval 1"/>
          <p:cNvSpPr/>
          <p:nvPr/>
        </p:nvSpPr>
        <p:spPr>
          <a:xfrm>
            <a:off x="6009249" y="186910"/>
            <a:ext cx="2771335" cy="1504838"/>
          </a:xfrm>
          <a:prstGeom prst="wedgeEllipseCallout">
            <a:avLst>
              <a:gd name="adj1" fmla="val -32777"/>
              <a:gd name="adj2" fmla="val 72779"/>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dirty="0" smtClean="0">
                <a:solidFill>
                  <a:schemeClr val="bg2"/>
                </a:solidFill>
                <a:latin typeface="Lato" panose="020B0604020202020204" charset="0"/>
              </a:rPr>
              <a:t>No registration, no user account!</a:t>
            </a:r>
            <a:br>
              <a:rPr lang="en-GB" sz="1600" dirty="0" smtClean="0">
                <a:solidFill>
                  <a:schemeClr val="bg2"/>
                </a:solidFill>
                <a:latin typeface="Lato" panose="020B0604020202020204" charset="0"/>
              </a:rPr>
            </a:br>
            <a:r>
              <a:rPr lang="en-GB" sz="1600" dirty="0" smtClean="0">
                <a:solidFill>
                  <a:schemeClr val="bg2"/>
                </a:solidFill>
                <a:latin typeface="Lato" panose="020B0604020202020204" charset="0"/>
              </a:rPr>
              <a:t/>
            </a:r>
            <a:br>
              <a:rPr lang="en-GB" sz="1600" dirty="0" smtClean="0">
                <a:solidFill>
                  <a:schemeClr val="bg2"/>
                </a:solidFill>
                <a:latin typeface="Lato" panose="020B0604020202020204" charset="0"/>
              </a:rPr>
            </a:br>
            <a:r>
              <a:rPr lang="en-GB" sz="1600" dirty="0" smtClean="0">
                <a:solidFill>
                  <a:schemeClr val="bg2"/>
                </a:solidFill>
                <a:latin typeface="Lato" panose="020B0604020202020204" charset="0"/>
              </a:rPr>
              <a:t>No library card! </a:t>
            </a:r>
            <a:endParaRPr lang="en-GB" sz="1600" dirty="0">
              <a:solidFill>
                <a:schemeClr val="bg2"/>
              </a:solidFill>
              <a:latin typeface="Lato" panose="020B0604020202020204" charset="0"/>
            </a:endParaRPr>
          </a:p>
        </p:txBody>
      </p:sp>
      <p:sp>
        <p:nvSpPr>
          <p:cNvPr id="7" name="Kommentar i oval 6"/>
          <p:cNvSpPr/>
          <p:nvPr/>
        </p:nvSpPr>
        <p:spPr>
          <a:xfrm>
            <a:off x="6307015" y="3479117"/>
            <a:ext cx="2710376" cy="1430508"/>
          </a:xfrm>
          <a:prstGeom prst="wedgeEllipseCallout">
            <a:avLst>
              <a:gd name="adj1" fmla="val -48582"/>
              <a:gd name="adj2" fmla="val -77848"/>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dirty="0">
                <a:solidFill>
                  <a:schemeClr val="bg2"/>
                </a:solidFill>
                <a:latin typeface="Lato" panose="020B0604020202020204" charset="0"/>
              </a:rPr>
              <a:t>Offline reading!</a:t>
            </a:r>
          </a:p>
          <a:p>
            <a:pPr algn="ctr"/>
            <a:r>
              <a:rPr lang="en-GB" sz="1600" dirty="0">
                <a:solidFill>
                  <a:schemeClr val="bg2"/>
                </a:solidFill>
                <a:latin typeface="Lato" panose="020B0604020202020204" charset="0"/>
              </a:rPr>
              <a:t>Unlimited number of </a:t>
            </a:r>
            <a:r>
              <a:rPr lang="en-GB" sz="1600" dirty="0" smtClean="0">
                <a:solidFill>
                  <a:schemeClr val="bg2"/>
                </a:solidFill>
                <a:latin typeface="Lato" panose="020B0604020202020204" charset="0"/>
              </a:rPr>
              <a:t>downloads </a:t>
            </a:r>
            <a:endParaRPr lang="en-GB" sz="1600" dirty="0">
              <a:solidFill>
                <a:schemeClr val="bg2"/>
              </a:solidFill>
              <a:latin typeface="Lato" panose="020B0604020202020204" charset="0"/>
            </a:endParaRPr>
          </a:p>
        </p:txBody>
      </p:sp>
      <p:sp>
        <p:nvSpPr>
          <p:cNvPr id="3" name="Rundad rektangulär bildtext 2"/>
          <p:cNvSpPr/>
          <p:nvPr/>
        </p:nvSpPr>
        <p:spPr>
          <a:xfrm>
            <a:off x="4645270" y="2148333"/>
            <a:ext cx="2749646" cy="874199"/>
          </a:xfrm>
          <a:prstGeom prst="wedgeRoundRectCallout">
            <a:avLst>
              <a:gd name="adj1" fmla="val -21345"/>
              <a:gd name="adj2" fmla="val 48822"/>
              <a:gd name="adj3" fmla="val 16667"/>
            </a:avLst>
          </a:prstGeom>
          <a:solidFill>
            <a:srgbClr val="FFFFF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dirty="0">
                <a:solidFill>
                  <a:schemeClr val="bg2"/>
                </a:solidFill>
                <a:latin typeface="Lato" panose="020B0604020202020204" charset="0"/>
              </a:rPr>
              <a:t>Low thresholds! </a:t>
            </a:r>
          </a:p>
          <a:p>
            <a:pPr algn="ctr"/>
            <a:r>
              <a:rPr lang="en-GB" sz="1600" dirty="0" smtClean="0">
                <a:solidFill>
                  <a:schemeClr val="bg2"/>
                </a:solidFill>
                <a:latin typeface="Lato" panose="020B0604020202020204" charset="0"/>
              </a:rPr>
              <a:t>Jumping directly </a:t>
            </a:r>
            <a:r>
              <a:rPr lang="en-GB" sz="1600" dirty="0">
                <a:solidFill>
                  <a:schemeClr val="bg2"/>
                </a:solidFill>
                <a:latin typeface="Lato" panose="020B0604020202020204" charset="0"/>
              </a:rPr>
              <a:t>into the book  </a:t>
            </a:r>
          </a:p>
        </p:txBody>
      </p:sp>
      <p:pic>
        <p:nvPicPr>
          <p:cNvPr id="10" name="Google Shape;72;p13"/>
          <p:cNvPicPr preferRelativeResize="0"/>
          <p:nvPr/>
        </p:nvPicPr>
        <p:blipFill>
          <a:blip r:embed="rId5">
            <a:alphaModFix/>
          </a:blip>
          <a:stretch>
            <a:fillRect/>
          </a:stretch>
        </p:blipFill>
        <p:spPr>
          <a:xfrm>
            <a:off x="283044" y="4073420"/>
            <a:ext cx="736674" cy="782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2"/>
        <p:cNvGrpSpPr/>
        <p:nvPr/>
      </p:nvGrpSpPr>
      <p:grpSpPr>
        <a:xfrm>
          <a:off x="0" y="0"/>
          <a:ext cx="0" cy="0"/>
          <a:chOff x="0" y="0"/>
          <a:chExt cx="0" cy="0"/>
        </a:xfrm>
      </p:grpSpPr>
      <p:sp>
        <p:nvSpPr>
          <p:cNvPr id="5" name="Rubrik 4"/>
          <p:cNvSpPr>
            <a:spLocks noGrp="1"/>
          </p:cNvSpPr>
          <p:nvPr>
            <p:ph type="title"/>
          </p:nvPr>
        </p:nvSpPr>
        <p:spPr>
          <a:xfrm>
            <a:off x="2401200" y="576000"/>
            <a:ext cx="8520600" cy="639600"/>
          </a:xfrm>
        </p:spPr>
        <p:txBody>
          <a:bodyPr/>
          <a:lstStyle/>
          <a:p>
            <a:r>
              <a:rPr lang="en-GB" dirty="0" smtClean="0"/>
              <a:t>Shapes and colours </a:t>
            </a:r>
            <a:endParaRPr lang="en-GB" dirty="0"/>
          </a:p>
        </p:txBody>
      </p:sp>
      <p:sp>
        <p:nvSpPr>
          <p:cNvPr id="129" name="Google Shape;129;p21"/>
          <p:cNvSpPr txBox="1"/>
          <p:nvPr/>
        </p:nvSpPr>
        <p:spPr>
          <a:xfrm>
            <a:off x="1347410" y="1441203"/>
            <a:ext cx="1323380" cy="42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2200" b="1" dirty="0" smtClean="0">
                <a:latin typeface="Raleway"/>
                <a:ea typeface="Raleway"/>
                <a:cs typeface="Raleway"/>
                <a:sym typeface="Raleway"/>
              </a:rPr>
              <a:t>Logo</a:t>
            </a:r>
            <a:endParaRPr sz="2200" b="1" dirty="0">
              <a:latin typeface="Raleway"/>
              <a:ea typeface="Raleway"/>
              <a:cs typeface="Raleway"/>
              <a:sym typeface="Raleway"/>
            </a:endParaRPr>
          </a:p>
        </p:txBody>
      </p:sp>
      <p:pic>
        <p:nvPicPr>
          <p:cNvPr id="130" name="Google Shape;130;p21"/>
          <p:cNvPicPr preferRelativeResize="0"/>
          <p:nvPr/>
        </p:nvPicPr>
        <p:blipFill>
          <a:blip r:embed="rId4">
            <a:alphaModFix/>
          </a:blip>
          <a:stretch>
            <a:fillRect/>
          </a:stretch>
        </p:blipFill>
        <p:spPr>
          <a:xfrm>
            <a:off x="2601540" y="3653902"/>
            <a:ext cx="1131600" cy="1138373"/>
          </a:xfrm>
          <a:prstGeom prst="rect">
            <a:avLst/>
          </a:prstGeom>
          <a:noFill/>
          <a:ln>
            <a:noFill/>
          </a:ln>
        </p:spPr>
      </p:pic>
      <p:sp>
        <p:nvSpPr>
          <p:cNvPr id="131" name="Google Shape;131;p21"/>
          <p:cNvSpPr txBox="1"/>
          <p:nvPr/>
        </p:nvSpPr>
        <p:spPr>
          <a:xfrm>
            <a:off x="2456766" y="3136866"/>
            <a:ext cx="1421148" cy="42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2200" b="1" dirty="0" smtClean="0">
                <a:latin typeface="Raleway"/>
                <a:ea typeface="Raleway"/>
                <a:cs typeface="Raleway"/>
                <a:sym typeface="Raleway"/>
              </a:rPr>
              <a:t>App icon </a:t>
            </a:r>
            <a:endParaRPr sz="2200" b="1" dirty="0">
              <a:latin typeface="Raleway"/>
              <a:ea typeface="Raleway"/>
              <a:cs typeface="Raleway"/>
              <a:sym typeface="Raleway"/>
            </a:endParaRPr>
          </a:p>
        </p:txBody>
      </p:sp>
      <p:sp>
        <p:nvSpPr>
          <p:cNvPr id="132" name="Google Shape;132;p21"/>
          <p:cNvSpPr/>
          <p:nvPr/>
        </p:nvSpPr>
        <p:spPr>
          <a:xfrm>
            <a:off x="4147825" y="2599723"/>
            <a:ext cx="731700" cy="365700"/>
          </a:xfrm>
          <a:prstGeom prst="chevron">
            <a:avLst>
              <a:gd name="adj" fmla="val 50000"/>
            </a:avLst>
          </a:prstGeom>
          <a:solidFill>
            <a:srgbClr val="F6B26B"/>
          </a:solidFill>
          <a:ln w="952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ktangel 2"/>
          <p:cNvSpPr/>
          <p:nvPr/>
        </p:nvSpPr>
        <p:spPr>
          <a:xfrm>
            <a:off x="4454820" y="2417862"/>
            <a:ext cx="234360" cy="307777"/>
          </a:xfrm>
          <a:prstGeom prst="rect">
            <a:avLst/>
          </a:prstGeom>
        </p:spPr>
        <p:txBody>
          <a:bodyPr wrap="none">
            <a:spAutoFit/>
          </a:bodyPr>
          <a:lstStyle/>
          <a:p>
            <a:r>
              <a:rPr lang="sv-SE" dirty="0"/>
              <a:t> </a:t>
            </a:r>
          </a:p>
        </p:txBody>
      </p:sp>
      <p:pic>
        <p:nvPicPr>
          <p:cNvPr id="17" name="Google Shape;72;p13"/>
          <p:cNvPicPr preferRelativeResize="0"/>
          <p:nvPr/>
        </p:nvPicPr>
        <p:blipFill>
          <a:blip r:embed="rId5">
            <a:alphaModFix/>
          </a:blip>
          <a:stretch>
            <a:fillRect/>
          </a:stretch>
        </p:blipFill>
        <p:spPr>
          <a:xfrm>
            <a:off x="283044" y="4073420"/>
            <a:ext cx="736674" cy="782700"/>
          </a:xfrm>
          <a:prstGeom prst="rect">
            <a:avLst/>
          </a:prstGeom>
          <a:noFill/>
          <a:ln>
            <a:noFill/>
          </a:ln>
        </p:spPr>
      </p:pic>
      <p:pic>
        <p:nvPicPr>
          <p:cNvPr id="4" name="Bildobjekt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2127" y="1349889"/>
            <a:ext cx="3446928" cy="1938897"/>
          </a:xfrm>
          <a:prstGeom prst="rect">
            <a:avLst/>
          </a:prstGeom>
        </p:spPr>
      </p:pic>
      <p:pic>
        <p:nvPicPr>
          <p:cNvPr id="11" name="Bildobjekt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4916" y="2060296"/>
            <a:ext cx="1968954" cy="748910"/>
          </a:xfrm>
          <a:prstGeom prst="rect">
            <a:avLst/>
          </a:prstGeom>
        </p:spPr>
      </p:pic>
    </p:spTree>
    <p:extLst>
      <p:ext uri="{BB962C8B-B14F-4D97-AF65-F5344CB8AC3E}">
        <p14:creationId xmlns:p14="http://schemas.microsoft.com/office/powerpoint/2010/main" val="1798584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205" name="Google Shape;205;p25"/>
          <p:cNvSpPr txBox="1"/>
          <p:nvPr/>
        </p:nvSpPr>
        <p:spPr>
          <a:xfrm>
            <a:off x="1747919" y="228600"/>
            <a:ext cx="5489137" cy="64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3000" b="1" dirty="0">
                <a:solidFill>
                  <a:schemeClr val="bg2"/>
                </a:solidFill>
                <a:latin typeface="Raleway"/>
                <a:ea typeface="Raleway"/>
                <a:cs typeface="Raleway"/>
                <a:sym typeface="Raleway"/>
              </a:rPr>
              <a:t>Launch </a:t>
            </a:r>
            <a:r>
              <a:rPr lang="sv" sz="3000" b="1" dirty="0" smtClean="0">
                <a:solidFill>
                  <a:schemeClr val="bg2"/>
                </a:solidFill>
                <a:latin typeface="Raleway"/>
                <a:ea typeface="Raleway"/>
                <a:cs typeface="Raleway"/>
                <a:sym typeface="Raleway"/>
              </a:rPr>
              <a:t>in </a:t>
            </a:r>
            <a:r>
              <a:rPr lang="sv" sz="3000" b="1" dirty="0">
                <a:solidFill>
                  <a:schemeClr val="bg2"/>
                </a:solidFill>
                <a:latin typeface="Raleway"/>
                <a:ea typeface="Raleway"/>
                <a:cs typeface="Raleway"/>
                <a:sym typeface="Raleway"/>
              </a:rPr>
              <a:t>April </a:t>
            </a:r>
            <a:r>
              <a:rPr lang="sv" sz="3000" b="1" dirty="0" smtClean="0">
                <a:solidFill>
                  <a:schemeClr val="bg2"/>
                </a:solidFill>
                <a:latin typeface="Raleway"/>
                <a:ea typeface="Raleway"/>
                <a:cs typeface="Raleway"/>
                <a:sym typeface="Raleway"/>
              </a:rPr>
              <a:t>2021 </a:t>
            </a:r>
            <a:endParaRPr sz="3000" b="1" dirty="0">
              <a:solidFill>
                <a:schemeClr val="bg2"/>
              </a:solidFill>
              <a:latin typeface="Raleway"/>
              <a:ea typeface="Raleway"/>
              <a:cs typeface="Raleway"/>
              <a:sym typeface="Raleway"/>
            </a:endParaRPr>
          </a:p>
        </p:txBody>
      </p:sp>
      <p:pic>
        <p:nvPicPr>
          <p:cNvPr id="2" name="Bildobjekt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403" y="960890"/>
            <a:ext cx="6270167" cy="4182610"/>
          </a:xfrm>
          <a:prstGeom prst="rect">
            <a:avLst/>
          </a:prstGeom>
        </p:spPr>
      </p:pic>
      <p:pic>
        <p:nvPicPr>
          <p:cNvPr id="7" name="Google Shape;72;p13"/>
          <p:cNvPicPr preferRelativeResize="0"/>
          <p:nvPr/>
        </p:nvPicPr>
        <p:blipFill>
          <a:blip r:embed="rId5">
            <a:alphaModFix/>
          </a:blip>
          <a:stretch>
            <a:fillRect/>
          </a:stretch>
        </p:blipFill>
        <p:spPr>
          <a:xfrm>
            <a:off x="283044" y="4073420"/>
            <a:ext cx="736674" cy="7827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97"/>
        <p:cNvGrpSpPr/>
        <p:nvPr/>
      </p:nvGrpSpPr>
      <p:grpSpPr>
        <a:xfrm>
          <a:off x="0" y="0"/>
          <a:ext cx="0" cy="0"/>
          <a:chOff x="0" y="0"/>
          <a:chExt cx="0" cy="0"/>
        </a:xfrm>
      </p:grpSpPr>
      <p:sp>
        <p:nvSpPr>
          <p:cNvPr id="6" name="Google Shape;156;p23"/>
          <p:cNvSpPr txBox="1">
            <a:spLocks/>
          </p:cNvSpPr>
          <p:nvPr/>
        </p:nvSpPr>
        <p:spPr>
          <a:xfrm>
            <a:off x="406425" y="1806825"/>
            <a:ext cx="8296800" cy="1542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sv-SE" sz="4800" b="1" dirty="0">
              <a:solidFill>
                <a:schemeClr val="bg1"/>
              </a:solidFill>
              <a:latin typeface="Raleway" panose="020B0604020202020204" charset="0"/>
            </a:endParaRPr>
          </a:p>
        </p:txBody>
      </p:sp>
      <p:pic>
        <p:nvPicPr>
          <p:cNvPr id="2" name="Bildobjekt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8201" y="3817"/>
            <a:ext cx="4655799" cy="4655799"/>
          </a:xfrm>
          <a:prstGeom prst="rect">
            <a:avLst/>
          </a:prstGeom>
        </p:spPr>
      </p:pic>
      <p:sp>
        <p:nvSpPr>
          <p:cNvPr id="4" name="Google Shape;143;p21"/>
          <p:cNvSpPr txBox="1"/>
          <p:nvPr/>
        </p:nvSpPr>
        <p:spPr>
          <a:xfrm>
            <a:off x="89313" y="1141468"/>
            <a:ext cx="4716000" cy="35913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600"/>
              </a:spcBef>
              <a:spcAft>
                <a:spcPts val="0"/>
              </a:spcAft>
              <a:buClr>
                <a:schemeClr val="dk2"/>
              </a:buClr>
              <a:buSzPts val="1600"/>
              <a:buFont typeface="Lato"/>
              <a:buChar char="●"/>
            </a:pPr>
            <a:r>
              <a:rPr lang="en-GB" sz="1600" dirty="0">
                <a:solidFill>
                  <a:schemeClr val="dk2"/>
                </a:solidFill>
                <a:latin typeface="Lato"/>
                <a:ea typeface="Lato"/>
                <a:cs typeface="Lato"/>
                <a:sym typeface="Lato"/>
              </a:rPr>
              <a:t>A </a:t>
            </a:r>
            <a:r>
              <a:rPr lang="en-GB" sz="1600" dirty="0" smtClean="0">
                <a:solidFill>
                  <a:schemeClr val="dk2"/>
                </a:solidFill>
                <a:latin typeface="Lato"/>
                <a:ea typeface="Lato"/>
                <a:cs typeface="Lato"/>
                <a:sym typeface="Lato"/>
              </a:rPr>
              <a:t>free app </a:t>
            </a:r>
            <a:r>
              <a:rPr lang="en-GB" sz="1600" dirty="0">
                <a:solidFill>
                  <a:schemeClr val="dk2"/>
                </a:solidFill>
                <a:latin typeface="Lato"/>
                <a:ea typeface="Lato"/>
                <a:cs typeface="Lato"/>
                <a:sym typeface="Lato"/>
              </a:rPr>
              <a:t>with literature </a:t>
            </a:r>
            <a:r>
              <a:rPr lang="en-GB" sz="1600" dirty="0" smtClean="0">
                <a:solidFill>
                  <a:schemeClr val="dk2"/>
                </a:solidFill>
                <a:latin typeface="Lato"/>
                <a:ea typeface="Lato"/>
                <a:cs typeface="Lato"/>
                <a:sym typeface="Lato"/>
              </a:rPr>
              <a:t>in all minority languages, except for </a:t>
            </a:r>
            <a:r>
              <a:rPr lang="en-GB" sz="1600" dirty="0">
                <a:solidFill>
                  <a:schemeClr val="dk2"/>
                </a:solidFill>
                <a:latin typeface="Lato"/>
                <a:ea typeface="Lato"/>
                <a:cs typeface="Lato"/>
                <a:sym typeface="Lato"/>
              </a:rPr>
              <a:t>F</a:t>
            </a:r>
            <a:r>
              <a:rPr lang="en-GB" sz="1600" dirty="0" smtClean="0">
                <a:solidFill>
                  <a:schemeClr val="dk2"/>
                </a:solidFill>
                <a:latin typeface="Lato"/>
                <a:ea typeface="Lato"/>
                <a:cs typeface="Lato"/>
                <a:sym typeface="Lato"/>
              </a:rPr>
              <a:t>innish</a:t>
            </a:r>
            <a:endParaRPr lang="en-GB" sz="1600" dirty="0">
              <a:solidFill>
                <a:schemeClr val="dk2"/>
              </a:solidFill>
              <a:latin typeface="Lato"/>
              <a:ea typeface="Lato"/>
              <a:cs typeface="Lato"/>
              <a:sym typeface="Lato"/>
            </a:endParaRPr>
          </a:p>
          <a:p>
            <a:pPr marL="457200" lvl="0" indent="-330200">
              <a:lnSpc>
                <a:spcPct val="115000"/>
              </a:lnSpc>
              <a:buClr>
                <a:schemeClr val="dk2"/>
              </a:buClr>
              <a:buSzPts val="1600"/>
              <a:buFont typeface="Lato"/>
              <a:buChar char="●"/>
            </a:pPr>
            <a:r>
              <a:rPr lang="en-GB" sz="1600" dirty="0">
                <a:solidFill>
                  <a:schemeClr val="dk2"/>
                </a:solidFill>
                <a:latin typeface="Lato"/>
                <a:ea typeface="Lato"/>
                <a:cs typeface="Lato"/>
                <a:sym typeface="Lato"/>
              </a:rPr>
              <a:t>Launched </a:t>
            </a:r>
            <a:r>
              <a:rPr lang="en-GB" sz="1600" dirty="0" smtClean="0">
                <a:solidFill>
                  <a:schemeClr val="dk2"/>
                </a:solidFill>
                <a:latin typeface="Lato"/>
                <a:ea typeface="Lato"/>
                <a:cs typeface="Lato"/>
                <a:sym typeface="Lato"/>
              </a:rPr>
              <a:t>in 2021 </a:t>
            </a:r>
            <a:r>
              <a:rPr lang="en-GB" sz="1600" dirty="0">
                <a:solidFill>
                  <a:schemeClr val="dk2"/>
                </a:solidFill>
                <a:latin typeface="Lato"/>
                <a:ea typeface="Lato"/>
                <a:cs typeface="Lato"/>
                <a:sym typeface="Lato"/>
              </a:rPr>
              <a:t>with two languages, Sámi and </a:t>
            </a:r>
            <a:r>
              <a:rPr lang="en-GB" sz="1600" dirty="0" smtClean="0">
                <a:solidFill>
                  <a:schemeClr val="dk2"/>
                </a:solidFill>
                <a:latin typeface="Lato"/>
                <a:ea typeface="Lato"/>
                <a:cs typeface="Lato"/>
                <a:sym typeface="Lato"/>
              </a:rPr>
              <a:t>Romani </a:t>
            </a:r>
            <a:endParaRPr lang="en-GB" sz="1600" dirty="0">
              <a:solidFill>
                <a:schemeClr val="dk2"/>
              </a:solidFill>
              <a:latin typeface="Lato"/>
              <a:ea typeface="Lato"/>
              <a:cs typeface="Lato"/>
              <a:sym typeface="Lato"/>
            </a:endParaRPr>
          </a:p>
          <a:p>
            <a:pPr marL="457200" lvl="0" indent="-330200">
              <a:lnSpc>
                <a:spcPct val="115000"/>
              </a:lnSpc>
              <a:buClr>
                <a:schemeClr val="dk2"/>
              </a:buClr>
              <a:buSzPts val="1600"/>
              <a:buFont typeface="Lato"/>
              <a:buChar char="●"/>
            </a:pPr>
            <a:r>
              <a:rPr lang="en-GB" sz="1600" dirty="0">
                <a:solidFill>
                  <a:schemeClr val="dk2"/>
                </a:solidFill>
                <a:latin typeface="Lato"/>
                <a:ea typeface="Lato"/>
                <a:cs typeface="Lato"/>
                <a:sym typeface="Lato"/>
              </a:rPr>
              <a:t>Meänkieli added </a:t>
            </a:r>
            <a:r>
              <a:rPr lang="en-GB" sz="1600" dirty="0" smtClean="0">
                <a:solidFill>
                  <a:schemeClr val="dk2"/>
                </a:solidFill>
                <a:latin typeface="Lato"/>
                <a:ea typeface="Lato"/>
                <a:cs typeface="Lato"/>
                <a:sym typeface="Lato"/>
              </a:rPr>
              <a:t>in 2022 </a:t>
            </a:r>
            <a:r>
              <a:rPr lang="en-GB" sz="1600" dirty="0">
                <a:solidFill>
                  <a:schemeClr val="dk2"/>
                </a:solidFill>
                <a:latin typeface="Lato"/>
                <a:ea typeface="Lato"/>
                <a:cs typeface="Lato"/>
                <a:sym typeface="Lato"/>
              </a:rPr>
              <a:t>and Yiddish </a:t>
            </a:r>
            <a:r>
              <a:rPr lang="en-GB" sz="1600" dirty="0" smtClean="0">
                <a:solidFill>
                  <a:schemeClr val="dk2"/>
                </a:solidFill>
                <a:latin typeface="Lato"/>
                <a:ea typeface="Lato"/>
                <a:cs typeface="Lato"/>
                <a:sym typeface="Lato"/>
              </a:rPr>
              <a:t>in 2023 </a:t>
            </a:r>
            <a:endParaRPr lang="en-GB" sz="1600" dirty="0">
              <a:solidFill>
                <a:schemeClr val="dk2"/>
              </a:solidFill>
              <a:latin typeface="Lato"/>
              <a:ea typeface="Lato"/>
              <a:cs typeface="Lato"/>
              <a:sym typeface="Lato"/>
            </a:endParaRPr>
          </a:p>
          <a:p>
            <a:pPr marL="457200" lvl="0" indent="-330200">
              <a:lnSpc>
                <a:spcPct val="115000"/>
              </a:lnSpc>
              <a:buClr>
                <a:schemeClr val="dk2"/>
              </a:buClr>
              <a:buSzPts val="1600"/>
              <a:buFont typeface="Lato"/>
              <a:buChar char="●"/>
            </a:pPr>
            <a:r>
              <a:rPr lang="en-GB" sz="1600" dirty="0">
                <a:solidFill>
                  <a:schemeClr val="dk2"/>
                </a:solidFill>
                <a:latin typeface="Lato"/>
                <a:ea typeface="Lato"/>
                <a:cs typeface="Lato"/>
                <a:sym typeface="Lato"/>
              </a:rPr>
              <a:t>The interface is designed for adults and young adults, but </a:t>
            </a:r>
            <a:r>
              <a:rPr lang="en-GB" sz="1600" dirty="0" smtClean="0">
                <a:solidFill>
                  <a:schemeClr val="dk2"/>
                </a:solidFill>
                <a:latin typeface="Lato"/>
                <a:ea typeface="Lato"/>
                <a:cs typeface="Lato"/>
                <a:sym typeface="Lato"/>
              </a:rPr>
              <a:t>the app offers </a:t>
            </a:r>
            <a:r>
              <a:rPr lang="en-GB" sz="1600" dirty="0">
                <a:solidFill>
                  <a:schemeClr val="dk2"/>
                </a:solidFill>
                <a:latin typeface="Lato"/>
                <a:ea typeface="Lato"/>
                <a:cs typeface="Lato"/>
                <a:sym typeface="Lato"/>
              </a:rPr>
              <a:t>a </a:t>
            </a:r>
            <a:r>
              <a:rPr lang="en-GB" sz="1600" dirty="0" smtClean="0">
                <a:solidFill>
                  <a:schemeClr val="dk2"/>
                </a:solidFill>
                <a:latin typeface="Lato"/>
                <a:ea typeface="Lato"/>
                <a:cs typeface="Lato"/>
                <a:sym typeface="Lato"/>
              </a:rPr>
              <a:t>large selection of </a:t>
            </a:r>
            <a:r>
              <a:rPr lang="en-GB" sz="1600" dirty="0">
                <a:solidFill>
                  <a:schemeClr val="dk2"/>
                </a:solidFill>
                <a:latin typeface="Lato"/>
                <a:ea typeface="Lato"/>
                <a:cs typeface="Lato"/>
                <a:sym typeface="Lato"/>
              </a:rPr>
              <a:t>children’s </a:t>
            </a:r>
            <a:r>
              <a:rPr lang="en-GB" sz="1600" dirty="0" smtClean="0">
                <a:solidFill>
                  <a:schemeClr val="dk2"/>
                </a:solidFill>
                <a:latin typeface="Lato"/>
                <a:ea typeface="Lato"/>
                <a:cs typeface="Lato"/>
                <a:sym typeface="Lato"/>
              </a:rPr>
              <a:t>literature.</a:t>
            </a:r>
          </a:p>
          <a:p>
            <a:pPr marL="457200" indent="-330200">
              <a:lnSpc>
                <a:spcPct val="115000"/>
              </a:lnSpc>
              <a:buClr>
                <a:schemeClr val="dk2"/>
              </a:buClr>
              <a:buSzPts val="1600"/>
              <a:buFont typeface="Lato"/>
              <a:buChar char="●"/>
            </a:pPr>
            <a:r>
              <a:rPr lang="en-GB" sz="1600" dirty="0">
                <a:solidFill>
                  <a:srgbClr val="212121"/>
                </a:solidFill>
                <a:latin typeface="Lato" panose="020B0604020202020204" charset="0"/>
              </a:rPr>
              <a:t>Audio player is the next step…</a:t>
            </a:r>
          </a:p>
          <a:p>
            <a:pPr marL="127000" lvl="0">
              <a:lnSpc>
                <a:spcPct val="115000"/>
              </a:lnSpc>
              <a:buClr>
                <a:schemeClr val="dk2"/>
              </a:buClr>
              <a:buSzPts val="1600"/>
            </a:pPr>
            <a:endParaRPr lang="en-GB" sz="1600" dirty="0">
              <a:solidFill>
                <a:schemeClr val="dk2"/>
              </a:solidFill>
              <a:latin typeface="Lato"/>
              <a:ea typeface="Lato"/>
              <a:cs typeface="Lato"/>
              <a:sym typeface="Lato"/>
            </a:endParaRPr>
          </a:p>
          <a:p>
            <a:pPr marL="127000" lvl="0">
              <a:lnSpc>
                <a:spcPct val="115000"/>
              </a:lnSpc>
              <a:buClr>
                <a:schemeClr val="dk2"/>
              </a:buClr>
              <a:buSzPts val="1600"/>
            </a:pPr>
            <a:endParaRPr lang="en-GB" sz="1600" dirty="0">
              <a:solidFill>
                <a:schemeClr val="dk2"/>
              </a:solidFill>
              <a:latin typeface="Lato"/>
              <a:ea typeface="Lato"/>
              <a:cs typeface="Lato"/>
              <a:sym typeface="Lato"/>
            </a:endParaRPr>
          </a:p>
          <a:p>
            <a:pPr marL="457200" lvl="0" indent="-330200" algn="l" rtl="0">
              <a:lnSpc>
                <a:spcPct val="115000"/>
              </a:lnSpc>
              <a:spcAft>
                <a:spcPts val="0"/>
              </a:spcAft>
              <a:buClr>
                <a:schemeClr val="dk2"/>
              </a:buClr>
              <a:buSzPts val="1600"/>
              <a:buFont typeface="Lato"/>
              <a:buChar char="●"/>
            </a:pPr>
            <a:endParaRPr lang="en-GB" sz="1600" dirty="0" smtClean="0">
              <a:solidFill>
                <a:schemeClr val="dk2"/>
              </a:solidFill>
              <a:latin typeface="Lato"/>
              <a:ea typeface="Lato"/>
              <a:cs typeface="Lato"/>
              <a:sym typeface="Lato"/>
            </a:endParaRPr>
          </a:p>
          <a:p>
            <a:pPr marL="457200" lvl="0" indent="0" algn="l" rtl="0">
              <a:lnSpc>
                <a:spcPct val="150000"/>
              </a:lnSpc>
              <a:spcAft>
                <a:spcPts val="0"/>
              </a:spcAft>
              <a:buNone/>
            </a:pPr>
            <a:endParaRPr lang="en-GB" sz="1300" dirty="0"/>
          </a:p>
        </p:txBody>
      </p:sp>
      <p:sp>
        <p:nvSpPr>
          <p:cNvPr id="5" name="Google Shape;141;p21"/>
          <p:cNvSpPr txBox="1"/>
          <p:nvPr/>
        </p:nvSpPr>
        <p:spPr>
          <a:xfrm>
            <a:off x="406425" y="458858"/>
            <a:ext cx="4578600" cy="5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sv" sz="3000" b="1" dirty="0">
                <a:latin typeface="Raleway"/>
                <a:ea typeface="Raleway"/>
                <a:cs typeface="Raleway"/>
                <a:sym typeface="Raleway"/>
              </a:rPr>
              <a:t>Bläddra</a:t>
            </a:r>
            <a:endParaRPr sz="3000" b="1" dirty="0">
              <a:latin typeface="Raleway"/>
              <a:ea typeface="Raleway"/>
              <a:cs typeface="Raleway"/>
              <a:sym typeface="Raleway"/>
            </a:endParaRPr>
          </a:p>
        </p:txBody>
      </p:sp>
      <p:pic>
        <p:nvPicPr>
          <p:cNvPr id="9" name="Google Shape;72;p13"/>
          <p:cNvPicPr preferRelativeResize="0"/>
          <p:nvPr/>
        </p:nvPicPr>
        <p:blipFill>
          <a:blip r:embed="rId6">
            <a:alphaModFix/>
          </a:blip>
          <a:stretch>
            <a:fillRect/>
          </a:stretch>
        </p:blipFill>
        <p:spPr>
          <a:xfrm>
            <a:off x="283044" y="4073420"/>
            <a:ext cx="736674" cy="782700"/>
          </a:xfrm>
          <a:prstGeom prst="rect">
            <a:avLst/>
          </a:prstGeom>
          <a:noFill/>
          <a:ln>
            <a:noFill/>
          </a:ln>
        </p:spPr>
      </p:pic>
    </p:spTree>
    <p:extLst>
      <p:ext uri="{BB962C8B-B14F-4D97-AF65-F5344CB8AC3E}">
        <p14:creationId xmlns:p14="http://schemas.microsoft.com/office/powerpoint/2010/main" val="919735627"/>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6" name="Google Shape;156;p23"/>
          <p:cNvSpPr txBox="1">
            <a:spLocks/>
          </p:cNvSpPr>
          <p:nvPr/>
        </p:nvSpPr>
        <p:spPr>
          <a:xfrm>
            <a:off x="406425" y="1806825"/>
            <a:ext cx="8296800" cy="1542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sv-SE" sz="4800" b="1" dirty="0">
              <a:solidFill>
                <a:schemeClr val="bg1"/>
              </a:solidFill>
              <a:latin typeface="Raleway" panose="020B0604020202020204" charset="0"/>
            </a:endParaRPr>
          </a:p>
        </p:txBody>
      </p:sp>
      <p:sp>
        <p:nvSpPr>
          <p:cNvPr id="4" name="Google Shape;143;p21"/>
          <p:cNvSpPr txBox="1"/>
          <p:nvPr/>
        </p:nvSpPr>
        <p:spPr>
          <a:xfrm>
            <a:off x="89313" y="1141468"/>
            <a:ext cx="4716000" cy="3591300"/>
          </a:xfrm>
          <a:prstGeom prst="rect">
            <a:avLst/>
          </a:prstGeom>
          <a:noFill/>
          <a:ln>
            <a:noFill/>
          </a:ln>
        </p:spPr>
        <p:txBody>
          <a:bodyPr spcFirstLastPara="1" wrap="square" lIns="91425" tIns="91425" rIns="91425" bIns="91425" anchor="t" anchorCtr="0">
            <a:noAutofit/>
          </a:bodyPr>
          <a:lstStyle/>
          <a:p>
            <a:pPr marL="457200" lvl="0" indent="-330200">
              <a:lnSpc>
                <a:spcPct val="115000"/>
              </a:lnSpc>
              <a:spcBef>
                <a:spcPts val="600"/>
              </a:spcBef>
              <a:buClr>
                <a:schemeClr val="dk2"/>
              </a:buClr>
              <a:buSzPts val="1600"/>
              <a:buFont typeface="Lato"/>
              <a:buChar char="●"/>
            </a:pPr>
            <a:r>
              <a:rPr lang="en-GB" sz="1600" dirty="0">
                <a:solidFill>
                  <a:schemeClr val="dk2"/>
                </a:solidFill>
                <a:latin typeface="Lato"/>
                <a:ea typeface="Lato"/>
                <a:cs typeface="Lato"/>
                <a:sym typeface="Lato"/>
              </a:rPr>
              <a:t>The </a:t>
            </a:r>
            <a:r>
              <a:rPr lang="en-GB" sz="1600" dirty="0" smtClean="0">
                <a:solidFill>
                  <a:schemeClr val="dk2"/>
                </a:solidFill>
                <a:latin typeface="Lato"/>
                <a:ea typeface="Lato"/>
                <a:cs typeface="Lato"/>
                <a:sym typeface="Lato"/>
              </a:rPr>
              <a:t>app interface language </a:t>
            </a:r>
            <a:r>
              <a:rPr lang="en-GB" sz="1600" dirty="0">
                <a:solidFill>
                  <a:schemeClr val="dk2"/>
                </a:solidFill>
                <a:latin typeface="Lato"/>
                <a:ea typeface="Lato"/>
                <a:cs typeface="Lato"/>
                <a:sym typeface="Lato"/>
              </a:rPr>
              <a:t>is Swedish</a:t>
            </a:r>
          </a:p>
          <a:p>
            <a:pPr marL="457200" lvl="0" indent="-330200">
              <a:lnSpc>
                <a:spcPct val="115000"/>
              </a:lnSpc>
              <a:spcBef>
                <a:spcPts val="600"/>
              </a:spcBef>
              <a:buClr>
                <a:schemeClr val="dk2"/>
              </a:buClr>
              <a:buSzPts val="1600"/>
              <a:buFont typeface="Lato"/>
              <a:buChar char="●"/>
            </a:pPr>
            <a:r>
              <a:rPr lang="en-GB" sz="1600" dirty="0" smtClean="0">
                <a:solidFill>
                  <a:schemeClr val="dk2"/>
                </a:solidFill>
                <a:latin typeface="Lato"/>
                <a:ea typeface="Lato"/>
                <a:cs typeface="Lato"/>
                <a:sym typeface="Lato"/>
              </a:rPr>
              <a:t>The </a:t>
            </a:r>
            <a:r>
              <a:rPr lang="en-GB" sz="1600" dirty="0">
                <a:solidFill>
                  <a:schemeClr val="dk2"/>
                </a:solidFill>
                <a:latin typeface="Lato"/>
                <a:ea typeface="Lato"/>
                <a:cs typeface="Lato"/>
                <a:sym typeface="Lato"/>
              </a:rPr>
              <a:t>integrity of the user is a </a:t>
            </a:r>
            <a:r>
              <a:rPr lang="en-GB" sz="1600" dirty="0" smtClean="0">
                <a:solidFill>
                  <a:schemeClr val="dk2"/>
                </a:solidFill>
                <a:latin typeface="Lato"/>
                <a:ea typeface="Lato"/>
                <a:cs typeface="Lato"/>
                <a:sym typeface="Lato"/>
              </a:rPr>
              <a:t>high priority</a:t>
            </a:r>
            <a:endParaRPr lang="en-GB" sz="1600" dirty="0">
              <a:solidFill>
                <a:schemeClr val="dk2"/>
              </a:solidFill>
              <a:latin typeface="Lato"/>
              <a:ea typeface="Lato"/>
              <a:cs typeface="Lato"/>
              <a:sym typeface="Lato"/>
            </a:endParaRPr>
          </a:p>
          <a:p>
            <a:pPr marL="457200" indent="-330200">
              <a:lnSpc>
                <a:spcPct val="115000"/>
              </a:lnSpc>
              <a:spcBef>
                <a:spcPts val="600"/>
              </a:spcBef>
              <a:buClr>
                <a:schemeClr val="dk2"/>
              </a:buClr>
              <a:buSzPts val="1600"/>
              <a:buFont typeface="Lato"/>
              <a:buChar char="●"/>
            </a:pPr>
            <a:r>
              <a:rPr lang="en-GB" sz="1600" dirty="0">
                <a:solidFill>
                  <a:schemeClr val="dk2"/>
                </a:solidFill>
                <a:latin typeface="Lato"/>
                <a:ea typeface="Lato"/>
                <a:cs typeface="Lato"/>
                <a:sym typeface="Lato"/>
              </a:rPr>
              <a:t>No user account or connection to library card</a:t>
            </a:r>
          </a:p>
          <a:p>
            <a:pPr marL="457200" lvl="0" indent="-330200">
              <a:lnSpc>
                <a:spcPct val="115000"/>
              </a:lnSpc>
              <a:spcBef>
                <a:spcPts val="600"/>
              </a:spcBef>
              <a:buClr>
                <a:schemeClr val="dk2"/>
              </a:buClr>
              <a:buSzPts val="1600"/>
              <a:buFont typeface="Lato"/>
              <a:buChar char="●"/>
            </a:pPr>
            <a:r>
              <a:rPr lang="en-GB" sz="1600" dirty="0">
                <a:solidFill>
                  <a:schemeClr val="dk2"/>
                </a:solidFill>
                <a:latin typeface="Lato"/>
                <a:ea typeface="Lato"/>
                <a:cs typeface="Lato"/>
                <a:sym typeface="Lato"/>
              </a:rPr>
              <a:t>E-books are downloaded, not streamed</a:t>
            </a:r>
          </a:p>
          <a:p>
            <a:pPr marL="457200" indent="-330200">
              <a:lnSpc>
                <a:spcPct val="115000"/>
              </a:lnSpc>
              <a:spcBef>
                <a:spcPts val="600"/>
              </a:spcBef>
              <a:buClr>
                <a:schemeClr val="dk2"/>
              </a:buClr>
              <a:buSzPts val="1600"/>
              <a:buFont typeface="Lato"/>
              <a:buChar char="●"/>
            </a:pPr>
            <a:r>
              <a:rPr lang="en-GB" sz="1600" dirty="0">
                <a:solidFill>
                  <a:schemeClr val="dk2"/>
                </a:solidFill>
                <a:latin typeface="Lato"/>
                <a:ea typeface="Lato"/>
                <a:cs typeface="Lato"/>
                <a:sym typeface="Lato"/>
              </a:rPr>
              <a:t>Offline reading for downloaded books </a:t>
            </a:r>
          </a:p>
          <a:p>
            <a:pPr marL="457200" lvl="0" indent="-330200">
              <a:lnSpc>
                <a:spcPct val="115000"/>
              </a:lnSpc>
              <a:spcBef>
                <a:spcPts val="600"/>
              </a:spcBef>
              <a:buClr>
                <a:schemeClr val="dk2"/>
              </a:buClr>
              <a:buSzPts val="1600"/>
              <a:buFont typeface="Lato"/>
              <a:buChar char="●"/>
            </a:pPr>
            <a:r>
              <a:rPr lang="en-GB" sz="1600" dirty="0">
                <a:solidFill>
                  <a:schemeClr val="dk2"/>
                </a:solidFill>
                <a:latin typeface="Lato"/>
                <a:ea typeface="Lato"/>
                <a:cs typeface="Lato"/>
                <a:sym typeface="Lato"/>
              </a:rPr>
              <a:t>Only available in Sweden! </a:t>
            </a:r>
          </a:p>
          <a:p>
            <a:pPr marL="457200" lvl="0" indent="-330200">
              <a:lnSpc>
                <a:spcPct val="115000"/>
              </a:lnSpc>
              <a:buClr>
                <a:schemeClr val="dk2"/>
              </a:buClr>
              <a:buSzPts val="1600"/>
              <a:buFont typeface="Lato"/>
              <a:buChar char="●"/>
            </a:pPr>
            <a:r>
              <a:rPr lang="en-GB" sz="1600" dirty="0">
                <a:solidFill>
                  <a:schemeClr val="dk2"/>
                </a:solidFill>
                <a:latin typeface="Lato"/>
                <a:ea typeface="Lato"/>
                <a:cs typeface="Lato"/>
                <a:sym typeface="Lato"/>
              </a:rPr>
              <a:t>Licencing costs and ongoing development </a:t>
            </a:r>
            <a:r>
              <a:rPr lang="en-GB" sz="1600" dirty="0" smtClean="0">
                <a:solidFill>
                  <a:schemeClr val="dk2"/>
                </a:solidFill>
                <a:latin typeface="Lato"/>
                <a:ea typeface="Lato"/>
                <a:cs typeface="Lato"/>
                <a:sym typeface="Lato"/>
              </a:rPr>
              <a:t>costs  total </a:t>
            </a:r>
            <a:r>
              <a:rPr lang="en-GB" sz="1600" dirty="0">
                <a:solidFill>
                  <a:schemeClr val="dk2"/>
                </a:solidFill>
                <a:latin typeface="Lato"/>
                <a:ea typeface="Lato"/>
                <a:cs typeface="Lato"/>
                <a:sym typeface="Lato"/>
              </a:rPr>
              <a:t>approx. </a:t>
            </a:r>
            <a:r>
              <a:rPr lang="en-GB" sz="1600" dirty="0"/>
              <a:t>€ 176,650 annually </a:t>
            </a:r>
            <a:endParaRPr lang="en-GB" sz="1600" dirty="0">
              <a:solidFill>
                <a:schemeClr val="dk2"/>
              </a:solidFill>
              <a:latin typeface="Lato"/>
              <a:ea typeface="Lato"/>
              <a:cs typeface="Lato"/>
              <a:sym typeface="Lato"/>
            </a:endParaRPr>
          </a:p>
          <a:p>
            <a:pPr marL="457200" lvl="0" indent="-330200">
              <a:lnSpc>
                <a:spcPct val="115000"/>
              </a:lnSpc>
              <a:spcBef>
                <a:spcPts val="600"/>
              </a:spcBef>
              <a:buClr>
                <a:schemeClr val="dk2"/>
              </a:buClr>
              <a:buSzPts val="1600"/>
              <a:buFont typeface="Lato"/>
              <a:buChar char="●"/>
            </a:pPr>
            <a:endParaRPr lang="en-GB" sz="1600" dirty="0">
              <a:solidFill>
                <a:schemeClr val="dk2"/>
              </a:solidFill>
              <a:latin typeface="Lato"/>
              <a:ea typeface="Lato"/>
              <a:cs typeface="Lato"/>
              <a:sym typeface="Lato"/>
            </a:endParaRPr>
          </a:p>
          <a:p>
            <a:pPr marL="457200" lvl="0" indent="-330200">
              <a:lnSpc>
                <a:spcPct val="115000"/>
              </a:lnSpc>
              <a:spcBef>
                <a:spcPts val="1000"/>
              </a:spcBef>
              <a:spcAft>
                <a:spcPts val="1000"/>
              </a:spcAft>
              <a:buClr>
                <a:schemeClr val="dk2"/>
              </a:buClr>
              <a:buSzPts val="1600"/>
              <a:buFont typeface="Lato"/>
              <a:buChar char="●"/>
            </a:pPr>
            <a:endParaRPr lang="en-GB" sz="1600" dirty="0">
              <a:solidFill>
                <a:schemeClr val="dk2"/>
              </a:solidFill>
              <a:latin typeface="Lato"/>
              <a:ea typeface="Lato"/>
              <a:cs typeface="Lato"/>
              <a:sym typeface="Lato"/>
            </a:endParaRPr>
          </a:p>
          <a:p>
            <a:pPr marL="457200" lvl="0" indent="0" algn="l" rtl="0">
              <a:lnSpc>
                <a:spcPct val="150000"/>
              </a:lnSpc>
              <a:spcBef>
                <a:spcPts val="1000"/>
              </a:spcBef>
              <a:spcAft>
                <a:spcPts val="0"/>
              </a:spcAft>
              <a:buNone/>
            </a:pPr>
            <a:endParaRPr lang="en-GB" sz="1300" dirty="0"/>
          </a:p>
        </p:txBody>
      </p:sp>
      <p:sp>
        <p:nvSpPr>
          <p:cNvPr id="5" name="Google Shape;141;p21"/>
          <p:cNvSpPr txBox="1"/>
          <p:nvPr/>
        </p:nvSpPr>
        <p:spPr>
          <a:xfrm>
            <a:off x="406425" y="458858"/>
            <a:ext cx="4578600" cy="5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sv" sz="3000" b="1" dirty="0">
                <a:latin typeface="Raleway"/>
                <a:ea typeface="Raleway"/>
                <a:cs typeface="Raleway"/>
                <a:sym typeface="Raleway"/>
              </a:rPr>
              <a:t>Bläddra</a:t>
            </a:r>
            <a:endParaRPr sz="3000" b="1" dirty="0">
              <a:latin typeface="Raleway"/>
              <a:ea typeface="Raleway"/>
              <a:cs typeface="Raleway"/>
              <a:sym typeface="Raleway"/>
            </a:endParaRPr>
          </a:p>
        </p:txBody>
      </p:sp>
      <p:pic>
        <p:nvPicPr>
          <p:cNvPr id="7"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pic>
        <p:nvPicPr>
          <p:cNvPr id="9" name="Bildobjekt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9031" y="782064"/>
            <a:ext cx="1953336" cy="3474333"/>
          </a:xfrm>
          <a:prstGeom prst="rect">
            <a:avLst/>
          </a:prstGeom>
        </p:spPr>
      </p:pic>
      <p:pic>
        <p:nvPicPr>
          <p:cNvPr id="2" name="Bildobjekt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2137" y="-131297"/>
            <a:ext cx="3347124" cy="5350411"/>
          </a:xfrm>
          <a:prstGeom prst="rect">
            <a:avLst/>
          </a:prstGeom>
        </p:spPr>
      </p:pic>
    </p:spTree>
    <p:extLst>
      <p:ext uri="{BB962C8B-B14F-4D97-AF65-F5344CB8AC3E}">
        <p14:creationId xmlns:p14="http://schemas.microsoft.com/office/powerpoint/2010/main" val="909824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lvl="0"/>
            <a:r>
              <a:rPr lang="sv" dirty="0"/>
              <a:t>Technical information</a:t>
            </a:r>
            <a:endParaRPr dirty="0"/>
          </a:p>
        </p:txBody>
      </p:sp>
      <p:pic>
        <p:nvPicPr>
          <p:cNvPr id="4"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spTree>
    <p:extLst>
      <p:ext uri="{BB962C8B-B14F-4D97-AF65-F5344CB8AC3E}">
        <p14:creationId xmlns:p14="http://schemas.microsoft.com/office/powerpoint/2010/main" val="4291613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6" name="Rektangel 5"/>
          <p:cNvSpPr/>
          <p:nvPr/>
        </p:nvSpPr>
        <p:spPr>
          <a:xfrm>
            <a:off x="927162" y="2074325"/>
            <a:ext cx="4572000" cy="307777"/>
          </a:xfrm>
          <a:prstGeom prst="rect">
            <a:avLst/>
          </a:prstGeom>
        </p:spPr>
        <p:txBody>
          <a:bodyPr>
            <a:spAutoFit/>
          </a:bodyPr>
          <a:lstStyle/>
          <a:p>
            <a:r>
              <a:rPr lang="en-GB" dirty="0" smtClean="0">
                <a:solidFill>
                  <a:srgbClr val="212121"/>
                </a:solidFill>
                <a:latin typeface="Google Sans Text"/>
              </a:rPr>
              <a:t>.</a:t>
            </a:r>
            <a:endParaRPr lang="en-GB" dirty="0"/>
          </a:p>
        </p:txBody>
      </p:sp>
      <p:sp>
        <p:nvSpPr>
          <p:cNvPr id="7" name="Rektangel 6"/>
          <p:cNvSpPr/>
          <p:nvPr/>
        </p:nvSpPr>
        <p:spPr>
          <a:xfrm>
            <a:off x="269963" y="972380"/>
            <a:ext cx="4572000" cy="338554"/>
          </a:xfrm>
          <a:prstGeom prst="rect">
            <a:avLst/>
          </a:prstGeom>
        </p:spPr>
        <p:txBody>
          <a:bodyPr>
            <a:spAutoFit/>
          </a:bodyPr>
          <a:lstStyle/>
          <a:p>
            <a:r>
              <a:rPr lang="en-GB" sz="1600" dirty="0">
                <a:solidFill>
                  <a:srgbClr val="212121"/>
                </a:solidFill>
                <a:latin typeface="Lato" panose="020B0604020202020204" charset="0"/>
              </a:rPr>
              <a:t>Open </a:t>
            </a:r>
            <a:r>
              <a:rPr lang="en-GB" sz="1600" dirty="0" smtClean="0">
                <a:solidFill>
                  <a:srgbClr val="212121"/>
                </a:solidFill>
                <a:latin typeface="Lato" panose="020B0604020202020204" charset="0"/>
              </a:rPr>
              <a:t>source </a:t>
            </a:r>
            <a:r>
              <a:rPr lang="en-GB" sz="1600" dirty="0">
                <a:solidFill>
                  <a:srgbClr val="212121"/>
                </a:solidFill>
                <a:latin typeface="Lato" panose="020B0604020202020204" charset="0"/>
              </a:rPr>
              <a:t>framework for app </a:t>
            </a:r>
            <a:r>
              <a:rPr lang="en-GB" sz="1600" dirty="0" smtClean="0">
                <a:solidFill>
                  <a:srgbClr val="212121"/>
                </a:solidFill>
                <a:latin typeface="Lato" panose="020B0604020202020204" charset="0"/>
              </a:rPr>
              <a:t>building</a:t>
            </a:r>
            <a:endParaRPr lang="en-GB" sz="1600" dirty="0">
              <a:solidFill>
                <a:srgbClr val="212121"/>
              </a:solidFill>
              <a:latin typeface="Lato" panose="020B0604020202020204" charset="0"/>
            </a:endParaRPr>
          </a:p>
        </p:txBody>
      </p:sp>
      <p:pic>
        <p:nvPicPr>
          <p:cNvPr id="8" name="Picture 4" descr="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1357" y="3141697"/>
            <a:ext cx="2628481" cy="898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storage.googleapis.com/cms-storage-bucket/c823e53b3a1a7b0d36a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400" y="342080"/>
            <a:ext cx="2168973" cy="630300"/>
          </a:xfrm>
          <a:prstGeom prst="rect">
            <a:avLst/>
          </a:prstGeom>
          <a:noFill/>
        </p:spPr>
      </p:pic>
      <p:sp>
        <p:nvSpPr>
          <p:cNvPr id="10" name="Rektangel 9"/>
          <p:cNvSpPr/>
          <p:nvPr/>
        </p:nvSpPr>
        <p:spPr>
          <a:xfrm>
            <a:off x="3650461" y="3730053"/>
            <a:ext cx="2628417" cy="1077218"/>
          </a:xfrm>
          <a:prstGeom prst="rect">
            <a:avLst/>
          </a:prstGeom>
        </p:spPr>
        <p:txBody>
          <a:bodyPr wrap="square">
            <a:spAutoFit/>
          </a:bodyPr>
          <a:lstStyle/>
          <a:p>
            <a:r>
              <a:rPr lang="en-GB" sz="1600" dirty="0">
                <a:solidFill>
                  <a:srgbClr val="212121"/>
                </a:solidFill>
                <a:latin typeface="Lato" panose="020B0604020202020204" charset="0"/>
              </a:rPr>
              <a:t>Open s</a:t>
            </a:r>
            <a:r>
              <a:rPr lang="en-GB" sz="1600" dirty="0" smtClean="0">
                <a:solidFill>
                  <a:srgbClr val="212121"/>
                </a:solidFill>
                <a:latin typeface="Lato" panose="020B0604020202020204" charset="0"/>
              </a:rPr>
              <a:t>ource </a:t>
            </a:r>
            <a:r>
              <a:rPr lang="en-GB" sz="1600" dirty="0">
                <a:solidFill>
                  <a:srgbClr val="212121"/>
                </a:solidFill>
                <a:latin typeface="Lato" panose="020B0604020202020204" charset="0"/>
              </a:rPr>
              <a:t>e-book </a:t>
            </a:r>
            <a:r>
              <a:rPr lang="en-GB" sz="1600" dirty="0" smtClean="0">
                <a:solidFill>
                  <a:srgbClr val="212121"/>
                </a:solidFill>
                <a:latin typeface="Lato" panose="020B0604020202020204" charset="0"/>
              </a:rPr>
              <a:t>reader</a:t>
            </a:r>
            <a:endParaRPr lang="en-GB" sz="1600" dirty="0">
              <a:solidFill>
                <a:srgbClr val="212121"/>
              </a:solidFill>
              <a:latin typeface="Lato" panose="020B0604020202020204" charset="0"/>
            </a:endParaRPr>
          </a:p>
          <a:p>
            <a:r>
              <a:rPr lang="en-GB" sz="1600" dirty="0">
                <a:solidFill>
                  <a:srgbClr val="212121"/>
                </a:solidFill>
                <a:latin typeface="Lato" panose="020B0604020202020204" charset="0"/>
              </a:rPr>
              <a:t>Bläddra is dependent </a:t>
            </a:r>
            <a:r>
              <a:rPr lang="en-GB" sz="1600" dirty="0" smtClean="0">
                <a:solidFill>
                  <a:srgbClr val="212121"/>
                </a:solidFill>
                <a:latin typeface="Lato" panose="020B0604020202020204" charset="0"/>
              </a:rPr>
              <a:t>on upgrades </a:t>
            </a:r>
            <a:r>
              <a:rPr lang="en-GB" sz="1600" dirty="0">
                <a:solidFill>
                  <a:srgbClr val="212121"/>
                </a:solidFill>
                <a:latin typeface="Lato" panose="020B0604020202020204" charset="0"/>
              </a:rPr>
              <a:t>and new </a:t>
            </a:r>
            <a:r>
              <a:rPr lang="en-GB" sz="1600" dirty="0" smtClean="0">
                <a:solidFill>
                  <a:srgbClr val="212121"/>
                </a:solidFill>
                <a:latin typeface="Lato" panose="020B0604020202020204" charset="0"/>
              </a:rPr>
              <a:t>features in Readium. </a:t>
            </a:r>
            <a:endParaRPr lang="en-GB" sz="1600" dirty="0">
              <a:solidFill>
                <a:srgbClr val="212121"/>
              </a:solidFill>
              <a:latin typeface="Lato" panose="020B0604020202020204" charset="0"/>
            </a:endParaRPr>
          </a:p>
        </p:txBody>
      </p:sp>
      <p:pic>
        <p:nvPicPr>
          <p:cNvPr id="11" name="Picture 10" descr="Brand guidelines | Google Play | Android Develop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488" y="2091338"/>
            <a:ext cx="1540839" cy="596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File:Downloadontheappstore.png - Wikimedia Comm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1327" y="2204756"/>
            <a:ext cx="1330712" cy="394016"/>
          </a:xfrm>
          <a:prstGeom prst="rect">
            <a:avLst/>
          </a:prstGeom>
          <a:noFill/>
          <a:extLst>
            <a:ext uri="{909E8E84-426E-40DD-AFC4-6F175D3DCCD1}">
              <a14:hiddenFill xmlns:a14="http://schemas.microsoft.com/office/drawing/2010/main">
                <a:solidFill>
                  <a:srgbClr val="FFFFFF"/>
                </a:solidFill>
              </a14:hiddenFill>
            </a:ext>
          </a:extLst>
        </p:spPr>
      </p:pic>
      <p:sp>
        <p:nvSpPr>
          <p:cNvPr id="13" name="Nedåtpil 12"/>
          <p:cNvSpPr/>
          <p:nvPr/>
        </p:nvSpPr>
        <p:spPr>
          <a:xfrm>
            <a:off x="907948" y="1316047"/>
            <a:ext cx="280146" cy="803249"/>
          </a:xfrm>
          <a:prstGeom prst="downArrow">
            <a:avLst/>
          </a:prstGeom>
          <a:solidFill>
            <a:srgbClr val="F7A0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Nedåtpil 13"/>
          <p:cNvSpPr/>
          <p:nvPr/>
        </p:nvSpPr>
        <p:spPr>
          <a:xfrm>
            <a:off x="2076070" y="1312641"/>
            <a:ext cx="280146" cy="803249"/>
          </a:xfrm>
          <a:prstGeom prst="downArrow">
            <a:avLst/>
          </a:prstGeom>
          <a:solidFill>
            <a:srgbClr val="F7A0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ödesschema: Magnetskiva 14"/>
          <p:cNvSpPr/>
          <p:nvPr/>
        </p:nvSpPr>
        <p:spPr>
          <a:xfrm>
            <a:off x="3239181" y="1710203"/>
            <a:ext cx="2259981" cy="1159033"/>
          </a:xfrm>
          <a:prstGeom prst="flowChartMagneticDisk">
            <a:avLst/>
          </a:prstGeom>
          <a:solidFill>
            <a:srgbClr val="F7A0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smtClean="0">
                <a:solidFill>
                  <a:schemeClr val="bg2"/>
                </a:solidFill>
                <a:latin typeface="Lato" panose="020B0604020202020204" charset="0"/>
              </a:rPr>
              <a:t>In house adaptations and </a:t>
            </a:r>
            <a:r>
              <a:rPr lang="en-GB" sz="1600" dirty="0" smtClean="0">
                <a:solidFill>
                  <a:schemeClr val="bg2"/>
                </a:solidFill>
                <a:latin typeface="Lato" panose="020B0604020202020204" charset="0"/>
              </a:rPr>
              <a:t>development</a:t>
            </a:r>
            <a:r>
              <a:rPr lang="sv-SE" sz="1600" dirty="0" smtClean="0">
                <a:solidFill>
                  <a:schemeClr val="bg2"/>
                </a:solidFill>
                <a:latin typeface="Lato" panose="020B0604020202020204" charset="0"/>
              </a:rPr>
              <a:t> </a:t>
            </a:r>
            <a:endParaRPr lang="en-GB" sz="1600" dirty="0">
              <a:solidFill>
                <a:schemeClr val="bg2"/>
              </a:solidFill>
              <a:latin typeface="Lato" panose="020B0604020202020204" charset="0"/>
            </a:endParaRPr>
          </a:p>
        </p:txBody>
      </p:sp>
      <p:sp>
        <p:nvSpPr>
          <p:cNvPr id="16" name="Rektangel 15"/>
          <p:cNvSpPr/>
          <p:nvPr/>
        </p:nvSpPr>
        <p:spPr>
          <a:xfrm>
            <a:off x="1019718" y="2671548"/>
            <a:ext cx="1496900" cy="1554272"/>
          </a:xfrm>
          <a:prstGeom prst="rect">
            <a:avLst/>
          </a:prstGeom>
        </p:spPr>
        <p:txBody>
          <a:bodyPr wrap="square">
            <a:spAutoFit/>
          </a:bodyPr>
          <a:lstStyle/>
          <a:p>
            <a:pPr>
              <a:spcBef>
                <a:spcPts val="600"/>
              </a:spcBef>
            </a:pPr>
            <a:r>
              <a:rPr lang="en-GB" sz="1600" dirty="0" smtClean="0">
                <a:solidFill>
                  <a:srgbClr val="212121"/>
                </a:solidFill>
                <a:latin typeface="Lato" panose="020B0604020202020204" charset="0"/>
              </a:rPr>
              <a:t>Upgrade in IOS</a:t>
            </a:r>
          </a:p>
          <a:p>
            <a:pPr>
              <a:spcBef>
                <a:spcPts val="600"/>
              </a:spcBef>
            </a:pPr>
            <a:r>
              <a:rPr lang="en-GB" sz="1600" dirty="0" smtClean="0">
                <a:solidFill>
                  <a:srgbClr val="212121"/>
                </a:solidFill>
                <a:latin typeface="Lato" panose="020B0604020202020204" charset="0"/>
              </a:rPr>
              <a:t>Fix bugs</a:t>
            </a:r>
          </a:p>
          <a:p>
            <a:pPr>
              <a:spcBef>
                <a:spcPts val="600"/>
              </a:spcBef>
            </a:pPr>
            <a:r>
              <a:rPr lang="en-GB" sz="1600" dirty="0" smtClean="0">
                <a:solidFill>
                  <a:srgbClr val="212121"/>
                </a:solidFill>
                <a:latin typeface="Lato" panose="020B0604020202020204" charset="0"/>
              </a:rPr>
              <a:t>Add features</a:t>
            </a:r>
          </a:p>
          <a:p>
            <a:pPr>
              <a:spcBef>
                <a:spcPts val="600"/>
              </a:spcBef>
            </a:pPr>
            <a:r>
              <a:rPr lang="en-GB" sz="1600" dirty="0" smtClean="0">
                <a:solidFill>
                  <a:srgbClr val="212121"/>
                </a:solidFill>
                <a:latin typeface="Lato" panose="020B0604020202020204" charset="0"/>
              </a:rPr>
              <a:t>Add languages</a:t>
            </a:r>
            <a:endParaRPr lang="en-GB" sz="1600" dirty="0">
              <a:latin typeface="Lato" panose="020B0604020202020204" charset="0"/>
            </a:endParaRPr>
          </a:p>
        </p:txBody>
      </p:sp>
      <p:pic>
        <p:nvPicPr>
          <p:cNvPr id="18" name="Google Shape;72;p13"/>
          <p:cNvPicPr preferRelativeResize="0"/>
          <p:nvPr/>
        </p:nvPicPr>
        <p:blipFill>
          <a:blip r:embed="rId8">
            <a:alphaModFix/>
          </a:blip>
          <a:stretch>
            <a:fillRect/>
          </a:stretch>
        </p:blipFill>
        <p:spPr>
          <a:xfrm>
            <a:off x="283044" y="4073420"/>
            <a:ext cx="736674" cy="782700"/>
          </a:xfrm>
          <a:prstGeom prst="rect">
            <a:avLst/>
          </a:prstGeom>
          <a:noFill/>
          <a:ln>
            <a:noFill/>
          </a:ln>
        </p:spPr>
      </p:pic>
      <p:pic>
        <p:nvPicPr>
          <p:cNvPr id="3" name="Bildobjekt 2"/>
          <p:cNvPicPr>
            <a:picLocks noChangeAspect="1"/>
          </p:cNvPicPr>
          <p:nvPr/>
        </p:nvPicPr>
        <p:blipFill rotWithShape="1">
          <a:blip r:embed="rId9">
            <a:extLst>
              <a:ext uri="{28A0092B-C50C-407E-A947-70E740481C1C}">
                <a14:useLocalDpi xmlns:a14="http://schemas.microsoft.com/office/drawing/2010/main" val="0"/>
              </a:ext>
            </a:extLst>
          </a:blip>
          <a:srcRect l="12635" t="17842" r="13234" b="-1"/>
          <a:stretch/>
        </p:blipFill>
        <p:spPr>
          <a:xfrm>
            <a:off x="6719776" y="521627"/>
            <a:ext cx="1732310" cy="3413171"/>
          </a:xfrm>
          <a:prstGeom prst="rect">
            <a:avLst/>
          </a:prstGeom>
          <a:effectLst>
            <a:softEdge rad="38100"/>
          </a:effectLst>
        </p:spPr>
      </p:pic>
    </p:spTree>
    <p:extLst>
      <p:ext uri="{BB962C8B-B14F-4D97-AF65-F5344CB8AC3E}">
        <p14:creationId xmlns:p14="http://schemas.microsoft.com/office/powerpoint/2010/main" val="26983765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v"/>
              <a:t>Content</a:t>
            </a:r>
            <a:endParaRPr/>
          </a:p>
        </p:txBody>
      </p:sp>
      <p:pic>
        <p:nvPicPr>
          <p:cNvPr id="4"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2"/>
        <p:cNvGrpSpPr/>
        <p:nvPr/>
      </p:nvGrpSpPr>
      <p:grpSpPr>
        <a:xfrm>
          <a:off x="0" y="0"/>
          <a:ext cx="0" cy="0"/>
          <a:chOff x="0" y="0"/>
          <a:chExt cx="0" cy="0"/>
        </a:xfrm>
      </p:grpSpPr>
      <p:sp>
        <p:nvSpPr>
          <p:cNvPr id="93" name="Google Shape;93;p15"/>
          <p:cNvSpPr txBox="1">
            <a:spLocks noGrp="1"/>
          </p:cNvSpPr>
          <p:nvPr>
            <p:ph type="body" idx="4294967295"/>
          </p:nvPr>
        </p:nvSpPr>
        <p:spPr>
          <a:xfrm>
            <a:off x="4882376" y="185859"/>
            <a:ext cx="4261624" cy="3002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sv" sz="3200" dirty="0">
                <a:highlight>
                  <a:srgbClr val="F7A07B"/>
                </a:highlight>
              </a:rPr>
              <a:t>”</a:t>
            </a:r>
            <a:r>
              <a:rPr lang="sv" sz="3200" dirty="0">
                <a:solidFill>
                  <a:srgbClr val="000000"/>
                </a:solidFill>
                <a:highlight>
                  <a:srgbClr val="F7A07B"/>
                </a:highlight>
              </a:rPr>
              <a:t>... the public </a:t>
            </a:r>
            <a:r>
              <a:rPr lang="sv" sz="3200" dirty="0" smtClean="0">
                <a:solidFill>
                  <a:srgbClr val="000000"/>
                </a:solidFill>
                <a:highlight>
                  <a:srgbClr val="F7A07B"/>
                </a:highlight>
              </a:rPr>
              <a:t>library</a:t>
            </a:r>
          </a:p>
          <a:p>
            <a:pPr marL="0" lvl="0" indent="0" algn="r" rtl="0">
              <a:spcBef>
                <a:spcPts val="0"/>
              </a:spcBef>
              <a:spcAft>
                <a:spcPts val="0"/>
              </a:spcAft>
              <a:buNone/>
            </a:pPr>
            <a:r>
              <a:rPr lang="sv" sz="3200" dirty="0" smtClean="0">
                <a:solidFill>
                  <a:srgbClr val="000000"/>
                </a:solidFill>
                <a:highlight>
                  <a:srgbClr val="F7A07B"/>
                </a:highlight>
              </a:rPr>
              <a:t>system </a:t>
            </a:r>
            <a:r>
              <a:rPr lang="sv" sz="3200" dirty="0">
                <a:solidFill>
                  <a:srgbClr val="000000"/>
                </a:solidFill>
                <a:highlight>
                  <a:srgbClr val="F7A07B"/>
                </a:highlight>
              </a:rPr>
              <a:t>shall </a:t>
            </a:r>
            <a:r>
              <a:rPr lang="sv" sz="3200" dirty="0" smtClean="0">
                <a:solidFill>
                  <a:srgbClr val="000000"/>
                </a:solidFill>
                <a:highlight>
                  <a:srgbClr val="F7A07B"/>
                </a:highlight>
              </a:rPr>
              <a:t>devote</a:t>
            </a:r>
          </a:p>
          <a:p>
            <a:pPr marL="0" lvl="0" indent="0" algn="r" rtl="0">
              <a:spcBef>
                <a:spcPts val="0"/>
              </a:spcBef>
              <a:spcAft>
                <a:spcPts val="0"/>
              </a:spcAft>
              <a:buNone/>
            </a:pPr>
            <a:r>
              <a:rPr lang="sv" sz="3200" dirty="0" smtClean="0">
                <a:solidFill>
                  <a:srgbClr val="000000"/>
                </a:solidFill>
                <a:highlight>
                  <a:srgbClr val="F7A07B"/>
                </a:highlight>
              </a:rPr>
              <a:t>particular attention to</a:t>
            </a:r>
          </a:p>
          <a:p>
            <a:pPr marL="0" lvl="0" indent="0" algn="r" rtl="0">
              <a:spcBef>
                <a:spcPts val="0"/>
              </a:spcBef>
              <a:spcAft>
                <a:spcPts val="0"/>
              </a:spcAft>
              <a:buNone/>
            </a:pPr>
            <a:r>
              <a:rPr lang="sv" sz="3200" dirty="0" smtClean="0">
                <a:solidFill>
                  <a:srgbClr val="000000"/>
                </a:solidFill>
                <a:highlight>
                  <a:srgbClr val="F7A07B"/>
                </a:highlight>
              </a:rPr>
              <a:t>national minorities” </a:t>
            </a:r>
            <a:endParaRPr sz="3200" dirty="0">
              <a:solidFill>
                <a:srgbClr val="000000"/>
              </a:solidFill>
              <a:highlight>
                <a:srgbClr val="F7A07B"/>
              </a:highlight>
            </a:endParaRPr>
          </a:p>
          <a:p>
            <a:pPr marL="0" lvl="0" indent="0" algn="r" rtl="0">
              <a:spcBef>
                <a:spcPts val="0"/>
              </a:spcBef>
              <a:spcAft>
                <a:spcPts val="1600"/>
              </a:spcAft>
              <a:buNone/>
            </a:pPr>
            <a:endParaRPr sz="3200" dirty="0">
              <a:solidFill>
                <a:srgbClr val="000000"/>
              </a:solidFill>
              <a:highlight>
                <a:srgbClr val="FFFFFF"/>
              </a:highlight>
            </a:endParaRPr>
          </a:p>
        </p:txBody>
      </p:sp>
      <p:pic>
        <p:nvPicPr>
          <p:cNvPr id="3"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sv-SE" dirty="0" smtClean="0">
                <a:solidFill>
                  <a:schemeClr val="bg2"/>
                </a:solidFill>
                <a:latin typeface="Raleway" panose="020B0604020202020204" charset="0"/>
              </a:rPr>
              <a:t>Media policy</a:t>
            </a:r>
            <a:endParaRPr dirty="0">
              <a:solidFill>
                <a:schemeClr val="bg2"/>
              </a:solidFill>
            </a:endParaRPr>
          </a:p>
        </p:txBody>
      </p:sp>
      <p:sp>
        <p:nvSpPr>
          <p:cNvPr id="4" name="Platshållare för text 3"/>
          <p:cNvSpPr>
            <a:spLocks noGrp="1"/>
          </p:cNvSpPr>
          <p:nvPr>
            <p:ph type="body" idx="1"/>
          </p:nvPr>
        </p:nvSpPr>
        <p:spPr/>
        <p:txBody>
          <a:bodyPr/>
          <a:lstStyle/>
          <a:p>
            <a:pPr lvl="0"/>
            <a:r>
              <a:rPr lang="en-GB" sz="1600" dirty="0">
                <a:solidFill>
                  <a:schemeClr val="bg2"/>
                </a:solidFill>
              </a:rPr>
              <a:t>Strategic </a:t>
            </a:r>
            <a:r>
              <a:rPr lang="en-GB" sz="1600" dirty="0" smtClean="0">
                <a:solidFill>
                  <a:schemeClr val="bg2"/>
                </a:solidFill>
              </a:rPr>
              <a:t>basis </a:t>
            </a:r>
            <a:r>
              <a:rPr lang="en-GB" sz="1600" dirty="0">
                <a:solidFill>
                  <a:schemeClr val="bg2"/>
                </a:solidFill>
              </a:rPr>
              <a:t>for </a:t>
            </a:r>
            <a:r>
              <a:rPr lang="en-GB" sz="1600" dirty="0" smtClean="0">
                <a:solidFill>
                  <a:schemeClr val="bg2"/>
                </a:solidFill>
              </a:rPr>
              <a:t>literature </a:t>
            </a:r>
            <a:r>
              <a:rPr lang="en-GB" sz="1600" dirty="0">
                <a:solidFill>
                  <a:schemeClr val="bg2"/>
                </a:solidFill>
              </a:rPr>
              <a:t>and </a:t>
            </a:r>
            <a:r>
              <a:rPr lang="en-GB" sz="1600" dirty="0" smtClean="0">
                <a:solidFill>
                  <a:schemeClr val="bg2"/>
                </a:solidFill>
              </a:rPr>
              <a:t>media work</a:t>
            </a:r>
            <a:endParaRPr lang="en-GB" sz="1600" dirty="0">
              <a:solidFill>
                <a:schemeClr val="bg2"/>
              </a:solidFill>
            </a:endParaRPr>
          </a:p>
          <a:p>
            <a:pPr lvl="0"/>
            <a:r>
              <a:rPr lang="en-GB" sz="1600" dirty="0">
                <a:solidFill>
                  <a:schemeClr val="bg2"/>
                </a:solidFill>
              </a:rPr>
              <a:t>Connects the </a:t>
            </a:r>
            <a:r>
              <a:rPr lang="en-GB" sz="1600" dirty="0" smtClean="0">
                <a:solidFill>
                  <a:schemeClr val="bg2"/>
                </a:solidFill>
              </a:rPr>
              <a:t>purpose </a:t>
            </a:r>
            <a:r>
              <a:rPr lang="en-GB" sz="1600" dirty="0">
                <a:solidFill>
                  <a:schemeClr val="bg2"/>
                </a:solidFill>
              </a:rPr>
              <a:t>of the </a:t>
            </a:r>
            <a:r>
              <a:rPr lang="en-GB" sz="1600" dirty="0" smtClean="0">
                <a:solidFill>
                  <a:schemeClr val="bg2"/>
                </a:solidFill>
              </a:rPr>
              <a:t>app </a:t>
            </a:r>
            <a:r>
              <a:rPr lang="en-GB" sz="1600" dirty="0">
                <a:solidFill>
                  <a:schemeClr val="bg2"/>
                </a:solidFill>
              </a:rPr>
              <a:t>to the </a:t>
            </a:r>
            <a:r>
              <a:rPr lang="en-GB" sz="1600" dirty="0" smtClean="0">
                <a:solidFill>
                  <a:schemeClr val="bg2"/>
                </a:solidFill>
              </a:rPr>
              <a:t>content</a:t>
            </a:r>
            <a:endParaRPr lang="en-GB" sz="1600" dirty="0">
              <a:solidFill>
                <a:schemeClr val="bg2"/>
              </a:solidFill>
            </a:endParaRPr>
          </a:p>
          <a:p>
            <a:pPr lvl="0"/>
            <a:r>
              <a:rPr lang="en-GB" sz="1600" dirty="0">
                <a:solidFill>
                  <a:schemeClr val="bg2"/>
                </a:solidFill>
              </a:rPr>
              <a:t>Clarifies </a:t>
            </a:r>
            <a:r>
              <a:rPr lang="en-GB" sz="1600" dirty="0" smtClean="0">
                <a:solidFill>
                  <a:schemeClr val="bg2"/>
                </a:solidFill>
              </a:rPr>
              <a:t>target groups </a:t>
            </a:r>
            <a:r>
              <a:rPr lang="en-GB" sz="1600" dirty="0">
                <a:solidFill>
                  <a:schemeClr val="bg2"/>
                </a:solidFill>
              </a:rPr>
              <a:t>and </a:t>
            </a:r>
            <a:r>
              <a:rPr lang="en-GB" sz="1600" dirty="0" smtClean="0">
                <a:solidFill>
                  <a:schemeClr val="bg2"/>
                </a:solidFill>
              </a:rPr>
              <a:t>needs</a:t>
            </a:r>
            <a:endParaRPr lang="en-GB" sz="1600" dirty="0">
              <a:solidFill>
                <a:schemeClr val="bg2"/>
              </a:solidFill>
            </a:endParaRPr>
          </a:p>
          <a:p>
            <a:pPr lvl="0"/>
            <a:r>
              <a:rPr lang="en-GB" sz="1600" dirty="0">
                <a:solidFill>
                  <a:schemeClr val="bg2"/>
                </a:solidFill>
              </a:rPr>
              <a:t>Highlights </a:t>
            </a:r>
            <a:r>
              <a:rPr lang="en-GB" sz="1600" dirty="0" smtClean="0">
                <a:solidFill>
                  <a:schemeClr val="bg2"/>
                </a:solidFill>
              </a:rPr>
              <a:t>primary governing documents</a:t>
            </a:r>
            <a:endParaRPr lang="en-GB" sz="1600" dirty="0">
              <a:solidFill>
                <a:schemeClr val="bg2"/>
              </a:solidFill>
            </a:endParaRPr>
          </a:p>
          <a:p>
            <a:pPr lvl="0"/>
            <a:r>
              <a:rPr lang="en-GB" sz="1600" dirty="0">
                <a:solidFill>
                  <a:schemeClr val="bg2"/>
                </a:solidFill>
              </a:rPr>
              <a:t>Provides </a:t>
            </a:r>
            <a:r>
              <a:rPr lang="en-GB" sz="1600" dirty="0" smtClean="0">
                <a:solidFill>
                  <a:schemeClr val="bg2"/>
                </a:solidFill>
              </a:rPr>
              <a:t>guidelines </a:t>
            </a:r>
            <a:r>
              <a:rPr lang="en-GB" sz="1600" dirty="0">
                <a:solidFill>
                  <a:schemeClr val="bg2"/>
                </a:solidFill>
              </a:rPr>
              <a:t>and </a:t>
            </a:r>
            <a:r>
              <a:rPr lang="en-GB" sz="1600" dirty="0" smtClean="0">
                <a:solidFill>
                  <a:schemeClr val="bg2"/>
                </a:solidFill>
              </a:rPr>
              <a:t>boundaries </a:t>
            </a:r>
            <a:r>
              <a:rPr lang="en-GB" sz="1600" dirty="0">
                <a:solidFill>
                  <a:schemeClr val="bg2"/>
                </a:solidFill>
              </a:rPr>
              <a:t>for </a:t>
            </a:r>
            <a:r>
              <a:rPr lang="en-GB" sz="1600" dirty="0" smtClean="0">
                <a:solidFill>
                  <a:schemeClr val="bg2"/>
                </a:solidFill>
              </a:rPr>
              <a:t>selection </a:t>
            </a:r>
            <a:r>
              <a:rPr lang="en-GB" sz="1600" dirty="0">
                <a:solidFill>
                  <a:schemeClr val="bg2"/>
                </a:solidFill>
              </a:rPr>
              <a:t>and </a:t>
            </a:r>
            <a:r>
              <a:rPr lang="en-GB" sz="1600" dirty="0" smtClean="0">
                <a:solidFill>
                  <a:schemeClr val="bg2"/>
                </a:solidFill>
              </a:rPr>
              <a:t>purchasing</a:t>
            </a:r>
            <a:endParaRPr lang="en-GB" sz="1600" dirty="0">
              <a:solidFill>
                <a:schemeClr val="bg2"/>
              </a:solidFill>
            </a:endParaRPr>
          </a:p>
          <a:p>
            <a:pPr lvl="0"/>
            <a:r>
              <a:rPr lang="en-GB" sz="1600" dirty="0" smtClean="0">
                <a:solidFill>
                  <a:schemeClr val="bg2"/>
                </a:solidFill>
              </a:rPr>
              <a:t>Describes role collaboration in literature selection</a:t>
            </a:r>
            <a:endParaRPr lang="en-GB" sz="1600" dirty="0">
              <a:solidFill>
                <a:schemeClr val="bg2"/>
              </a:solidFill>
            </a:endParaRPr>
          </a:p>
        </p:txBody>
      </p:sp>
      <p:sp>
        <p:nvSpPr>
          <p:cNvPr id="6" name="Google Shape;371;p45"/>
          <p:cNvSpPr txBox="1"/>
          <p:nvPr/>
        </p:nvSpPr>
        <p:spPr>
          <a:xfrm>
            <a:off x="547777" y="1639965"/>
            <a:ext cx="1556400" cy="1974600"/>
          </a:xfrm>
          <a:prstGeom prst="rect">
            <a:avLst/>
          </a:prstGeom>
          <a:noFill/>
          <a:ln>
            <a:noFill/>
          </a:ln>
        </p:spPr>
        <p:txBody>
          <a:bodyPr spcFirstLastPara="1" wrap="square" lIns="91425" tIns="91425" rIns="91425" bIns="91425" anchor="t" anchorCtr="0">
            <a:noAutofit/>
          </a:bodyPr>
          <a:lstStyle/>
          <a:p>
            <a:pPr lvl="0"/>
            <a:r>
              <a:rPr lang="en-GB" sz="1600" b="1" dirty="0">
                <a:solidFill>
                  <a:schemeClr val="bg2"/>
                </a:solidFill>
                <a:latin typeface="Lato" panose="020B0604020202020204" charset="0"/>
                <a:ea typeface="Raleway"/>
                <a:cs typeface="Raleway"/>
                <a:sym typeface="Raleway"/>
              </a:rPr>
              <a:t>The </a:t>
            </a:r>
            <a:r>
              <a:rPr lang="en-GB" sz="1600" b="1" dirty="0" smtClean="0">
                <a:solidFill>
                  <a:schemeClr val="bg2"/>
                </a:solidFill>
                <a:latin typeface="Lato" panose="020B0604020202020204" charset="0"/>
                <a:ea typeface="Raleway"/>
                <a:cs typeface="Raleway"/>
                <a:sym typeface="Raleway"/>
              </a:rPr>
              <a:t>media </a:t>
            </a:r>
            <a:r>
              <a:rPr lang="en-GB" sz="1600" b="1" dirty="0">
                <a:solidFill>
                  <a:schemeClr val="bg2"/>
                </a:solidFill>
                <a:latin typeface="Lato" panose="020B0604020202020204" charset="0"/>
                <a:ea typeface="Raleway"/>
                <a:cs typeface="Raleway"/>
                <a:sym typeface="Raleway"/>
              </a:rPr>
              <a:t>policy was </a:t>
            </a:r>
            <a:r>
              <a:rPr lang="en-GB" sz="1600" b="1" dirty="0" smtClean="0">
                <a:solidFill>
                  <a:schemeClr val="bg2"/>
                </a:solidFill>
                <a:latin typeface="Lato" panose="020B0604020202020204" charset="0"/>
                <a:ea typeface="Raleway"/>
                <a:cs typeface="Raleway"/>
                <a:sym typeface="Raleway"/>
              </a:rPr>
              <a:t>drafted in </a:t>
            </a:r>
            <a:r>
              <a:rPr lang="en-GB" sz="1600" b="1" dirty="0">
                <a:solidFill>
                  <a:schemeClr val="bg2"/>
                </a:solidFill>
                <a:latin typeface="Lato" panose="020B0604020202020204" charset="0"/>
                <a:ea typeface="Raleway"/>
                <a:cs typeface="Raleway"/>
                <a:sym typeface="Raleway"/>
              </a:rPr>
              <a:t>collaboration with the project's reference group.</a:t>
            </a:r>
            <a:endParaRPr sz="1600" b="1" dirty="0">
              <a:solidFill>
                <a:schemeClr val="bg2"/>
              </a:solidFill>
              <a:latin typeface="Lato" panose="020B0604020202020204" charset="0"/>
              <a:ea typeface="Raleway"/>
              <a:cs typeface="Raleway"/>
              <a:sym typeface="Raleway"/>
            </a:endParaRPr>
          </a:p>
        </p:txBody>
      </p:sp>
      <p:pic>
        <p:nvPicPr>
          <p:cNvPr id="7"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spTree>
    <p:extLst>
      <p:ext uri="{BB962C8B-B14F-4D97-AF65-F5344CB8AC3E}">
        <p14:creationId xmlns:p14="http://schemas.microsoft.com/office/powerpoint/2010/main" val="839099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GB" dirty="0" smtClean="0">
                <a:solidFill>
                  <a:schemeClr val="bg2"/>
                </a:solidFill>
                <a:latin typeface="Raleway" panose="020B0604020202020204" charset="0"/>
              </a:rPr>
              <a:t>Detective work</a:t>
            </a:r>
            <a:endParaRPr lang="en-GB" dirty="0">
              <a:solidFill>
                <a:schemeClr val="bg2"/>
              </a:solidFill>
            </a:endParaRPr>
          </a:p>
        </p:txBody>
      </p:sp>
      <p:sp>
        <p:nvSpPr>
          <p:cNvPr id="4" name="Platshållare för text 3"/>
          <p:cNvSpPr>
            <a:spLocks noGrp="1"/>
          </p:cNvSpPr>
          <p:nvPr>
            <p:ph type="body" idx="1"/>
          </p:nvPr>
        </p:nvSpPr>
        <p:spPr/>
        <p:txBody>
          <a:bodyPr/>
          <a:lstStyle/>
          <a:p>
            <a:r>
              <a:rPr lang="en-GB" sz="1600" dirty="0" smtClean="0">
                <a:solidFill>
                  <a:schemeClr val="bg2"/>
                </a:solidFill>
              </a:rPr>
              <a:t>Identify books published in minority languages, compile lists of titles with </a:t>
            </a:r>
            <a:r>
              <a:rPr lang="en-GB" sz="1600" dirty="0">
                <a:solidFill>
                  <a:schemeClr val="bg2"/>
                </a:solidFill>
              </a:rPr>
              <a:t>publisher </a:t>
            </a:r>
            <a:r>
              <a:rPr lang="en-GB" sz="1600" dirty="0" smtClean="0">
                <a:solidFill>
                  <a:schemeClr val="bg2"/>
                </a:solidFill>
              </a:rPr>
              <a:t>information – Long list</a:t>
            </a:r>
          </a:p>
          <a:p>
            <a:r>
              <a:rPr lang="en-GB" sz="1600" dirty="0" smtClean="0">
                <a:solidFill>
                  <a:schemeClr val="bg2"/>
                </a:solidFill>
              </a:rPr>
              <a:t>Long list ranked by minority representatives</a:t>
            </a:r>
          </a:p>
          <a:p>
            <a:r>
              <a:rPr lang="en-GB" sz="1600" dirty="0" smtClean="0">
                <a:solidFill>
                  <a:schemeClr val="bg2"/>
                </a:solidFill>
              </a:rPr>
              <a:t>Clarify copyright holders for top-ranked titles – Short list</a:t>
            </a:r>
          </a:p>
          <a:p>
            <a:r>
              <a:rPr lang="en-GB" sz="1600" dirty="0" smtClean="0">
                <a:solidFill>
                  <a:schemeClr val="bg2"/>
                </a:solidFill>
              </a:rPr>
              <a:t>Dialogue with copyright holders about converting print books </a:t>
            </a:r>
            <a:br>
              <a:rPr lang="en-GB" sz="1600" dirty="0" smtClean="0">
                <a:solidFill>
                  <a:schemeClr val="bg2"/>
                </a:solidFill>
              </a:rPr>
            </a:br>
            <a:r>
              <a:rPr lang="en-GB" sz="1600" dirty="0" smtClean="0">
                <a:solidFill>
                  <a:schemeClr val="bg2"/>
                </a:solidFill>
              </a:rPr>
              <a:t>to e-books </a:t>
            </a:r>
          </a:p>
          <a:p>
            <a:r>
              <a:rPr lang="en-GB" sz="1600" dirty="0" smtClean="0">
                <a:solidFill>
                  <a:schemeClr val="bg2"/>
                </a:solidFill>
              </a:rPr>
              <a:t>Negotiate licence agreements</a:t>
            </a:r>
          </a:p>
          <a:p>
            <a:r>
              <a:rPr lang="en-GB" sz="1600" dirty="0" smtClean="0">
                <a:solidFill>
                  <a:schemeClr val="bg2"/>
                </a:solidFill>
              </a:rPr>
              <a:t>Produce EPUB files </a:t>
            </a:r>
          </a:p>
          <a:p>
            <a:pPr marL="114300" indent="0">
              <a:buNone/>
            </a:pPr>
            <a:endParaRPr lang="en-GB" sz="1600" dirty="0">
              <a:solidFill>
                <a:schemeClr val="bg2"/>
              </a:solidFill>
            </a:endParaRPr>
          </a:p>
        </p:txBody>
      </p:sp>
      <p:pic>
        <p:nvPicPr>
          <p:cNvPr id="3" name="Google Shape;72;p13"/>
          <p:cNvPicPr preferRelativeResize="0"/>
          <p:nvPr/>
        </p:nvPicPr>
        <p:blipFill>
          <a:blip r:embed="rId4">
            <a:alphaModFix/>
          </a:blip>
          <a:stretch>
            <a:fillRect/>
          </a:stretch>
        </p:blipFill>
        <p:spPr>
          <a:xfrm>
            <a:off x="38088" y="4326455"/>
            <a:ext cx="736674" cy="782700"/>
          </a:xfrm>
          <a:prstGeom prst="rect">
            <a:avLst/>
          </a:prstGeom>
          <a:noFill/>
          <a:ln>
            <a:noFill/>
          </a:ln>
        </p:spPr>
      </p:pic>
      <p:sp>
        <p:nvSpPr>
          <p:cNvPr id="5" name="Google Shape;371;p45"/>
          <p:cNvSpPr txBox="1"/>
          <p:nvPr/>
        </p:nvSpPr>
        <p:spPr>
          <a:xfrm>
            <a:off x="505485" y="1641600"/>
            <a:ext cx="1556400" cy="197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defRPr sz="1600" b="1">
                <a:solidFill>
                  <a:schemeClr val="bg2"/>
                </a:solidFill>
                <a:latin typeface="Lato" panose="020B0604020202020204" charset="0"/>
                <a:ea typeface="Raleway"/>
                <a:cs typeface="Raleway"/>
              </a:defRPr>
            </a:lvl1pPr>
          </a:lstStyle>
          <a:p>
            <a:r>
              <a:rPr lang="en-GB" dirty="0" smtClean="0">
                <a:sym typeface="Raleway"/>
              </a:rPr>
              <a:t>State-funded support </a:t>
            </a:r>
            <a:r>
              <a:rPr lang="en-GB" dirty="0">
                <a:sym typeface="Raleway"/>
              </a:rPr>
              <a:t>to </a:t>
            </a:r>
            <a:r>
              <a:rPr lang="en-GB" dirty="0" smtClean="0">
                <a:sym typeface="Raleway"/>
              </a:rPr>
              <a:t>publishers </a:t>
            </a:r>
            <a:r>
              <a:rPr lang="en-GB" dirty="0">
                <a:sym typeface="Raleway"/>
              </a:rPr>
              <a:t>to </a:t>
            </a:r>
            <a:r>
              <a:rPr lang="en-GB" dirty="0" smtClean="0">
                <a:sym typeface="Raleway"/>
              </a:rPr>
              <a:t>create digital versions of print books  </a:t>
            </a:r>
            <a:endParaRPr lang="en-GB" dirty="0">
              <a:sym typeface="Raleway"/>
            </a:endParaRPr>
          </a:p>
        </p:txBody>
      </p:sp>
    </p:spTree>
    <p:extLst>
      <p:ext uri="{BB962C8B-B14F-4D97-AF65-F5344CB8AC3E}">
        <p14:creationId xmlns:p14="http://schemas.microsoft.com/office/powerpoint/2010/main" val="41647621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5" name="Google Shape;105;p18"/>
          <p:cNvSpPr/>
          <p:nvPr/>
        </p:nvSpPr>
        <p:spPr>
          <a:xfrm>
            <a:off x="282971" y="2183050"/>
            <a:ext cx="912900" cy="912900"/>
          </a:xfrm>
          <a:prstGeom prst="ellipse">
            <a:avLst/>
          </a:prstGeom>
          <a:gradFill>
            <a:gsLst>
              <a:gs pos="0">
                <a:srgbClr val="FFDBCA"/>
              </a:gs>
              <a:gs pos="100000">
                <a:srgbClr val="FA844D"/>
              </a:gs>
            </a:gsLst>
            <a:lin ang="5400012" scaled="0"/>
          </a:gra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800">
                <a:latin typeface="Raleway"/>
                <a:ea typeface="Raleway"/>
                <a:cs typeface="Raleway"/>
                <a:sym typeface="Raleway"/>
              </a:rPr>
              <a:t>ARLI</a:t>
            </a:r>
            <a:endParaRPr sz="800">
              <a:latin typeface="Raleway"/>
              <a:ea typeface="Raleway"/>
              <a:cs typeface="Raleway"/>
              <a:sym typeface="Raleway"/>
            </a:endParaRPr>
          </a:p>
        </p:txBody>
      </p:sp>
      <p:sp>
        <p:nvSpPr>
          <p:cNvPr id="106" name="Google Shape;106;p18"/>
          <p:cNvSpPr/>
          <p:nvPr/>
        </p:nvSpPr>
        <p:spPr>
          <a:xfrm>
            <a:off x="1750923" y="1125275"/>
            <a:ext cx="1130100" cy="1130400"/>
          </a:xfrm>
          <a:prstGeom prst="ellipse">
            <a:avLst/>
          </a:prstGeom>
          <a:solidFill>
            <a:srgbClr val="F7A07B"/>
          </a:solidFill>
          <a:ln>
            <a:noFill/>
          </a:ln>
        </p:spPr>
        <p:txBody>
          <a:bodyPr spcFirstLastPara="1" wrap="square" lIns="0" tIns="0" rIns="0" bIns="0" anchor="ctr" anchorCtr="0">
            <a:noAutofit/>
          </a:bodyPr>
          <a:lstStyle/>
          <a:p>
            <a:pPr marL="0" lvl="0" indent="0" algn="ctr" rtl="0">
              <a:spcBef>
                <a:spcPts val="0"/>
              </a:spcBef>
              <a:spcAft>
                <a:spcPts val="0"/>
              </a:spcAft>
              <a:buNone/>
            </a:pPr>
            <a:r>
              <a:rPr lang="sv" sz="1000">
                <a:latin typeface="Raleway"/>
                <a:ea typeface="Raleway"/>
                <a:cs typeface="Raleway"/>
                <a:sym typeface="Raleway"/>
              </a:rPr>
              <a:t>ROMANI CHIB</a:t>
            </a:r>
            <a:endParaRPr sz="1000">
              <a:solidFill>
                <a:srgbClr val="FFFFFF"/>
              </a:solidFill>
              <a:latin typeface="Raleway"/>
              <a:ea typeface="Raleway"/>
              <a:cs typeface="Raleway"/>
              <a:sym typeface="Raleway"/>
            </a:endParaRPr>
          </a:p>
        </p:txBody>
      </p:sp>
      <p:sp>
        <p:nvSpPr>
          <p:cNvPr id="107" name="Google Shape;107;p18"/>
          <p:cNvSpPr/>
          <p:nvPr/>
        </p:nvSpPr>
        <p:spPr>
          <a:xfrm>
            <a:off x="6216235" y="1125275"/>
            <a:ext cx="1130100" cy="1130400"/>
          </a:xfrm>
          <a:prstGeom prst="ellipse">
            <a:avLst/>
          </a:prstGeom>
          <a:solidFill>
            <a:srgbClr val="F7A07B"/>
          </a:solidFill>
          <a:ln>
            <a:noFill/>
          </a:ln>
        </p:spPr>
        <p:txBody>
          <a:bodyPr spcFirstLastPara="1" wrap="square" lIns="0" tIns="0" rIns="0" bIns="0" anchor="ctr" anchorCtr="0">
            <a:noAutofit/>
          </a:bodyPr>
          <a:lstStyle/>
          <a:p>
            <a:pPr marL="0" lvl="0" indent="0" algn="ctr" rtl="0">
              <a:spcBef>
                <a:spcPts val="0"/>
              </a:spcBef>
              <a:spcAft>
                <a:spcPts val="0"/>
              </a:spcAft>
              <a:buNone/>
            </a:pPr>
            <a:r>
              <a:rPr lang="sv" sz="1000" dirty="0" smtClean="0">
                <a:latin typeface="Raleway"/>
                <a:ea typeface="Raleway"/>
                <a:cs typeface="Raleway"/>
                <a:sym typeface="Raleway"/>
              </a:rPr>
              <a:t>SAMI</a:t>
            </a:r>
            <a:endParaRPr sz="1000" dirty="0">
              <a:solidFill>
                <a:srgbClr val="FFFFFF"/>
              </a:solidFill>
              <a:latin typeface="Raleway"/>
              <a:ea typeface="Raleway"/>
              <a:cs typeface="Raleway"/>
              <a:sym typeface="Raleway"/>
            </a:endParaRPr>
          </a:p>
        </p:txBody>
      </p:sp>
      <p:sp>
        <p:nvSpPr>
          <p:cNvPr id="108" name="Google Shape;108;p18"/>
          <p:cNvSpPr txBox="1"/>
          <p:nvPr/>
        </p:nvSpPr>
        <p:spPr>
          <a:xfrm>
            <a:off x="2344425" y="43775"/>
            <a:ext cx="4532700" cy="12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3000" b="1" dirty="0" smtClean="0">
                <a:latin typeface="Raleway"/>
                <a:ea typeface="Raleway"/>
                <a:cs typeface="Raleway"/>
                <a:sym typeface="Raleway"/>
              </a:rPr>
              <a:t>Content in </a:t>
            </a:r>
            <a:r>
              <a:rPr lang="sv" sz="3000" b="1" dirty="0">
                <a:latin typeface="Raleway"/>
                <a:ea typeface="Raleway"/>
                <a:cs typeface="Raleway"/>
                <a:sym typeface="Raleway"/>
              </a:rPr>
              <a:t>Bläddra</a:t>
            </a:r>
            <a:r>
              <a:rPr lang="sv" sz="1700" b="1" dirty="0">
                <a:latin typeface="Raleway"/>
                <a:ea typeface="Raleway"/>
                <a:cs typeface="Raleway"/>
                <a:sym typeface="Raleway"/>
              </a:rPr>
              <a:t/>
            </a:r>
            <a:br>
              <a:rPr lang="sv" sz="1700" b="1" dirty="0">
                <a:latin typeface="Raleway"/>
                <a:ea typeface="Raleway"/>
                <a:cs typeface="Raleway"/>
                <a:sym typeface="Raleway"/>
              </a:rPr>
            </a:br>
            <a:r>
              <a:rPr lang="sv" sz="1700" b="1" dirty="0" smtClean="0">
                <a:latin typeface="Raleway"/>
                <a:ea typeface="Raleway"/>
                <a:cs typeface="Raleway"/>
                <a:sym typeface="Raleway"/>
              </a:rPr>
              <a:t>August 2024:</a:t>
            </a:r>
            <a:r>
              <a:rPr lang="sv" sz="1700" b="1" dirty="0">
                <a:latin typeface="Raleway"/>
                <a:ea typeface="Raleway"/>
                <a:cs typeface="Raleway"/>
                <a:sym typeface="Raleway"/>
              </a:rPr>
              <a:t/>
            </a:r>
            <a:br>
              <a:rPr lang="sv" sz="1700" b="1" dirty="0">
                <a:latin typeface="Raleway"/>
                <a:ea typeface="Raleway"/>
                <a:cs typeface="Raleway"/>
                <a:sym typeface="Raleway"/>
              </a:rPr>
            </a:br>
            <a:r>
              <a:rPr lang="sv" sz="1700" b="1" dirty="0" smtClean="0">
                <a:latin typeface="Raleway"/>
                <a:ea typeface="Raleway"/>
                <a:cs typeface="Raleway"/>
                <a:sym typeface="Raleway"/>
              </a:rPr>
              <a:t>191 titles</a:t>
            </a:r>
            <a:r>
              <a:rPr lang="sv" sz="1700" b="1" dirty="0">
                <a:latin typeface="Raleway"/>
                <a:ea typeface="Raleway"/>
                <a:cs typeface="Raleway"/>
                <a:sym typeface="Raleway"/>
              </a:rPr>
              <a:t/>
            </a:r>
            <a:br>
              <a:rPr lang="sv" sz="1700" b="1" dirty="0">
                <a:latin typeface="Raleway"/>
                <a:ea typeface="Raleway"/>
                <a:cs typeface="Raleway"/>
                <a:sym typeface="Raleway"/>
              </a:rPr>
            </a:br>
            <a:endParaRPr sz="1700" b="1" dirty="0">
              <a:latin typeface="Raleway"/>
              <a:ea typeface="Raleway"/>
              <a:cs typeface="Raleway"/>
              <a:sym typeface="Raleway"/>
            </a:endParaRPr>
          </a:p>
        </p:txBody>
      </p:sp>
      <p:sp>
        <p:nvSpPr>
          <p:cNvPr id="109" name="Google Shape;109;p18"/>
          <p:cNvSpPr txBox="1"/>
          <p:nvPr/>
        </p:nvSpPr>
        <p:spPr>
          <a:xfrm>
            <a:off x="175825" y="1497747"/>
            <a:ext cx="1987500" cy="54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b="1" dirty="0">
                <a:latin typeface="Raleway"/>
                <a:ea typeface="Raleway"/>
                <a:cs typeface="Raleway"/>
                <a:sym typeface="Raleway"/>
              </a:rPr>
              <a:t>49 </a:t>
            </a:r>
            <a:r>
              <a:rPr lang="sv" b="1" dirty="0" smtClean="0">
                <a:latin typeface="Raleway"/>
                <a:ea typeface="Raleway"/>
                <a:cs typeface="Raleway"/>
                <a:sym typeface="Raleway"/>
              </a:rPr>
              <a:t>titles</a:t>
            </a:r>
            <a:endParaRPr b="1" dirty="0">
              <a:latin typeface="Raleway"/>
              <a:ea typeface="Raleway"/>
              <a:cs typeface="Raleway"/>
              <a:sym typeface="Raleway"/>
            </a:endParaRPr>
          </a:p>
        </p:txBody>
      </p:sp>
      <p:sp>
        <p:nvSpPr>
          <p:cNvPr id="110" name="Google Shape;110;p18"/>
          <p:cNvSpPr txBox="1"/>
          <p:nvPr/>
        </p:nvSpPr>
        <p:spPr>
          <a:xfrm>
            <a:off x="6942300" y="1497760"/>
            <a:ext cx="1987500" cy="54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b="1" dirty="0" smtClean="0">
                <a:latin typeface="Raleway"/>
                <a:ea typeface="Raleway"/>
                <a:cs typeface="Raleway"/>
                <a:sym typeface="Raleway"/>
              </a:rPr>
              <a:t>118 titles</a:t>
            </a:r>
            <a:endParaRPr b="1" dirty="0">
              <a:latin typeface="Raleway"/>
              <a:ea typeface="Raleway"/>
              <a:cs typeface="Raleway"/>
              <a:sym typeface="Raleway"/>
            </a:endParaRPr>
          </a:p>
        </p:txBody>
      </p:sp>
      <p:sp>
        <p:nvSpPr>
          <p:cNvPr id="111" name="Google Shape;111;p18"/>
          <p:cNvSpPr/>
          <p:nvPr/>
        </p:nvSpPr>
        <p:spPr>
          <a:xfrm>
            <a:off x="336321" y="3671350"/>
            <a:ext cx="912900" cy="912900"/>
          </a:xfrm>
          <a:prstGeom prst="ellipse">
            <a:avLst/>
          </a:prstGeom>
          <a:gradFill>
            <a:gsLst>
              <a:gs pos="0">
                <a:srgbClr val="FFDBCA"/>
              </a:gs>
              <a:gs pos="100000">
                <a:srgbClr val="FA844D"/>
              </a:gs>
            </a:gsLst>
            <a:lin ang="5400012" scaled="0"/>
          </a:gra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800">
                <a:latin typeface="Raleway"/>
                <a:ea typeface="Raleway"/>
                <a:cs typeface="Raleway"/>
                <a:sym typeface="Raleway"/>
              </a:rPr>
              <a:t>KELDERASH</a:t>
            </a:r>
            <a:endParaRPr sz="800">
              <a:latin typeface="Raleway"/>
              <a:ea typeface="Raleway"/>
              <a:cs typeface="Raleway"/>
              <a:sym typeface="Raleway"/>
            </a:endParaRPr>
          </a:p>
        </p:txBody>
      </p:sp>
      <p:sp>
        <p:nvSpPr>
          <p:cNvPr id="112" name="Google Shape;112;p18"/>
          <p:cNvSpPr/>
          <p:nvPr/>
        </p:nvSpPr>
        <p:spPr>
          <a:xfrm>
            <a:off x="1099496" y="2917100"/>
            <a:ext cx="912900" cy="912900"/>
          </a:xfrm>
          <a:prstGeom prst="ellipse">
            <a:avLst/>
          </a:prstGeom>
          <a:gradFill>
            <a:gsLst>
              <a:gs pos="0">
                <a:srgbClr val="FFDBCA"/>
              </a:gs>
              <a:gs pos="100000">
                <a:srgbClr val="FA844D"/>
              </a:gs>
            </a:gsLst>
            <a:lin ang="5400012" scaled="0"/>
          </a:gra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800">
                <a:latin typeface="Raleway"/>
                <a:ea typeface="Raleway"/>
                <a:cs typeface="Raleway"/>
                <a:sym typeface="Raleway"/>
              </a:rPr>
              <a:t>KALE</a:t>
            </a:r>
            <a:endParaRPr sz="800">
              <a:latin typeface="Raleway"/>
              <a:ea typeface="Raleway"/>
              <a:cs typeface="Raleway"/>
              <a:sym typeface="Raleway"/>
            </a:endParaRPr>
          </a:p>
        </p:txBody>
      </p:sp>
      <p:sp>
        <p:nvSpPr>
          <p:cNvPr id="113" name="Google Shape;113;p18"/>
          <p:cNvSpPr/>
          <p:nvPr/>
        </p:nvSpPr>
        <p:spPr>
          <a:xfrm>
            <a:off x="1910509" y="3739650"/>
            <a:ext cx="912900" cy="912900"/>
          </a:xfrm>
          <a:prstGeom prst="ellipse">
            <a:avLst/>
          </a:prstGeom>
          <a:gradFill>
            <a:gsLst>
              <a:gs pos="0">
                <a:srgbClr val="FFDBCA"/>
              </a:gs>
              <a:gs pos="100000">
                <a:srgbClr val="FA844D"/>
              </a:gs>
            </a:gsLst>
            <a:lin ang="5400012" scaled="0"/>
          </a:gra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800" dirty="0" smtClean="0">
                <a:latin typeface="Raleway"/>
                <a:ea typeface="Raleway"/>
                <a:cs typeface="Raleway"/>
                <a:sym typeface="Raleway"/>
              </a:rPr>
              <a:t>SWEDISH </a:t>
            </a:r>
            <a:r>
              <a:rPr lang="sv" sz="800" dirty="0">
                <a:latin typeface="Raleway"/>
                <a:ea typeface="Raleway"/>
                <a:cs typeface="Raleway"/>
                <a:sym typeface="Raleway"/>
              </a:rPr>
              <a:t>ROMANI</a:t>
            </a:r>
            <a:endParaRPr sz="800" dirty="0">
              <a:latin typeface="Raleway"/>
              <a:ea typeface="Raleway"/>
              <a:cs typeface="Raleway"/>
              <a:sym typeface="Raleway"/>
            </a:endParaRPr>
          </a:p>
        </p:txBody>
      </p:sp>
      <p:sp>
        <p:nvSpPr>
          <p:cNvPr id="114" name="Google Shape;114;p18"/>
          <p:cNvSpPr/>
          <p:nvPr/>
        </p:nvSpPr>
        <p:spPr>
          <a:xfrm>
            <a:off x="2059996" y="2425650"/>
            <a:ext cx="912900" cy="912900"/>
          </a:xfrm>
          <a:prstGeom prst="ellipse">
            <a:avLst/>
          </a:prstGeom>
          <a:gradFill>
            <a:gsLst>
              <a:gs pos="0">
                <a:srgbClr val="FFDBCA"/>
              </a:gs>
              <a:gs pos="100000">
                <a:srgbClr val="FA844D"/>
              </a:gs>
            </a:gsLst>
            <a:lin ang="5400012" scaled="0"/>
          </a:gra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800">
                <a:latin typeface="Raleway"/>
                <a:ea typeface="Raleway"/>
                <a:cs typeface="Raleway"/>
                <a:sym typeface="Raleway"/>
              </a:rPr>
              <a:t>LOVARI</a:t>
            </a:r>
            <a:endParaRPr sz="800">
              <a:latin typeface="Raleway"/>
              <a:ea typeface="Raleway"/>
              <a:cs typeface="Raleway"/>
              <a:sym typeface="Raleway"/>
            </a:endParaRPr>
          </a:p>
        </p:txBody>
      </p:sp>
      <p:sp>
        <p:nvSpPr>
          <p:cNvPr id="115" name="Google Shape;115;p18"/>
          <p:cNvSpPr txBox="1"/>
          <p:nvPr/>
        </p:nvSpPr>
        <p:spPr>
          <a:xfrm>
            <a:off x="-51675" y="2988125"/>
            <a:ext cx="970500" cy="3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1000" b="1">
                <a:latin typeface="Raleway"/>
                <a:ea typeface="Raleway"/>
                <a:cs typeface="Raleway"/>
                <a:sym typeface="Raleway"/>
              </a:rPr>
              <a:t>5</a:t>
            </a:r>
            <a:endParaRPr sz="1000" b="1">
              <a:latin typeface="Raleway"/>
              <a:ea typeface="Raleway"/>
              <a:cs typeface="Raleway"/>
              <a:sym typeface="Raleway"/>
            </a:endParaRPr>
          </a:p>
        </p:txBody>
      </p:sp>
      <p:sp>
        <p:nvSpPr>
          <p:cNvPr id="116" name="Google Shape;116;p18"/>
          <p:cNvSpPr/>
          <p:nvPr/>
        </p:nvSpPr>
        <p:spPr>
          <a:xfrm>
            <a:off x="6018371" y="2425650"/>
            <a:ext cx="912900" cy="912900"/>
          </a:xfrm>
          <a:prstGeom prst="ellipse">
            <a:avLst/>
          </a:prstGeom>
          <a:gradFill>
            <a:gsLst>
              <a:gs pos="0">
                <a:srgbClr val="FFDBCA"/>
              </a:gs>
              <a:gs pos="100000">
                <a:srgbClr val="FA844D"/>
              </a:gs>
            </a:gsLst>
            <a:lin ang="5400012" scaled="0"/>
          </a:gra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800" dirty="0" smtClean="0">
                <a:latin typeface="Raleway"/>
                <a:ea typeface="Raleway"/>
                <a:cs typeface="Raleway"/>
                <a:sym typeface="Raleway"/>
              </a:rPr>
              <a:t>SOUTH SAMI</a:t>
            </a:r>
            <a:endParaRPr sz="800" dirty="0">
              <a:latin typeface="Raleway"/>
              <a:ea typeface="Raleway"/>
              <a:cs typeface="Raleway"/>
              <a:sym typeface="Raleway"/>
            </a:endParaRPr>
          </a:p>
        </p:txBody>
      </p:sp>
      <p:sp>
        <p:nvSpPr>
          <p:cNvPr id="117" name="Google Shape;117;p18"/>
          <p:cNvSpPr/>
          <p:nvPr/>
        </p:nvSpPr>
        <p:spPr>
          <a:xfrm>
            <a:off x="6260443" y="3671350"/>
            <a:ext cx="912900" cy="912900"/>
          </a:xfrm>
          <a:prstGeom prst="ellipse">
            <a:avLst/>
          </a:prstGeom>
          <a:gradFill>
            <a:gsLst>
              <a:gs pos="0">
                <a:srgbClr val="FFDBCA"/>
              </a:gs>
              <a:gs pos="100000">
                <a:srgbClr val="FA844D"/>
              </a:gs>
            </a:gsLst>
            <a:lin ang="5400012" scaled="0"/>
          </a:gra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800" dirty="0">
                <a:latin typeface="Raleway"/>
                <a:ea typeface="Raleway"/>
                <a:cs typeface="Raleway"/>
                <a:sym typeface="Raleway"/>
              </a:rPr>
              <a:t>NORD-</a:t>
            </a:r>
            <a:br>
              <a:rPr lang="sv" sz="800" dirty="0">
                <a:latin typeface="Raleway"/>
                <a:ea typeface="Raleway"/>
                <a:cs typeface="Raleway"/>
                <a:sym typeface="Raleway"/>
              </a:rPr>
            </a:br>
            <a:r>
              <a:rPr lang="sv" sz="800" dirty="0" smtClean="0">
                <a:latin typeface="Raleway"/>
                <a:ea typeface="Raleway"/>
                <a:cs typeface="Raleway"/>
                <a:sym typeface="Raleway"/>
              </a:rPr>
              <a:t>SAMI</a:t>
            </a:r>
            <a:endParaRPr sz="800" dirty="0">
              <a:latin typeface="Raleway"/>
              <a:ea typeface="Raleway"/>
              <a:cs typeface="Raleway"/>
              <a:sym typeface="Raleway"/>
            </a:endParaRPr>
          </a:p>
        </p:txBody>
      </p:sp>
      <p:sp>
        <p:nvSpPr>
          <p:cNvPr id="118" name="Google Shape;118;p18"/>
          <p:cNvSpPr/>
          <p:nvPr/>
        </p:nvSpPr>
        <p:spPr>
          <a:xfrm>
            <a:off x="6982121" y="2847263"/>
            <a:ext cx="912900" cy="912900"/>
          </a:xfrm>
          <a:prstGeom prst="ellipse">
            <a:avLst/>
          </a:prstGeom>
          <a:gradFill>
            <a:gsLst>
              <a:gs pos="0">
                <a:srgbClr val="FFDBCA"/>
              </a:gs>
              <a:gs pos="100000">
                <a:srgbClr val="FA844D"/>
              </a:gs>
            </a:gsLst>
            <a:lin ang="5400012" scaled="0"/>
          </a:gra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800" dirty="0">
                <a:latin typeface="Raleway"/>
                <a:ea typeface="Raleway"/>
                <a:cs typeface="Raleway"/>
                <a:sym typeface="Raleway"/>
              </a:rPr>
              <a:t>LULE-</a:t>
            </a:r>
            <a:br>
              <a:rPr lang="sv" sz="800" dirty="0">
                <a:latin typeface="Raleway"/>
                <a:ea typeface="Raleway"/>
                <a:cs typeface="Raleway"/>
                <a:sym typeface="Raleway"/>
              </a:rPr>
            </a:br>
            <a:r>
              <a:rPr lang="sv" sz="800" dirty="0" smtClean="0">
                <a:latin typeface="Raleway"/>
                <a:ea typeface="Raleway"/>
                <a:cs typeface="Raleway"/>
                <a:sym typeface="Raleway"/>
              </a:rPr>
              <a:t>SAMI</a:t>
            </a:r>
            <a:endParaRPr sz="800" dirty="0">
              <a:latin typeface="Raleway"/>
              <a:ea typeface="Raleway"/>
              <a:cs typeface="Raleway"/>
              <a:sym typeface="Raleway"/>
            </a:endParaRPr>
          </a:p>
        </p:txBody>
      </p:sp>
      <p:sp>
        <p:nvSpPr>
          <p:cNvPr id="119" name="Google Shape;119;p18"/>
          <p:cNvSpPr/>
          <p:nvPr/>
        </p:nvSpPr>
        <p:spPr>
          <a:xfrm>
            <a:off x="7875071" y="3432325"/>
            <a:ext cx="912900" cy="912900"/>
          </a:xfrm>
          <a:prstGeom prst="ellipse">
            <a:avLst/>
          </a:prstGeom>
          <a:gradFill>
            <a:gsLst>
              <a:gs pos="0">
                <a:srgbClr val="FFDBCA"/>
              </a:gs>
              <a:gs pos="100000">
                <a:srgbClr val="FA844D"/>
              </a:gs>
            </a:gsLst>
            <a:lin ang="5400012" scaled="0"/>
          </a:gra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800" dirty="0">
                <a:latin typeface="Raleway"/>
                <a:ea typeface="Raleway"/>
                <a:cs typeface="Raleway"/>
                <a:sym typeface="Raleway"/>
              </a:rPr>
              <a:t>UME-</a:t>
            </a:r>
            <a:br>
              <a:rPr lang="sv" sz="800" dirty="0">
                <a:latin typeface="Raleway"/>
                <a:ea typeface="Raleway"/>
                <a:cs typeface="Raleway"/>
                <a:sym typeface="Raleway"/>
              </a:rPr>
            </a:br>
            <a:r>
              <a:rPr lang="sv" sz="800" dirty="0" smtClean="0">
                <a:latin typeface="Raleway"/>
                <a:ea typeface="Raleway"/>
                <a:cs typeface="Raleway"/>
                <a:sym typeface="Raleway"/>
              </a:rPr>
              <a:t>SAMI</a:t>
            </a:r>
            <a:endParaRPr sz="800" dirty="0">
              <a:latin typeface="Raleway"/>
              <a:ea typeface="Raleway"/>
              <a:cs typeface="Raleway"/>
              <a:sym typeface="Raleway"/>
            </a:endParaRPr>
          </a:p>
        </p:txBody>
      </p:sp>
      <p:sp>
        <p:nvSpPr>
          <p:cNvPr id="120" name="Google Shape;120;p18"/>
          <p:cNvSpPr/>
          <p:nvPr/>
        </p:nvSpPr>
        <p:spPr>
          <a:xfrm>
            <a:off x="7875071" y="2151425"/>
            <a:ext cx="912900" cy="912900"/>
          </a:xfrm>
          <a:prstGeom prst="ellipse">
            <a:avLst/>
          </a:prstGeom>
          <a:gradFill>
            <a:gsLst>
              <a:gs pos="0">
                <a:srgbClr val="FFDBCA"/>
              </a:gs>
              <a:gs pos="100000">
                <a:srgbClr val="FA844D"/>
              </a:gs>
            </a:gsLst>
            <a:lin ang="5400012" scaled="0"/>
          </a:gra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800" dirty="0">
                <a:latin typeface="Raleway"/>
                <a:ea typeface="Raleway"/>
                <a:cs typeface="Raleway"/>
                <a:sym typeface="Raleway"/>
              </a:rPr>
              <a:t>PITE-</a:t>
            </a:r>
            <a:br>
              <a:rPr lang="sv" sz="800" dirty="0">
                <a:latin typeface="Raleway"/>
                <a:ea typeface="Raleway"/>
                <a:cs typeface="Raleway"/>
                <a:sym typeface="Raleway"/>
              </a:rPr>
            </a:br>
            <a:r>
              <a:rPr lang="sv" sz="800" dirty="0" smtClean="0">
                <a:latin typeface="Raleway"/>
                <a:ea typeface="Raleway"/>
                <a:cs typeface="Raleway"/>
                <a:sym typeface="Raleway"/>
              </a:rPr>
              <a:t>SAMI</a:t>
            </a:r>
            <a:endParaRPr sz="800" dirty="0">
              <a:latin typeface="Raleway"/>
              <a:ea typeface="Raleway"/>
              <a:cs typeface="Raleway"/>
              <a:sym typeface="Raleway"/>
            </a:endParaRPr>
          </a:p>
        </p:txBody>
      </p:sp>
      <p:sp>
        <p:nvSpPr>
          <p:cNvPr id="121" name="Google Shape;121;p18"/>
          <p:cNvSpPr txBox="1"/>
          <p:nvPr/>
        </p:nvSpPr>
        <p:spPr>
          <a:xfrm>
            <a:off x="307525" y="4523525"/>
            <a:ext cx="970500" cy="3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1000" b="1" dirty="0">
                <a:solidFill>
                  <a:schemeClr val="dk2"/>
                </a:solidFill>
                <a:latin typeface="Raleway"/>
                <a:ea typeface="Raleway"/>
                <a:cs typeface="Raleway"/>
                <a:sym typeface="Raleway"/>
              </a:rPr>
              <a:t>26</a:t>
            </a:r>
            <a:endParaRPr sz="1000" b="1" dirty="0">
              <a:latin typeface="Raleway"/>
              <a:ea typeface="Raleway"/>
              <a:cs typeface="Raleway"/>
              <a:sym typeface="Raleway"/>
            </a:endParaRPr>
          </a:p>
        </p:txBody>
      </p:sp>
      <p:sp>
        <p:nvSpPr>
          <p:cNvPr id="122" name="Google Shape;122;p18"/>
          <p:cNvSpPr txBox="1"/>
          <p:nvPr/>
        </p:nvSpPr>
        <p:spPr>
          <a:xfrm>
            <a:off x="1181629" y="3772818"/>
            <a:ext cx="970500" cy="3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1000" b="1">
                <a:latin typeface="Raleway"/>
                <a:ea typeface="Raleway"/>
                <a:cs typeface="Raleway"/>
                <a:sym typeface="Raleway"/>
              </a:rPr>
              <a:t>5</a:t>
            </a:r>
            <a:endParaRPr sz="1000" b="1">
              <a:latin typeface="Raleway"/>
              <a:ea typeface="Raleway"/>
              <a:cs typeface="Raleway"/>
              <a:sym typeface="Raleway"/>
            </a:endParaRPr>
          </a:p>
        </p:txBody>
      </p:sp>
      <p:sp>
        <p:nvSpPr>
          <p:cNvPr id="123" name="Google Shape;123;p18"/>
          <p:cNvSpPr txBox="1"/>
          <p:nvPr/>
        </p:nvSpPr>
        <p:spPr>
          <a:xfrm>
            <a:off x="1910522" y="4652505"/>
            <a:ext cx="970500" cy="3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1000" b="1" dirty="0">
                <a:solidFill>
                  <a:schemeClr val="dk2"/>
                </a:solidFill>
                <a:latin typeface="Raleway"/>
                <a:ea typeface="Raleway"/>
                <a:cs typeface="Raleway"/>
                <a:sym typeface="Raleway"/>
              </a:rPr>
              <a:t>9</a:t>
            </a:r>
            <a:endParaRPr sz="1000" b="1" dirty="0">
              <a:latin typeface="Raleway"/>
              <a:ea typeface="Raleway"/>
              <a:cs typeface="Raleway"/>
              <a:sym typeface="Raleway"/>
            </a:endParaRPr>
          </a:p>
        </p:txBody>
      </p:sp>
      <p:sp>
        <p:nvSpPr>
          <p:cNvPr id="124" name="Google Shape;124;p18"/>
          <p:cNvSpPr txBox="1"/>
          <p:nvPr/>
        </p:nvSpPr>
        <p:spPr>
          <a:xfrm>
            <a:off x="2090088" y="3284912"/>
            <a:ext cx="912900" cy="35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1000" b="1">
                <a:latin typeface="Raleway"/>
                <a:ea typeface="Raleway"/>
                <a:cs typeface="Raleway"/>
                <a:sym typeface="Raleway"/>
              </a:rPr>
              <a:t>4</a:t>
            </a:r>
            <a:endParaRPr sz="1000" b="1">
              <a:latin typeface="Raleway"/>
              <a:ea typeface="Raleway"/>
              <a:cs typeface="Raleway"/>
              <a:sym typeface="Raleway"/>
            </a:endParaRPr>
          </a:p>
        </p:txBody>
      </p:sp>
      <p:sp>
        <p:nvSpPr>
          <p:cNvPr id="125" name="Google Shape;125;p18"/>
          <p:cNvSpPr txBox="1"/>
          <p:nvPr/>
        </p:nvSpPr>
        <p:spPr>
          <a:xfrm>
            <a:off x="5771859" y="3217968"/>
            <a:ext cx="970500" cy="3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1000" b="1" dirty="0" smtClean="0">
                <a:solidFill>
                  <a:schemeClr val="dk2"/>
                </a:solidFill>
                <a:latin typeface="Raleway"/>
                <a:ea typeface="Raleway"/>
                <a:cs typeface="Raleway"/>
                <a:sym typeface="Raleway"/>
              </a:rPr>
              <a:t>54</a:t>
            </a:r>
            <a:endParaRPr sz="1000" b="1" dirty="0">
              <a:latin typeface="Raleway"/>
              <a:ea typeface="Raleway"/>
              <a:cs typeface="Raleway"/>
              <a:sym typeface="Raleway"/>
            </a:endParaRPr>
          </a:p>
        </p:txBody>
      </p:sp>
      <p:sp>
        <p:nvSpPr>
          <p:cNvPr id="126" name="Google Shape;126;p18"/>
          <p:cNvSpPr txBox="1"/>
          <p:nvPr/>
        </p:nvSpPr>
        <p:spPr>
          <a:xfrm>
            <a:off x="6224209" y="4523530"/>
            <a:ext cx="970500" cy="3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1000" b="1" dirty="0" smtClean="0">
                <a:latin typeface="Raleway"/>
                <a:ea typeface="Raleway"/>
                <a:cs typeface="Raleway"/>
                <a:sym typeface="Raleway"/>
              </a:rPr>
              <a:t>31</a:t>
            </a:r>
            <a:endParaRPr sz="1000" b="1" dirty="0">
              <a:latin typeface="Raleway"/>
              <a:ea typeface="Raleway"/>
              <a:cs typeface="Raleway"/>
              <a:sym typeface="Raleway"/>
            </a:endParaRPr>
          </a:p>
        </p:txBody>
      </p:sp>
      <p:sp>
        <p:nvSpPr>
          <p:cNvPr id="127" name="Google Shape;127;p18"/>
          <p:cNvSpPr txBox="1"/>
          <p:nvPr/>
        </p:nvSpPr>
        <p:spPr>
          <a:xfrm>
            <a:off x="6924522" y="3672555"/>
            <a:ext cx="970500" cy="3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1000" b="1" dirty="0" smtClean="0">
                <a:latin typeface="Raleway"/>
                <a:ea typeface="Raleway"/>
                <a:cs typeface="Raleway"/>
                <a:sym typeface="Raleway"/>
              </a:rPr>
              <a:t>20</a:t>
            </a:r>
            <a:endParaRPr sz="1000" b="1" dirty="0">
              <a:latin typeface="Raleway"/>
              <a:ea typeface="Raleway"/>
              <a:cs typeface="Raleway"/>
              <a:sym typeface="Raleway"/>
            </a:endParaRPr>
          </a:p>
        </p:txBody>
      </p:sp>
      <p:sp>
        <p:nvSpPr>
          <p:cNvPr id="128" name="Google Shape;128;p18"/>
          <p:cNvSpPr txBox="1"/>
          <p:nvPr/>
        </p:nvSpPr>
        <p:spPr>
          <a:xfrm>
            <a:off x="7886850" y="4351750"/>
            <a:ext cx="970500" cy="3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1000" b="1" dirty="0">
                <a:solidFill>
                  <a:schemeClr val="dk2"/>
                </a:solidFill>
                <a:latin typeface="Raleway"/>
                <a:ea typeface="Raleway"/>
                <a:cs typeface="Raleway"/>
                <a:sym typeface="Raleway"/>
              </a:rPr>
              <a:t>6</a:t>
            </a:r>
            <a:endParaRPr sz="1000" b="1" dirty="0">
              <a:latin typeface="Raleway"/>
              <a:ea typeface="Raleway"/>
              <a:cs typeface="Raleway"/>
              <a:sym typeface="Raleway"/>
            </a:endParaRPr>
          </a:p>
        </p:txBody>
      </p:sp>
      <p:sp>
        <p:nvSpPr>
          <p:cNvPr id="129" name="Google Shape;129;p18"/>
          <p:cNvSpPr txBox="1"/>
          <p:nvPr/>
        </p:nvSpPr>
        <p:spPr>
          <a:xfrm>
            <a:off x="7846275" y="3056450"/>
            <a:ext cx="970500" cy="28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 sz="1000" b="1" dirty="0">
                <a:solidFill>
                  <a:schemeClr val="dk2"/>
                </a:solidFill>
                <a:latin typeface="Raleway"/>
                <a:ea typeface="Raleway"/>
                <a:cs typeface="Raleway"/>
                <a:sym typeface="Raleway"/>
              </a:rPr>
              <a:t>7</a:t>
            </a:r>
            <a:endParaRPr sz="1000" b="1" dirty="0">
              <a:latin typeface="Raleway"/>
              <a:ea typeface="Raleway"/>
              <a:cs typeface="Raleway"/>
              <a:sym typeface="Raleway"/>
            </a:endParaRPr>
          </a:p>
        </p:txBody>
      </p:sp>
      <p:sp>
        <p:nvSpPr>
          <p:cNvPr id="130" name="Google Shape;130;p18"/>
          <p:cNvSpPr txBox="1"/>
          <p:nvPr/>
        </p:nvSpPr>
        <p:spPr>
          <a:xfrm>
            <a:off x="1616225" y="2332650"/>
            <a:ext cx="1489500" cy="41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latin typeface="Raleway"/>
              <a:ea typeface="Raleway"/>
              <a:cs typeface="Raleway"/>
              <a:sym typeface="Raleway"/>
            </a:endParaRPr>
          </a:p>
        </p:txBody>
      </p:sp>
      <p:cxnSp>
        <p:nvCxnSpPr>
          <p:cNvPr id="131" name="Google Shape;131;p18"/>
          <p:cNvCxnSpPr/>
          <p:nvPr/>
        </p:nvCxnSpPr>
        <p:spPr>
          <a:xfrm flipH="1">
            <a:off x="2939623" y="1407950"/>
            <a:ext cx="1079400" cy="356100"/>
          </a:xfrm>
          <a:prstGeom prst="straightConnector1">
            <a:avLst/>
          </a:prstGeom>
          <a:noFill/>
          <a:ln w="9525" cap="flat" cmpd="sng">
            <a:solidFill>
              <a:schemeClr val="dk2"/>
            </a:solidFill>
            <a:prstDash val="solid"/>
            <a:round/>
            <a:headEnd type="none" w="med" len="med"/>
            <a:tailEnd type="triangle" w="med" len="med"/>
          </a:ln>
        </p:spPr>
      </p:cxnSp>
      <p:cxnSp>
        <p:nvCxnSpPr>
          <p:cNvPr id="132" name="Google Shape;132;p18"/>
          <p:cNvCxnSpPr/>
          <p:nvPr/>
        </p:nvCxnSpPr>
        <p:spPr>
          <a:xfrm>
            <a:off x="5107963" y="1428350"/>
            <a:ext cx="1056600" cy="335700"/>
          </a:xfrm>
          <a:prstGeom prst="straightConnector1">
            <a:avLst/>
          </a:prstGeom>
          <a:noFill/>
          <a:ln w="9525" cap="flat" cmpd="sng">
            <a:solidFill>
              <a:schemeClr val="dk2"/>
            </a:solidFill>
            <a:prstDash val="solid"/>
            <a:round/>
            <a:headEnd type="none" w="med" len="med"/>
            <a:tailEnd type="triangle" w="med" len="med"/>
          </a:ln>
        </p:spPr>
      </p:cxnSp>
      <p:cxnSp>
        <p:nvCxnSpPr>
          <p:cNvPr id="133" name="Google Shape;133;p18"/>
          <p:cNvCxnSpPr/>
          <p:nvPr/>
        </p:nvCxnSpPr>
        <p:spPr>
          <a:xfrm>
            <a:off x="4920152" y="1497747"/>
            <a:ext cx="187811" cy="806984"/>
          </a:xfrm>
          <a:prstGeom prst="straightConnector1">
            <a:avLst/>
          </a:prstGeom>
          <a:noFill/>
          <a:ln w="9525" cap="flat" cmpd="sng">
            <a:solidFill>
              <a:schemeClr val="dk2"/>
            </a:solidFill>
            <a:prstDash val="solid"/>
            <a:round/>
            <a:headEnd type="none" w="med" len="med"/>
            <a:tailEnd type="triangle" w="med" len="med"/>
          </a:ln>
        </p:spPr>
      </p:cxnSp>
      <p:sp>
        <p:nvSpPr>
          <p:cNvPr id="134" name="Google Shape;134;p18"/>
          <p:cNvSpPr/>
          <p:nvPr/>
        </p:nvSpPr>
        <p:spPr>
          <a:xfrm>
            <a:off x="4612960" y="2380525"/>
            <a:ext cx="1130100" cy="1130400"/>
          </a:xfrm>
          <a:prstGeom prst="ellipse">
            <a:avLst/>
          </a:prstGeom>
          <a:solidFill>
            <a:srgbClr val="F7A07B"/>
          </a:solidFill>
          <a:ln>
            <a:noFill/>
          </a:ln>
        </p:spPr>
        <p:txBody>
          <a:bodyPr spcFirstLastPara="1" wrap="square" lIns="0" tIns="0" rIns="0" bIns="0" anchor="ctr" anchorCtr="0">
            <a:noAutofit/>
          </a:bodyPr>
          <a:lstStyle/>
          <a:p>
            <a:pPr marL="0" lvl="0" indent="0" algn="ctr" rtl="0">
              <a:spcBef>
                <a:spcPts val="0"/>
              </a:spcBef>
              <a:spcAft>
                <a:spcPts val="0"/>
              </a:spcAft>
              <a:buNone/>
            </a:pPr>
            <a:r>
              <a:rPr lang="sv" sz="1000" dirty="0">
                <a:latin typeface="Raleway"/>
                <a:ea typeface="Raleway"/>
                <a:cs typeface="Raleway"/>
                <a:sym typeface="Raleway"/>
              </a:rPr>
              <a:t>MEÄNKIELI</a:t>
            </a:r>
            <a:endParaRPr sz="1000" dirty="0">
              <a:solidFill>
                <a:srgbClr val="FFFFFF"/>
              </a:solidFill>
              <a:latin typeface="Raleway"/>
              <a:ea typeface="Raleway"/>
              <a:cs typeface="Raleway"/>
              <a:sym typeface="Raleway"/>
            </a:endParaRPr>
          </a:p>
        </p:txBody>
      </p:sp>
      <p:sp>
        <p:nvSpPr>
          <p:cNvPr id="135" name="Google Shape;135;p18"/>
          <p:cNvSpPr txBox="1"/>
          <p:nvPr/>
        </p:nvSpPr>
        <p:spPr>
          <a:xfrm>
            <a:off x="4279006" y="3548268"/>
            <a:ext cx="1987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b="1" dirty="0" smtClean="0">
                <a:latin typeface="Raleway"/>
                <a:ea typeface="Raleway"/>
                <a:cs typeface="Raleway"/>
                <a:sym typeface="Raleway"/>
              </a:rPr>
              <a:t>61 titles</a:t>
            </a:r>
            <a:endParaRPr b="1" dirty="0">
              <a:latin typeface="Raleway"/>
              <a:ea typeface="Raleway"/>
              <a:cs typeface="Raleway"/>
              <a:sym typeface="Raleway"/>
            </a:endParaRPr>
          </a:p>
        </p:txBody>
      </p:sp>
      <p:cxnSp>
        <p:nvCxnSpPr>
          <p:cNvPr id="33" name="Google Shape;133;p18"/>
          <p:cNvCxnSpPr/>
          <p:nvPr/>
        </p:nvCxnSpPr>
        <p:spPr>
          <a:xfrm flipH="1">
            <a:off x="4070695" y="1497747"/>
            <a:ext cx="227938" cy="780578"/>
          </a:xfrm>
          <a:prstGeom prst="straightConnector1">
            <a:avLst/>
          </a:prstGeom>
          <a:noFill/>
          <a:ln w="9525" cap="flat" cmpd="sng">
            <a:solidFill>
              <a:schemeClr val="dk2"/>
            </a:solidFill>
            <a:prstDash val="solid"/>
            <a:round/>
            <a:headEnd type="none" w="med" len="med"/>
            <a:tailEnd type="triangle" w="med" len="med"/>
          </a:ln>
        </p:spPr>
      </p:cxnSp>
      <p:sp>
        <p:nvSpPr>
          <p:cNvPr id="34" name="Google Shape;134;p18"/>
          <p:cNvSpPr/>
          <p:nvPr/>
        </p:nvSpPr>
        <p:spPr>
          <a:xfrm>
            <a:off x="3242165" y="2380525"/>
            <a:ext cx="1130100" cy="1130400"/>
          </a:xfrm>
          <a:prstGeom prst="ellipse">
            <a:avLst/>
          </a:prstGeom>
          <a:solidFill>
            <a:srgbClr val="F7A07B"/>
          </a:solidFill>
          <a:ln>
            <a:noFill/>
          </a:ln>
        </p:spPr>
        <p:txBody>
          <a:bodyPr spcFirstLastPara="1" wrap="square" lIns="0" tIns="0" rIns="0" bIns="0" anchor="ctr" anchorCtr="0">
            <a:noAutofit/>
          </a:bodyPr>
          <a:lstStyle/>
          <a:p>
            <a:pPr lvl="0" algn="ctr"/>
            <a:r>
              <a:rPr lang="en-GB" sz="1000" dirty="0">
                <a:latin typeface="Raleway"/>
                <a:ea typeface="Raleway"/>
                <a:cs typeface="Raleway"/>
                <a:sym typeface="Raleway"/>
              </a:rPr>
              <a:t>YIDDISH</a:t>
            </a:r>
            <a:endParaRPr sz="1000" dirty="0">
              <a:solidFill>
                <a:srgbClr val="FFFFFF"/>
              </a:solidFill>
              <a:latin typeface="Raleway"/>
              <a:ea typeface="Raleway"/>
              <a:cs typeface="Raleway"/>
              <a:sym typeface="Raleway"/>
            </a:endParaRPr>
          </a:p>
        </p:txBody>
      </p:sp>
      <p:sp>
        <p:nvSpPr>
          <p:cNvPr id="38" name="Google Shape;135;p18"/>
          <p:cNvSpPr txBox="1"/>
          <p:nvPr/>
        </p:nvSpPr>
        <p:spPr>
          <a:xfrm>
            <a:off x="2823409" y="3595778"/>
            <a:ext cx="1987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b="1" dirty="0" smtClean="0">
                <a:latin typeface="Raleway"/>
                <a:ea typeface="Raleway"/>
                <a:cs typeface="Raleway"/>
                <a:sym typeface="Raleway"/>
              </a:rPr>
              <a:t>32 titles</a:t>
            </a:r>
            <a:endParaRPr b="1" dirty="0">
              <a:latin typeface="Raleway"/>
              <a:ea typeface="Raleway"/>
              <a:cs typeface="Raleway"/>
              <a:sym typeface="Raleway"/>
            </a:endParaRPr>
          </a:p>
        </p:txBody>
      </p:sp>
    </p:spTree>
    <p:extLst>
      <p:ext uri="{BB962C8B-B14F-4D97-AF65-F5344CB8AC3E}">
        <p14:creationId xmlns:p14="http://schemas.microsoft.com/office/powerpoint/2010/main" val="3991819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sv-SE" dirty="0" smtClean="0">
                <a:solidFill>
                  <a:schemeClr val="bg2"/>
                </a:solidFill>
              </a:rPr>
              <a:t>Downloads</a:t>
            </a:r>
            <a:r>
              <a:rPr lang="sv-SE" dirty="0">
                <a:solidFill>
                  <a:schemeClr val="bg2"/>
                </a:solidFill>
              </a:rPr>
              <a:t> </a:t>
            </a:r>
            <a:r>
              <a:rPr lang="sv-SE" dirty="0" err="1" smtClean="0">
                <a:solidFill>
                  <a:schemeClr val="bg2"/>
                </a:solidFill>
              </a:rPr>
              <a:t>through</a:t>
            </a:r>
            <a:r>
              <a:rPr lang="sv-SE" dirty="0" smtClean="0">
                <a:solidFill>
                  <a:schemeClr val="bg2"/>
                </a:solidFill>
              </a:rPr>
              <a:t> August 26 2024 </a:t>
            </a:r>
            <a:endParaRPr dirty="0">
              <a:solidFill>
                <a:schemeClr val="bg2"/>
              </a:solidFill>
            </a:endParaRPr>
          </a:p>
        </p:txBody>
      </p:sp>
      <p:sp>
        <p:nvSpPr>
          <p:cNvPr id="2" name="Platshållare för text 1"/>
          <p:cNvSpPr>
            <a:spLocks noGrp="1"/>
          </p:cNvSpPr>
          <p:nvPr>
            <p:ph type="body" idx="1"/>
          </p:nvPr>
        </p:nvSpPr>
        <p:spPr>
          <a:xfrm>
            <a:off x="2400303" y="1495995"/>
            <a:ext cx="3071400" cy="3002400"/>
          </a:xfrm>
        </p:spPr>
        <p:txBody>
          <a:bodyPr/>
          <a:lstStyle/>
          <a:p>
            <a:pPr marL="139700" indent="0">
              <a:buNone/>
            </a:pPr>
            <a:r>
              <a:rPr lang="sv-SE" sz="1600" dirty="0" smtClean="0">
                <a:solidFill>
                  <a:schemeClr val="bg2"/>
                </a:solidFill>
              </a:rPr>
              <a:t>Kelderash – 317</a:t>
            </a:r>
          </a:p>
          <a:p>
            <a:pPr marL="139700" indent="0">
              <a:buNone/>
            </a:pPr>
            <a:r>
              <a:rPr lang="sv-SE" sz="1600" dirty="0" smtClean="0">
                <a:solidFill>
                  <a:schemeClr val="bg2"/>
                </a:solidFill>
              </a:rPr>
              <a:t>Swedish Romani – 410</a:t>
            </a:r>
          </a:p>
          <a:p>
            <a:pPr marL="139700" indent="0">
              <a:buNone/>
            </a:pPr>
            <a:r>
              <a:rPr lang="sv-SE" sz="1600" dirty="0" smtClean="0">
                <a:solidFill>
                  <a:schemeClr val="bg2"/>
                </a:solidFill>
              </a:rPr>
              <a:t>Kale – 72 </a:t>
            </a:r>
          </a:p>
          <a:p>
            <a:pPr marL="139700" indent="0">
              <a:buNone/>
            </a:pPr>
            <a:r>
              <a:rPr lang="sv-SE" sz="1600" dirty="0" smtClean="0">
                <a:solidFill>
                  <a:schemeClr val="bg2"/>
                </a:solidFill>
              </a:rPr>
              <a:t>Lovari – 158</a:t>
            </a:r>
          </a:p>
          <a:p>
            <a:pPr marL="139700" indent="0">
              <a:buNone/>
            </a:pPr>
            <a:r>
              <a:rPr lang="sv-SE" sz="1600" dirty="0" smtClean="0">
                <a:solidFill>
                  <a:schemeClr val="bg2"/>
                </a:solidFill>
              </a:rPr>
              <a:t>Arli 153 </a:t>
            </a:r>
          </a:p>
          <a:p>
            <a:pPr marL="139700" indent="0">
              <a:buNone/>
            </a:pPr>
            <a:endParaRPr lang="sv-SE" sz="1600" dirty="0">
              <a:solidFill>
                <a:schemeClr val="bg2"/>
              </a:solidFill>
            </a:endParaRPr>
          </a:p>
          <a:p>
            <a:pPr marL="139700" indent="0">
              <a:buNone/>
            </a:pPr>
            <a:r>
              <a:rPr lang="sv-SE" sz="1600" dirty="0" smtClean="0">
                <a:solidFill>
                  <a:schemeClr val="bg2"/>
                </a:solidFill>
              </a:rPr>
              <a:t>South Sami – 766</a:t>
            </a:r>
          </a:p>
          <a:p>
            <a:pPr marL="139700" indent="0">
              <a:buNone/>
            </a:pPr>
            <a:r>
              <a:rPr lang="sv-SE" sz="1600" dirty="0" smtClean="0">
                <a:solidFill>
                  <a:schemeClr val="bg2"/>
                </a:solidFill>
              </a:rPr>
              <a:t>North Sami – 1425</a:t>
            </a:r>
          </a:p>
          <a:p>
            <a:pPr marL="139700" indent="0">
              <a:buNone/>
            </a:pPr>
            <a:r>
              <a:rPr lang="sv-SE" sz="1600" dirty="0" smtClean="0">
                <a:solidFill>
                  <a:schemeClr val="bg2"/>
                </a:solidFill>
              </a:rPr>
              <a:t>Lule Sami – 794</a:t>
            </a:r>
          </a:p>
          <a:p>
            <a:pPr marL="139700" indent="0">
              <a:buNone/>
            </a:pPr>
            <a:r>
              <a:rPr lang="sv-SE" sz="1600" dirty="0" smtClean="0">
                <a:solidFill>
                  <a:schemeClr val="bg2"/>
                </a:solidFill>
              </a:rPr>
              <a:t>Pite Sami – 73</a:t>
            </a:r>
          </a:p>
          <a:p>
            <a:pPr marL="139700" indent="0">
              <a:buNone/>
            </a:pPr>
            <a:r>
              <a:rPr lang="sv-SE" sz="1600" dirty="0" smtClean="0">
                <a:solidFill>
                  <a:schemeClr val="bg2"/>
                </a:solidFill>
              </a:rPr>
              <a:t>Ume Sami 147 </a:t>
            </a:r>
            <a:endParaRPr lang="en-GB" sz="1600" dirty="0">
              <a:solidFill>
                <a:schemeClr val="bg2"/>
              </a:solidFill>
            </a:endParaRPr>
          </a:p>
        </p:txBody>
      </p:sp>
      <p:sp>
        <p:nvSpPr>
          <p:cNvPr id="6" name="Platshållare för text 5"/>
          <p:cNvSpPr>
            <a:spLocks noGrp="1"/>
          </p:cNvSpPr>
          <p:nvPr>
            <p:ph type="body" idx="2"/>
          </p:nvPr>
        </p:nvSpPr>
        <p:spPr>
          <a:xfrm>
            <a:off x="5650572" y="1495995"/>
            <a:ext cx="3071400" cy="3002400"/>
          </a:xfrm>
        </p:spPr>
        <p:txBody>
          <a:bodyPr/>
          <a:lstStyle/>
          <a:p>
            <a:pPr marL="139700" indent="0">
              <a:buNone/>
            </a:pPr>
            <a:endParaRPr lang="sv-SE" sz="1600" dirty="0" smtClean="0">
              <a:solidFill>
                <a:schemeClr val="bg2"/>
              </a:solidFill>
            </a:endParaRPr>
          </a:p>
          <a:p>
            <a:pPr marL="139700" indent="0">
              <a:buNone/>
            </a:pPr>
            <a:r>
              <a:rPr lang="sv-SE" sz="1600" dirty="0" smtClean="0">
                <a:solidFill>
                  <a:schemeClr val="bg2"/>
                </a:solidFill>
              </a:rPr>
              <a:t>Meänkieli (2022)  – </a:t>
            </a:r>
            <a:r>
              <a:rPr lang="sv-SE" sz="1600" b="1" dirty="0" smtClean="0">
                <a:solidFill>
                  <a:schemeClr val="bg2"/>
                </a:solidFill>
              </a:rPr>
              <a:t>1449</a:t>
            </a:r>
          </a:p>
          <a:p>
            <a:pPr marL="139700" indent="0">
              <a:buNone/>
            </a:pPr>
            <a:endParaRPr lang="sv-SE" sz="1600" dirty="0" smtClean="0">
              <a:solidFill>
                <a:schemeClr val="bg2"/>
              </a:solidFill>
            </a:endParaRPr>
          </a:p>
          <a:p>
            <a:pPr marL="139700" indent="0">
              <a:buNone/>
            </a:pPr>
            <a:r>
              <a:rPr lang="sv-SE" sz="1600" dirty="0" smtClean="0">
                <a:solidFill>
                  <a:schemeClr val="bg2"/>
                </a:solidFill>
              </a:rPr>
              <a:t>Jiddisch (2023) – </a:t>
            </a:r>
            <a:r>
              <a:rPr lang="sv-SE" sz="1600" b="1" dirty="0" smtClean="0">
                <a:solidFill>
                  <a:schemeClr val="bg2"/>
                </a:solidFill>
              </a:rPr>
              <a:t>333 </a:t>
            </a:r>
          </a:p>
          <a:p>
            <a:pPr marL="139700" indent="0">
              <a:buNone/>
            </a:pPr>
            <a:endParaRPr lang="sv-SE" sz="1600" b="1" dirty="0">
              <a:solidFill>
                <a:schemeClr val="bg2"/>
              </a:solidFill>
            </a:endParaRPr>
          </a:p>
          <a:p>
            <a:pPr marL="139700" indent="0">
              <a:buNone/>
            </a:pPr>
            <a:endParaRPr lang="sv-SE" sz="1600" b="1" dirty="0" smtClean="0">
              <a:solidFill>
                <a:schemeClr val="bg2"/>
              </a:solidFill>
            </a:endParaRPr>
          </a:p>
          <a:p>
            <a:pPr marL="139700" indent="0">
              <a:buNone/>
            </a:pPr>
            <a:endParaRPr lang="sv-SE" sz="1600" b="1" dirty="0">
              <a:solidFill>
                <a:schemeClr val="bg2"/>
              </a:solidFill>
            </a:endParaRPr>
          </a:p>
          <a:p>
            <a:pPr marL="139700" indent="0">
              <a:buNone/>
            </a:pPr>
            <a:r>
              <a:rPr lang="sv-SE" sz="1600" b="1" dirty="0" smtClean="0">
                <a:solidFill>
                  <a:schemeClr val="bg2"/>
                </a:solidFill>
              </a:rPr>
              <a:t>Total: 6 097 downloads</a:t>
            </a:r>
            <a:endParaRPr lang="en-GB" sz="1600" b="1" dirty="0">
              <a:solidFill>
                <a:schemeClr val="bg2"/>
              </a:solidFill>
            </a:endParaRPr>
          </a:p>
        </p:txBody>
      </p:sp>
      <p:pic>
        <p:nvPicPr>
          <p:cNvPr id="8"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sp>
        <p:nvSpPr>
          <p:cNvPr id="3" name="Vänster klammerparentes 2"/>
          <p:cNvSpPr/>
          <p:nvPr/>
        </p:nvSpPr>
        <p:spPr>
          <a:xfrm>
            <a:off x="2063911" y="3335330"/>
            <a:ext cx="448830" cy="1272600"/>
          </a:xfrm>
          <a:prstGeom prst="leftBrace">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Vänster klammerparentes 6"/>
          <p:cNvSpPr/>
          <p:nvPr/>
        </p:nvSpPr>
        <p:spPr>
          <a:xfrm>
            <a:off x="2077844" y="1648396"/>
            <a:ext cx="434897" cy="1359832"/>
          </a:xfrm>
          <a:prstGeom prst="leftBrace">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ruta 3"/>
          <p:cNvSpPr txBox="1"/>
          <p:nvPr/>
        </p:nvSpPr>
        <p:spPr>
          <a:xfrm>
            <a:off x="1405901" y="2174423"/>
            <a:ext cx="697627" cy="338554"/>
          </a:xfrm>
          <a:prstGeom prst="rect">
            <a:avLst/>
          </a:prstGeom>
          <a:noFill/>
        </p:spPr>
        <p:txBody>
          <a:bodyPr wrap="none" rtlCol="0">
            <a:spAutoFit/>
          </a:bodyPr>
          <a:lstStyle/>
          <a:p>
            <a:r>
              <a:rPr lang="sv-SE" sz="1600" b="1" dirty="0" smtClean="0">
                <a:latin typeface="Lato" panose="020B0604020202020204" charset="0"/>
              </a:rPr>
              <a:t>1 110</a:t>
            </a:r>
            <a:endParaRPr lang="en-GB" sz="1600" b="1" dirty="0">
              <a:latin typeface="Lato" panose="020B0604020202020204" charset="0"/>
            </a:endParaRPr>
          </a:p>
        </p:txBody>
      </p:sp>
      <p:sp>
        <p:nvSpPr>
          <p:cNvPr id="9" name="textruta 8"/>
          <p:cNvSpPr txBox="1"/>
          <p:nvPr/>
        </p:nvSpPr>
        <p:spPr>
          <a:xfrm>
            <a:off x="1405901" y="3797463"/>
            <a:ext cx="697627" cy="338554"/>
          </a:xfrm>
          <a:prstGeom prst="rect">
            <a:avLst/>
          </a:prstGeom>
          <a:noFill/>
        </p:spPr>
        <p:txBody>
          <a:bodyPr wrap="none" rtlCol="0">
            <a:spAutoFit/>
          </a:bodyPr>
          <a:lstStyle/>
          <a:p>
            <a:r>
              <a:rPr lang="sv-SE" sz="1600" b="1" dirty="0" smtClean="0">
                <a:latin typeface="Lato" panose="020B0604020202020204" charset="0"/>
              </a:rPr>
              <a:t>3 205</a:t>
            </a:r>
            <a:endParaRPr lang="en-GB" sz="1600" b="1" dirty="0">
              <a:latin typeface="Lato" panose="020B0604020202020204" charset="0"/>
            </a:endParaRPr>
          </a:p>
        </p:txBody>
      </p:sp>
    </p:spTree>
    <p:extLst>
      <p:ext uri="{BB962C8B-B14F-4D97-AF65-F5344CB8AC3E}">
        <p14:creationId xmlns:p14="http://schemas.microsoft.com/office/powerpoint/2010/main" val="39467889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lvl="0"/>
            <a:r>
              <a:rPr lang="sv-SE" dirty="0"/>
              <a:t>Promotional materials </a:t>
            </a:r>
            <a:endParaRPr dirty="0"/>
          </a:p>
        </p:txBody>
      </p:sp>
      <p:pic>
        <p:nvPicPr>
          <p:cNvPr id="4"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1"/>
        <p:cNvGrpSpPr/>
        <p:nvPr/>
      </p:nvGrpSpPr>
      <p:grpSpPr>
        <a:xfrm>
          <a:off x="0" y="0"/>
          <a:ext cx="0" cy="0"/>
          <a:chOff x="0" y="0"/>
          <a:chExt cx="0" cy="0"/>
        </a:xfrm>
      </p:grpSpPr>
      <p:pic>
        <p:nvPicPr>
          <p:cNvPr id="172" name="Google Shape;172;p22"/>
          <p:cNvPicPr preferRelativeResize="0"/>
          <p:nvPr/>
        </p:nvPicPr>
        <p:blipFill>
          <a:blip r:embed="rId4">
            <a:alphaModFix/>
          </a:blip>
          <a:stretch>
            <a:fillRect/>
          </a:stretch>
        </p:blipFill>
        <p:spPr>
          <a:xfrm>
            <a:off x="0" y="2194887"/>
            <a:ext cx="2453898" cy="1734975"/>
          </a:xfrm>
          <a:prstGeom prst="rect">
            <a:avLst/>
          </a:prstGeom>
          <a:noFill/>
          <a:ln>
            <a:noFill/>
          </a:ln>
          <a:effectLst>
            <a:outerShdw blurRad="57150" dist="19050" dir="5400000" algn="bl" rotWithShape="0">
              <a:srgbClr val="000000">
                <a:alpha val="50000"/>
              </a:srgbClr>
            </a:outerShdw>
          </a:effectLst>
        </p:spPr>
      </p:pic>
      <p:pic>
        <p:nvPicPr>
          <p:cNvPr id="174" name="Google Shape;174;p22"/>
          <p:cNvPicPr preferRelativeResize="0"/>
          <p:nvPr/>
        </p:nvPicPr>
        <p:blipFill>
          <a:blip r:embed="rId5">
            <a:alphaModFix/>
          </a:blip>
          <a:stretch>
            <a:fillRect/>
          </a:stretch>
        </p:blipFill>
        <p:spPr>
          <a:xfrm>
            <a:off x="64250" y="40576"/>
            <a:ext cx="1989374" cy="1118996"/>
          </a:xfrm>
          <a:prstGeom prst="rect">
            <a:avLst/>
          </a:prstGeom>
          <a:noFill/>
          <a:ln>
            <a:noFill/>
          </a:ln>
          <a:effectLst>
            <a:outerShdw blurRad="57150" dist="19050" dir="5400000" algn="bl" rotWithShape="0">
              <a:srgbClr val="000000">
                <a:alpha val="50000"/>
              </a:srgbClr>
            </a:outerShdw>
          </a:effectLst>
        </p:spPr>
      </p:pic>
      <p:pic>
        <p:nvPicPr>
          <p:cNvPr id="175" name="Google Shape;175;p22"/>
          <p:cNvPicPr preferRelativeResize="0"/>
          <p:nvPr/>
        </p:nvPicPr>
        <p:blipFill>
          <a:blip r:embed="rId6">
            <a:alphaModFix/>
          </a:blip>
          <a:stretch>
            <a:fillRect/>
          </a:stretch>
        </p:blipFill>
        <p:spPr>
          <a:xfrm rot="600002">
            <a:off x="275075" y="1021576"/>
            <a:ext cx="1795476" cy="1273666"/>
          </a:xfrm>
          <a:prstGeom prst="rect">
            <a:avLst/>
          </a:prstGeom>
          <a:noFill/>
          <a:ln>
            <a:noFill/>
          </a:ln>
          <a:effectLst>
            <a:outerShdw blurRad="57150" dist="19050" dir="5400000" algn="bl" rotWithShape="0">
              <a:srgbClr val="000000">
                <a:alpha val="50000"/>
              </a:srgbClr>
            </a:outerShdw>
          </a:effectLst>
        </p:spPr>
      </p:pic>
      <p:pic>
        <p:nvPicPr>
          <p:cNvPr id="176" name="Google Shape;176;p22"/>
          <p:cNvPicPr preferRelativeResize="0"/>
          <p:nvPr/>
        </p:nvPicPr>
        <p:blipFill>
          <a:blip r:embed="rId7">
            <a:alphaModFix/>
          </a:blip>
          <a:stretch>
            <a:fillRect/>
          </a:stretch>
        </p:blipFill>
        <p:spPr>
          <a:xfrm rot="-600001">
            <a:off x="1" y="3479776"/>
            <a:ext cx="2453905" cy="1734977"/>
          </a:xfrm>
          <a:prstGeom prst="rect">
            <a:avLst/>
          </a:prstGeom>
          <a:noFill/>
          <a:ln>
            <a:noFill/>
          </a:ln>
          <a:effectLst>
            <a:outerShdw blurRad="57150" dist="19050" dir="5400000" algn="bl" rotWithShape="0">
              <a:srgbClr val="000000">
                <a:alpha val="50000"/>
              </a:srgbClr>
            </a:outerShdw>
          </a:effectLst>
        </p:spPr>
      </p:pic>
      <p:sp>
        <p:nvSpPr>
          <p:cNvPr id="177" name="Google Shape;177;p22"/>
          <p:cNvSpPr txBox="1"/>
          <p:nvPr/>
        </p:nvSpPr>
        <p:spPr>
          <a:xfrm>
            <a:off x="2585904" y="1109700"/>
            <a:ext cx="3801900" cy="3407826"/>
          </a:xfrm>
          <a:prstGeom prst="rect">
            <a:avLst/>
          </a:prstGeom>
          <a:noFill/>
          <a:ln>
            <a:noFill/>
          </a:ln>
        </p:spPr>
        <p:txBody>
          <a:bodyPr spcFirstLastPara="1" wrap="square" lIns="91425" tIns="91425" rIns="91425" bIns="91425" anchor="t" anchorCtr="0">
            <a:spAutoFit/>
          </a:bodyPr>
          <a:lstStyle/>
          <a:p>
            <a:pPr marL="457200" lvl="0" indent="-336550" algn="l" rtl="0">
              <a:lnSpc>
                <a:spcPct val="114000"/>
              </a:lnSpc>
              <a:spcBef>
                <a:spcPts val="1000"/>
              </a:spcBef>
              <a:spcAft>
                <a:spcPts val="1000"/>
              </a:spcAft>
              <a:buSzPts val="1700"/>
              <a:buFont typeface="Lato"/>
              <a:buChar char="●"/>
            </a:pPr>
            <a:r>
              <a:rPr lang="sv-SE" sz="1600" dirty="0" smtClean="0">
                <a:latin typeface="Lato" panose="020B0604020202020204" charset="0"/>
                <a:ea typeface="Lato"/>
                <a:cs typeface="Lato"/>
                <a:sym typeface="Lato"/>
              </a:rPr>
              <a:t>Posters</a:t>
            </a:r>
            <a:endParaRPr sz="1600" dirty="0">
              <a:latin typeface="Lato" panose="020B0604020202020204" charset="0"/>
              <a:ea typeface="Lato"/>
              <a:cs typeface="Lato"/>
              <a:sym typeface="Lato"/>
            </a:endParaRPr>
          </a:p>
          <a:p>
            <a:pPr marL="457200" lvl="0" indent="-336550" algn="l" rtl="0">
              <a:lnSpc>
                <a:spcPct val="114000"/>
              </a:lnSpc>
              <a:spcBef>
                <a:spcPts val="1000"/>
              </a:spcBef>
              <a:spcAft>
                <a:spcPts val="1000"/>
              </a:spcAft>
              <a:buSzPts val="1700"/>
              <a:buFont typeface="Lato"/>
              <a:buChar char="●"/>
            </a:pPr>
            <a:r>
              <a:rPr lang="sv" sz="1600" dirty="0" smtClean="0">
                <a:latin typeface="Lato" panose="020B0604020202020204" charset="0"/>
                <a:ea typeface="Lato"/>
                <a:cs typeface="Lato"/>
                <a:sym typeface="Lato"/>
              </a:rPr>
              <a:t>Folders</a:t>
            </a:r>
            <a:endParaRPr sz="1600" dirty="0">
              <a:latin typeface="Lato" panose="020B0604020202020204" charset="0"/>
              <a:ea typeface="Lato"/>
              <a:cs typeface="Lato"/>
              <a:sym typeface="Lato"/>
            </a:endParaRPr>
          </a:p>
          <a:p>
            <a:pPr marL="457200" lvl="0" indent="-336550" algn="l" rtl="0">
              <a:lnSpc>
                <a:spcPct val="114000"/>
              </a:lnSpc>
              <a:spcBef>
                <a:spcPts val="1000"/>
              </a:spcBef>
              <a:spcAft>
                <a:spcPts val="1000"/>
              </a:spcAft>
              <a:buSzPts val="1700"/>
              <a:buFont typeface="Lato"/>
              <a:buChar char="●"/>
            </a:pPr>
            <a:r>
              <a:rPr lang="sv" sz="1600" dirty="0" smtClean="0">
                <a:latin typeface="Lato" panose="020B0604020202020204" charset="0"/>
                <a:ea typeface="Lato"/>
                <a:cs typeface="Lato"/>
                <a:sym typeface="Lato"/>
              </a:rPr>
              <a:t>Web ads </a:t>
            </a:r>
          </a:p>
          <a:p>
            <a:pPr marL="457200" lvl="0" indent="-336550" algn="l" rtl="0">
              <a:lnSpc>
                <a:spcPct val="114000"/>
              </a:lnSpc>
              <a:spcBef>
                <a:spcPts val="1000"/>
              </a:spcBef>
              <a:spcAft>
                <a:spcPts val="1000"/>
              </a:spcAft>
              <a:buSzPts val="1700"/>
              <a:buFont typeface="Lato"/>
              <a:buChar char="●"/>
            </a:pPr>
            <a:r>
              <a:rPr lang="sv" sz="1600" dirty="0" smtClean="0">
                <a:latin typeface="Lato" panose="020B0604020202020204" charset="0"/>
                <a:ea typeface="Lato"/>
                <a:cs typeface="Lato"/>
                <a:sym typeface="Lato"/>
              </a:rPr>
              <a:t>Logo</a:t>
            </a:r>
            <a:endParaRPr sz="1600" dirty="0">
              <a:latin typeface="Lato" panose="020B0604020202020204" charset="0"/>
              <a:ea typeface="Lato"/>
              <a:cs typeface="Lato"/>
              <a:sym typeface="Lato"/>
            </a:endParaRPr>
          </a:p>
          <a:p>
            <a:pPr marL="457200" lvl="0" indent="-336550" algn="l" rtl="0">
              <a:lnSpc>
                <a:spcPct val="114000"/>
              </a:lnSpc>
              <a:spcBef>
                <a:spcPts val="1000"/>
              </a:spcBef>
              <a:spcAft>
                <a:spcPts val="1000"/>
              </a:spcAft>
              <a:buSzPts val="1700"/>
              <a:buFont typeface="Lato"/>
              <a:buChar char="●"/>
            </a:pPr>
            <a:r>
              <a:rPr lang="sv" sz="1600" dirty="0" smtClean="0">
                <a:latin typeface="Lato" panose="020B0604020202020204" charset="0"/>
                <a:ea typeface="Lato"/>
                <a:cs typeface="Lato"/>
                <a:sym typeface="Lato"/>
              </a:rPr>
              <a:t>App screenshots</a:t>
            </a:r>
            <a:endParaRPr sz="1600" dirty="0">
              <a:latin typeface="Lato" panose="020B0604020202020204" charset="0"/>
              <a:ea typeface="Lato"/>
              <a:cs typeface="Lato"/>
              <a:sym typeface="Lato"/>
            </a:endParaRPr>
          </a:p>
          <a:p>
            <a:pPr marL="457200" lvl="0" indent="-336550" algn="l" rtl="0">
              <a:lnSpc>
                <a:spcPct val="114000"/>
              </a:lnSpc>
              <a:spcBef>
                <a:spcPts val="1000"/>
              </a:spcBef>
              <a:spcAft>
                <a:spcPts val="1000"/>
              </a:spcAft>
              <a:buSzPts val="1700"/>
              <a:buFont typeface="Lato"/>
              <a:buChar char="●"/>
            </a:pPr>
            <a:r>
              <a:rPr lang="sv" sz="1600" dirty="0" smtClean="0">
                <a:solidFill>
                  <a:schemeClr val="dk2"/>
                </a:solidFill>
                <a:latin typeface="Lato"/>
                <a:ea typeface="Lato"/>
                <a:cs typeface="Lato"/>
                <a:sym typeface="Lato"/>
              </a:rPr>
              <a:t>Animated </a:t>
            </a:r>
            <a:r>
              <a:rPr lang="sv" sz="1600" dirty="0">
                <a:solidFill>
                  <a:schemeClr val="dk2"/>
                </a:solidFill>
                <a:latin typeface="Lato"/>
                <a:ea typeface="Lato"/>
                <a:cs typeface="Lato"/>
                <a:sym typeface="Lato"/>
              </a:rPr>
              <a:t>instruction video</a:t>
            </a:r>
            <a:endParaRPr sz="1600" dirty="0">
              <a:solidFill>
                <a:schemeClr val="dk2"/>
              </a:solidFill>
              <a:latin typeface="Lato"/>
              <a:ea typeface="Lato"/>
              <a:cs typeface="Lato"/>
              <a:sym typeface="Lato"/>
            </a:endParaRPr>
          </a:p>
        </p:txBody>
      </p:sp>
      <p:pic>
        <p:nvPicPr>
          <p:cNvPr id="178" name="Google Shape;178;p22"/>
          <p:cNvPicPr preferRelativeResize="0"/>
          <p:nvPr/>
        </p:nvPicPr>
        <p:blipFill>
          <a:blip r:embed="rId8">
            <a:alphaModFix/>
          </a:blip>
          <a:stretch>
            <a:fillRect/>
          </a:stretch>
        </p:blipFill>
        <p:spPr>
          <a:xfrm rot="-599999">
            <a:off x="6717425" y="-47475"/>
            <a:ext cx="1755200" cy="2487940"/>
          </a:xfrm>
          <a:prstGeom prst="rect">
            <a:avLst/>
          </a:prstGeom>
          <a:noFill/>
          <a:ln>
            <a:noFill/>
          </a:ln>
          <a:effectLst>
            <a:outerShdw blurRad="57150" dist="19050" dir="5400000" algn="bl" rotWithShape="0">
              <a:srgbClr val="000000">
                <a:alpha val="50000"/>
              </a:srgbClr>
            </a:outerShdw>
          </a:effectLst>
        </p:spPr>
      </p:pic>
      <p:pic>
        <p:nvPicPr>
          <p:cNvPr id="179" name="Google Shape;179;p22"/>
          <p:cNvPicPr preferRelativeResize="0"/>
          <p:nvPr/>
        </p:nvPicPr>
        <p:blipFill>
          <a:blip r:embed="rId9">
            <a:alphaModFix/>
          </a:blip>
          <a:stretch>
            <a:fillRect/>
          </a:stretch>
        </p:blipFill>
        <p:spPr>
          <a:xfrm rot="-300001">
            <a:off x="6490299" y="2709275"/>
            <a:ext cx="1755201" cy="2486545"/>
          </a:xfrm>
          <a:prstGeom prst="rect">
            <a:avLst/>
          </a:prstGeom>
          <a:noFill/>
          <a:ln>
            <a:noFill/>
          </a:ln>
          <a:effectLst>
            <a:outerShdw blurRad="57150" dist="19050" dir="5400000" algn="bl" rotWithShape="0">
              <a:srgbClr val="000000">
                <a:alpha val="50000"/>
              </a:srgbClr>
            </a:outerShdw>
          </a:effectLst>
        </p:spPr>
      </p:pic>
      <p:pic>
        <p:nvPicPr>
          <p:cNvPr id="180" name="Google Shape;180;p22"/>
          <p:cNvPicPr preferRelativeResize="0"/>
          <p:nvPr/>
        </p:nvPicPr>
        <p:blipFill>
          <a:blip r:embed="rId10">
            <a:alphaModFix/>
          </a:blip>
          <a:stretch>
            <a:fillRect/>
          </a:stretch>
        </p:blipFill>
        <p:spPr>
          <a:xfrm rot="300002">
            <a:off x="7816498" y="1122951"/>
            <a:ext cx="1755208" cy="248249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726338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pic>
        <p:nvPicPr>
          <p:cNvPr id="215" name="Google Shape;215;p27"/>
          <p:cNvPicPr preferRelativeResize="0"/>
          <p:nvPr/>
        </p:nvPicPr>
        <p:blipFill>
          <a:blip r:embed="rId4">
            <a:alphaModFix/>
          </a:blip>
          <a:stretch>
            <a:fillRect/>
          </a:stretch>
        </p:blipFill>
        <p:spPr>
          <a:xfrm>
            <a:off x="424850" y="3966877"/>
            <a:ext cx="736674" cy="782700"/>
          </a:xfrm>
          <a:prstGeom prst="rect">
            <a:avLst/>
          </a:prstGeom>
          <a:noFill/>
          <a:ln>
            <a:noFill/>
          </a:ln>
        </p:spPr>
      </p:pic>
      <p:sp>
        <p:nvSpPr>
          <p:cNvPr id="216" name="Google Shape;216;p27"/>
          <p:cNvSpPr txBox="1">
            <a:spLocks noGrp="1"/>
          </p:cNvSpPr>
          <p:nvPr>
            <p:ph type="ctrTitle" idx="4294967295"/>
          </p:nvPr>
        </p:nvSpPr>
        <p:spPr>
          <a:xfrm>
            <a:off x="5842975" y="325975"/>
            <a:ext cx="3041400" cy="32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sv" sz="4000" dirty="0">
                <a:solidFill>
                  <a:srgbClr val="000000"/>
                </a:solidFill>
              </a:rPr>
              <a:t>More info</a:t>
            </a:r>
            <a:endParaRPr sz="4000" dirty="0">
              <a:solidFill>
                <a:srgbClr val="000000"/>
              </a:solidFill>
            </a:endParaRPr>
          </a:p>
          <a:p>
            <a:pPr marL="0" lvl="0" indent="0" algn="l" rtl="0">
              <a:spcBef>
                <a:spcPts val="0"/>
              </a:spcBef>
              <a:spcAft>
                <a:spcPts val="0"/>
              </a:spcAft>
              <a:buClr>
                <a:schemeClr val="dk2"/>
              </a:buClr>
              <a:buSzPts val="1100"/>
              <a:buFont typeface="Arial"/>
              <a:buNone/>
            </a:pPr>
            <a:endParaRPr sz="2000" dirty="0">
              <a:solidFill>
                <a:srgbClr val="222222"/>
              </a:solidFill>
            </a:endParaRPr>
          </a:p>
          <a:p>
            <a:pPr marL="0" lvl="0" indent="0" algn="l" rtl="0">
              <a:spcBef>
                <a:spcPts val="0"/>
              </a:spcBef>
              <a:spcAft>
                <a:spcPts val="0"/>
              </a:spcAft>
              <a:buClr>
                <a:schemeClr val="dk2"/>
              </a:buClr>
              <a:buSzPts val="1100"/>
              <a:buFont typeface="Arial"/>
              <a:buNone/>
            </a:pPr>
            <a:r>
              <a:rPr lang="sv" sz="2000" u="sng" dirty="0">
                <a:solidFill>
                  <a:schemeClr val="hlink"/>
                </a:solidFill>
                <a:hlinkClick r:id="rId5"/>
              </a:rPr>
              <a:t>www.kb.se/bladdra</a:t>
            </a:r>
            <a:r>
              <a:rPr lang="sv" sz="2000" dirty="0">
                <a:solidFill>
                  <a:srgbClr val="222222"/>
                </a:solidFill>
              </a:rPr>
              <a:t/>
            </a:r>
            <a:br>
              <a:rPr lang="sv" sz="2000" dirty="0">
                <a:solidFill>
                  <a:srgbClr val="222222"/>
                </a:solidFill>
              </a:rPr>
            </a:br>
            <a:r>
              <a:rPr lang="sv" sz="2000" dirty="0">
                <a:solidFill>
                  <a:srgbClr val="222222"/>
                </a:solidFill>
              </a:rPr>
              <a:t>(in Swedish)</a:t>
            </a:r>
            <a:endParaRPr sz="2000" dirty="0">
              <a:solidFill>
                <a:srgbClr val="222222"/>
              </a:solidFill>
            </a:endParaRPr>
          </a:p>
          <a:p>
            <a:pPr marL="0" lvl="0" indent="0" algn="l" rtl="0">
              <a:spcBef>
                <a:spcPts val="0"/>
              </a:spcBef>
              <a:spcAft>
                <a:spcPts val="0"/>
              </a:spcAft>
              <a:buClr>
                <a:schemeClr val="dk2"/>
              </a:buClr>
              <a:buSzPts val="1100"/>
              <a:buFont typeface="Arial"/>
              <a:buNone/>
            </a:pPr>
            <a:endParaRPr sz="2000" dirty="0">
              <a:solidFill>
                <a:srgbClr val="222222"/>
              </a:solidFill>
            </a:endParaRPr>
          </a:p>
          <a:p>
            <a:pPr lvl="0">
              <a:buSzPts val="1100"/>
            </a:pPr>
            <a:r>
              <a:rPr lang="sv-SE" sz="1800" dirty="0" smtClean="0">
                <a:solidFill>
                  <a:srgbClr val="222222"/>
                </a:solidFill>
                <a:hlinkClick r:id="rId6"/>
              </a:rPr>
              <a:t>elisabet.rundqvist@kb.se</a:t>
            </a:r>
            <a:r>
              <a:rPr lang="sv-SE" sz="1800" dirty="0">
                <a:solidFill>
                  <a:srgbClr val="222222"/>
                </a:solidFill>
              </a:rPr>
              <a:t/>
            </a:r>
            <a:br>
              <a:rPr lang="sv-SE" sz="1800" dirty="0">
                <a:solidFill>
                  <a:srgbClr val="222222"/>
                </a:solidFill>
              </a:rPr>
            </a:br>
            <a:r>
              <a:rPr lang="sv-SE" sz="1800" dirty="0" smtClean="0">
                <a:solidFill>
                  <a:srgbClr val="222222"/>
                </a:solidFill>
              </a:rPr>
              <a:t/>
            </a:r>
            <a:br>
              <a:rPr lang="sv-SE" sz="1800" dirty="0" smtClean="0">
                <a:solidFill>
                  <a:srgbClr val="222222"/>
                </a:solidFill>
              </a:rPr>
            </a:br>
            <a:r>
              <a:rPr lang="en-GB" sz="1800" dirty="0" smtClean="0">
                <a:solidFill>
                  <a:srgbClr val="222222"/>
                </a:solidFill>
              </a:rPr>
              <a:t>technical</a:t>
            </a:r>
            <a:r>
              <a:rPr lang="sv-SE" sz="1800" dirty="0" smtClean="0">
                <a:solidFill>
                  <a:srgbClr val="222222"/>
                </a:solidFill>
              </a:rPr>
              <a:t> </a:t>
            </a:r>
            <a:r>
              <a:rPr lang="sv-SE" sz="1800" dirty="0">
                <a:solidFill>
                  <a:srgbClr val="222222"/>
                </a:solidFill>
              </a:rPr>
              <a:t>info</a:t>
            </a:r>
            <a:br>
              <a:rPr lang="sv-SE" sz="1800" dirty="0">
                <a:solidFill>
                  <a:srgbClr val="222222"/>
                </a:solidFill>
              </a:rPr>
            </a:br>
            <a:r>
              <a:rPr lang="sv-SE" sz="1800" dirty="0" smtClean="0">
                <a:solidFill>
                  <a:srgbClr val="222222"/>
                </a:solidFill>
                <a:hlinkClick r:id="rId7"/>
              </a:rPr>
              <a:t>Anja.Bergman@kb.se</a:t>
            </a:r>
            <a:r>
              <a:rPr lang="sv-SE" sz="1800" dirty="0" smtClean="0">
                <a:solidFill>
                  <a:srgbClr val="222222"/>
                </a:solidFill>
              </a:rPr>
              <a:t> </a:t>
            </a:r>
            <a:br>
              <a:rPr lang="sv-SE" sz="1800" dirty="0" smtClean="0">
                <a:solidFill>
                  <a:srgbClr val="222222"/>
                </a:solidFill>
              </a:rPr>
            </a:br>
            <a:endParaRPr sz="1800" dirty="0">
              <a:solidFill>
                <a:srgbClr val="222222"/>
              </a:solidFill>
            </a:endParaRPr>
          </a:p>
        </p:txBody>
      </p:sp>
      <p:sp>
        <p:nvSpPr>
          <p:cNvPr id="217" name="Google Shape;217;p27"/>
          <p:cNvSpPr txBox="1">
            <a:spLocks noGrp="1"/>
          </p:cNvSpPr>
          <p:nvPr>
            <p:ph type="ctrTitle" idx="4294967295"/>
          </p:nvPr>
        </p:nvSpPr>
        <p:spPr>
          <a:xfrm>
            <a:off x="107950" y="325975"/>
            <a:ext cx="3041400" cy="32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sv" sz="4000" dirty="0">
                <a:solidFill>
                  <a:srgbClr val="000000"/>
                </a:solidFill>
              </a:rPr>
              <a:t>Thank you!</a:t>
            </a:r>
            <a:endParaRPr sz="2100" dirty="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sv" dirty="0" smtClean="0">
                <a:solidFill>
                  <a:schemeClr val="bg2"/>
                </a:solidFill>
              </a:rPr>
              <a:t>Analysis of the book market and library collections </a:t>
            </a:r>
            <a:br>
              <a:rPr lang="sv" dirty="0" smtClean="0">
                <a:solidFill>
                  <a:schemeClr val="bg2"/>
                </a:solidFill>
              </a:rPr>
            </a:br>
            <a:r>
              <a:rPr lang="sv" dirty="0" smtClean="0">
                <a:solidFill>
                  <a:schemeClr val="bg2"/>
                </a:solidFill>
              </a:rPr>
              <a:t>(2018) </a:t>
            </a:r>
            <a:endParaRPr dirty="0">
              <a:solidFill>
                <a:schemeClr val="bg2"/>
              </a:solidFill>
            </a:endParaRPr>
          </a:p>
        </p:txBody>
      </p:sp>
      <p:pic>
        <p:nvPicPr>
          <p:cNvPr id="4"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spTree>
    <p:extLst>
      <p:ext uri="{BB962C8B-B14F-4D97-AF65-F5344CB8AC3E}">
        <p14:creationId xmlns:p14="http://schemas.microsoft.com/office/powerpoint/2010/main" val="1672929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812721" y="656431"/>
            <a:ext cx="6244200" cy="147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smtClean="0">
                <a:solidFill>
                  <a:schemeClr val="bg2"/>
                </a:solidFill>
              </a:rPr>
              <a:t>Available literature </a:t>
            </a:r>
            <a:endParaRPr lang="en-GB" dirty="0">
              <a:solidFill>
                <a:schemeClr val="bg2"/>
              </a:solidFill>
            </a:endParaRPr>
          </a:p>
        </p:txBody>
      </p:sp>
      <p:sp>
        <p:nvSpPr>
          <p:cNvPr id="80" name="Google Shape;80;p14"/>
          <p:cNvSpPr txBox="1">
            <a:spLocks noGrp="1"/>
          </p:cNvSpPr>
          <p:nvPr>
            <p:ph type="title"/>
          </p:nvPr>
        </p:nvSpPr>
        <p:spPr>
          <a:xfrm>
            <a:off x="636773" y="2100840"/>
            <a:ext cx="1389900" cy="1161763"/>
          </a:xfrm>
          <a:prstGeom prst="rect">
            <a:avLst/>
          </a:prstGeom>
          <a:ln>
            <a:noFill/>
          </a:ln>
        </p:spPr>
        <p:txBody>
          <a:bodyPr spcFirstLastPara="1" wrap="square" lIns="91425" tIns="91425" rIns="91425" bIns="91425" anchor="ctr" anchorCtr="0">
            <a:noAutofit/>
          </a:bodyPr>
          <a:lstStyle/>
          <a:p>
            <a:pPr lvl="0"/>
            <a:r>
              <a:rPr lang="sv" sz="1600" dirty="0" smtClean="0">
                <a:solidFill>
                  <a:schemeClr val="bg2"/>
                </a:solidFill>
                <a:latin typeface="Lato" panose="020B0604020202020204" charset="0"/>
              </a:rPr>
              <a:t>Finnish</a:t>
            </a:r>
            <a:br>
              <a:rPr lang="sv" sz="1600" dirty="0" smtClean="0">
                <a:solidFill>
                  <a:schemeClr val="bg2"/>
                </a:solidFill>
                <a:latin typeface="Lato" panose="020B0604020202020204" charset="0"/>
              </a:rPr>
            </a:br>
            <a:r>
              <a:rPr lang="sv" sz="1600" dirty="0" smtClean="0">
                <a:solidFill>
                  <a:schemeClr val="bg2"/>
                </a:solidFill>
                <a:latin typeface="Lato" panose="020B0604020202020204" charset="0"/>
              </a:rPr>
              <a:t/>
            </a:r>
            <a:br>
              <a:rPr lang="sv" sz="1600" dirty="0" smtClean="0">
                <a:solidFill>
                  <a:schemeClr val="bg2"/>
                </a:solidFill>
                <a:latin typeface="Lato" panose="020B0604020202020204" charset="0"/>
              </a:rPr>
            </a:br>
            <a:r>
              <a:rPr lang="en-GB" sz="1600" dirty="0" smtClean="0">
                <a:solidFill>
                  <a:schemeClr val="bg2"/>
                </a:solidFill>
                <a:latin typeface="Lato" panose="020B0604020202020204" charset="0"/>
              </a:rPr>
              <a:t>Wide range of books </a:t>
            </a:r>
            <a:endParaRPr lang="en-GB" sz="1600" dirty="0">
              <a:solidFill>
                <a:schemeClr val="bg2"/>
              </a:solidFill>
              <a:latin typeface="Lato" panose="020B0604020202020204" charset="0"/>
            </a:endParaRPr>
          </a:p>
        </p:txBody>
      </p:sp>
      <p:sp>
        <p:nvSpPr>
          <p:cNvPr id="81" name="Google Shape;81;p14"/>
          <p:cNvSpPr txBox="1">
            <a:spLocks noGrp="1"/>
          </p:cNvSpPr>
          <p:nvPr>
            <p:ph type="title"/>
          </p:nvPr>
        </p:nvSpPr>
        <p:spPr>
          <a:xfrm>
            <a:off x="2145097" y="1942071"/>
            <a:ext cx="1389900" cy="1479300"/>
          </a:xfrm>
          <a:prstGeom prst="rect">
            <a:avLst/>
          </a:prstGeom>
          <a:ln>
            <a:noFill/>
          </a:ln>
        </p:spPr>
        <p:txBody>
          <a:bodyPr spcFirstLastPara="1" wrap="square" lIns="91425" tIns="91425" rIns="91425" bIns="91425" anchor="ctr" anchorCtr="0">
            <a:noAutofit/>
          </a:bodyPr>
          <a:lstStyle/>
          <a:p>
            <a:pPr lvl="0"/>
            <a:r>
              <a:rPr lang="en-GB" sz="1600" dirty="0">
                <a:solidFill>
                  <a:schemeClr val="bg2"/>
                </a:solidFill>
                <a:latin typeface="Lato" panose="020B0604020202020204" charset="0"/>
              </a:rPr>
              <a:t>Yiddish</a:t>
            </a:r>
            <a:br>
              <a:rPr lang="en-GB" sz="1600" dirty="0">
                <a:solidFill>
                  <a:schemeClr val="bg2"/>
                </a:solidFill>
                <a:latin typeface="Lato" panose="020B0604020202020204" charset="0"/>
              </a:rPr>
            </a:br>
            <a:r>
              <a:rPr lang="en-GB" sz="1600" dirty="0" smtClean="0">
                <a:solidFill>
                  <a:schemeClr val="bg2"/>
                </a:solidFill>
                <a:latin typeface="Lato" panose="020B0604020202020204" charset="0"/>
              </a:rPr>
              <a:t/>
            </a:r>
            <a:br>
              <a:rPr lang="en-GB" sz="1600" dirty="0" smtClean="0">
                <a:solidFill>
                  <a:schemeClr val="bg2"/>
                </a:solidFill>
                <a:latin typeface="Lato" panose="020B0604020202020204" charset="0"/>
              </a:rPr>
            </a:br>
            <a:r>
              <a:rPr lang="en-GB" sz="1600" dirty="0" smtClean="0">
                <a:solidFill>
                  <a:schemeClr val="bg2"/>
                </a:solidFill>
                <a:latin typeface="Lato" panose="020B0604020202020204" charset="0"/>
              </a:rPr>
              <a:t>Limited </a:t>
            </a:r>
            <a:r>
              <a:rPr lang="en-GB" sz="1600" dirty="0">
                <a:solidFill>
                  <a:schemeClr val="bg2"/>
                </a:solidFill>
                <a:latin typeface="Lato" panose="020B0604020202020204" charset="0"/>
              </a:rPr>
              <a:t>book publishing</a:t>
            </a:r>
          </a:p>
        </p:txBody>
      </p:sp>
      <p:sp>
        <p:nvSpPr>
          <p:cNvPr id="82" name="Google Shape;82;p14"/>
          <p:cNvSpPr txBox="1">
            <a:spLocks noGrp="1"/>
          </p:cNvSpPr>
          <p:nvPr>
            <p:ph type="title"/>
          </p:nvPr>
        </p:nvSpPr>
        <p:spPr>
          <a:xfrm>
            <a:off x="3771846" y="2100840"/>
            <a:ext cx="1539900" cy="1479300"/>
          </a:xfrm>
          <a:prstGeom prst="rect">
            <a:avLst/>
          </a:prstGeom>
          <a:ln>
            <a:noFill/>
          </a:ln>
        </p:spPr>
        <p:txBody>
          <a:bodyPr spcFirstLastPara="1" wrap="square" lIns="91425" tIns="91425" rIns="91425" bIns="91425" anchor="ctr" anchorCtr="0">
            <a:noAutofit/>
          </a:bodyPr>
          <a:lstStyle/>
          <a:p>
            <a:pPr marL="0" indent="0"/>
            <a:r>
              <a:rPr lang="en-GB" sz="1600" dirty="0">
                <a:solidFill>
                  <a:schemeClr val="bg2"/>
                </a:solidFill>
                <a:latin typeface="Lato" panose="020B0604020202020204" charset="0"/>
              </a:rPr>
              <a:t>Meänkieli</a:t>
            </a:r>
          </a:p>
          <a:p>
            <a:r>
              <a:rPr lang="en-GB" sz="1600" dirty="0" smtClean="0">
                <a:solidFill>
                  <a:schemeClr val="bg2"/>
                </a:solidFill>
                <a:latin typeface="Lato" panose="020B0604020202020204" charset="0"/>
              </a:rPr>
              <a:t/>
            </a:r>
            <a:br>
              <a:rPr lang="en-GB" sz="1600" dirty="0" smtClean="0">
                <a:solidFill>
                  <a:schemeClr val="bg2"/>
                </a:solidFill>
                <a:latin typeface="Lato" panose="020B0604020202020204" charset="0"/>
              </a:rPr>
            </a:br>
            <a:r>
              <a:rPr lang="en-GB" sz="1600" dirty="0" smtClean="0">
                <a:solidFill>
                  <a:schemeClr val="bg2"/>
                </a:solidFill>
                <a:latin typeface="Lato" panose="020B0604020202020204" charset="0"/>
              </a:rPr>
              <a:t>Limited book </a:t>
            </a:r>
            <a:r>
              <a:rPr lang="en-GB" sz="1600" dirty="0">
                <a:solidFill>
                  <a:schemeClr val="bg2"/>
                </a:solidFill>
                <a:latin typeface="Lato" panose="020B0604020202020204" charset="0"/>
              </a:rPr>
              <a:t>publishing</a:t>
            </a:r>
            <a:r>
              <a:rPr lang="en-GB" sz="3200" dirty="0" smtClean="0">
                <a:solidFill>
                  <a:schemeClr val="bg2"/>
                </a:solidFill>
              </a:rPr>
              <a:t/>
            </a:r>
            <a:br>
              <a:rPr lang="en-GB" sz="3200" dirty="0" smtClean="0">
                <a:solidFill>
                  <a:schemeClr val="bg2"/>
                </a:solidFill>
              </a:rPr>
            </a:br>
            <a:endParaRPr lang="en-GB" sz="2200" dirty="0">
              <a:solidFill>
                <a:schemeClr val="bg2"/>
              </a:solidFill>
            </a:endParaRPr>
          </a:p>
        </p:txBody>
      </p:sp>
      <p:sp>
        <p:nvSpPr>
          <p:cNvPr id="83" name="Google Shape;83;p14"/>
          <p:cNvSpPr txBox="1">
            <a:spLocks noGrp="1"/>
          </p:cNvSpPr>
          <p:nvPr>
            <p:ph type="title"/>
          </p:nvPr>
        </p:nvSpPr>
        <p:spPr>
          <a:xfrm>
            <a:off x="5484108" y="2092960"/>
            <a:ext cx="1389900" cy="1479300"/>
          </a:xfrm>
          <a:prstGeom prst="rect">
            <a:avLst/>
          </a:prstGeom>
          <a:ln>
            <a:noFill/>
          </a:ln>
        </p:spPr>
        <p:txBody>
          <a:bodyPr spcFirstLastPara="1" wrap="square" lIns="91425" tIns="91425" rIns="91425" bIns="91425" anchor="ctr" anchorCtr="0">
            <a:noAutofit/>
          </a:bodyPr>
          <a:lstStyle/>
          <a:p>
            <a:r>
              <a:rPr lang="en-GB" sz="1600" dirty="0">
                <a:solidFill>
                  <a:schemeClr val="bg2"/>
                </a:solidFill>
                <a:latin typeface="Lato" panose="020B0604020202020204" charset="0"/>
              </a:rPr>
              <a:t>Romani</a:t>
            </a:r>
            <a:br>
              <a:rPr lang="en-GB" sz="1600" dirty="0">
                <a:solidFill>
                  <a:schemeClr val="bg2"/>
                </a:solidFill>
                <a:latin typeface="Lato" panose="020B0604020202020204" charset="0"/>
              </a:rPr>
            </a:br>
            <a:r>
              <a:rPr lang="en-GB" sz="1600" dirty="0" smtClean="0">
                <a:solidFill>
                  <a:schemeClr val="bg2"/>
                </a:solidFill>
                <a:latin typeface="Lato" panose="020B0604020202020204" charset="0"/>
              </a:rPr>
              <a:t/>
            </a:r>
            <a:br>
              <a:rPr lang="en-GB" sz="1600" dirty="0" smtClean="0">
                <a:solidFill>
                  <a:schemeClr val="bg2"/>
                </a:solidFill>
                <a:latin typeface="Lato" panose="020B0604020202020204" charset="0"/>
              </a:rPr>
            </a:br>
            <a:r>
              <a:rPr lang="en-GB" sz="1600" dirty="0" smtClean="0">
                <a:solidFill>
                  <a:schemeClr val="bg2"/>
                </a:solidFill>
                <a:latin typeface="Lato" panose="020B0604020202020204" charset="0"/>
              </a:rPr>
              <a:t>Limited book </a:t>
            </a:r>
            <a:r>
              <a:rPr lang="en-GB" sz="1600" dirty="0">
                <a:solidFill>
                  <a:schemeClr val="bg2"/>
                </a:solidFill>
                <a:latin typeface="Lato" panose="020B0604020202020204" charset="0"/>
              </a:rPr>
              <a:t>publishing</a:t>
            </a:r>
            <a:r>
              <a:rPr lang="en-GB" sz="3200" dirty="0" smtClean="0">
                <a:solidFill>
                  <a:schemeClr val="bg2"/>
                </a:solidFill>
              </a:rPr>
              <a:t/>
            </a:r>
            <a:br>
              <a:rPr lang="en-GB" sz="3200" dirty="0" smtClean="0">
                <a:solidFill>
                  <a:schemeClr val="bg2"/>
                </a:solidFill>
              </a:rPr>
            </a:br>
            <a:endParaRPr lang="en-GB" sz="2200" dirty="0">
              <a:solidFill>
                <a:schemeClr val="bg2"/>
              </a:solidFill>
            </a:endParaRPr>
          </a:p>
        </p:txBody>
      </p:sp>
      <p:sp>
        <p:nvSpPr>
          <p:cNvPr id="84" name="Google Shape;84;p14"/>
          <p:cNvSpPr txBox="1">
            <a:spLocks noGrp="1"/>
          </p:cNvSpPr>
          <p:nvPr>
            <p:ph type="title"/>
          </p:nvPr>
        </p:nvSpPr>
        <p:spPr>
          <a:xfrm>
            <a:off x="7175345" y="2092960"/>
            <a:ext cx="1476176" cy="1479300"/>
          </a:xfrm>
          <a:prstGeom prst="rect">
            <a:avLst/>
          </a:prstGeom>
          <a:ln>
            <a:noFill/>
          </a:ln>
        </p:spPr>
        <p:txBody>
          <a:bodyPr spcFirstLastPara="1" wrap="square" lIns="91425" tIns="91425" rIns="91425" bIns="91425" anchor="ctr" anchorCtr="0">
            <a:noAutofit/>
          </a:bodyPr>
          <a:lstStyle/>
          <a:p>
            <a:r>
              <a:rPr lang="en-GB" sz="1600" dirty="0">
                <a:solidFill>
                  <a:schemeClr val="bg2"/>
                </a:solidFill>
                <a:latin typeface="Lato" panose="020B0604020202020204" charset="0"/>
              </a:rPr>
              <a:t>Sámi</a:t>
            </a:r>
            <a:br>
              <a:rPr lang="en-GB" sz="1600" dirty="0">
                <a:solidFill>
                  <a:schemeClr val="bg2"/>
                </a:solidFill>
                <a:latin typeface="Lato" panose="020B0604020202020204" charset="0"/>
              </a:rPr>
            </a:br>
            <a:r>
              <a:rPr lang="en-GB" sz="1600" dirty="0" smtClean="0">
                <a:solidFill>
                  <a:schemeClr val="bg2"/>
                </a:solidFill>
                <a:latin typeface="Lato" panose="020B0604020202020204" charset="0"/>
              </a:rPr>
              <a:t/>
            </a:r>
            <a:br>
              <a:rPr lang="en-GB" sz="1600" dirty="0" smtClean="0">
                <a:solidFill>
                  <a:schemeClr val="bg2"/>
                </a:solidFill>
                <a:latin typeface="Lato" panose="020B0604020202020204" charset="0"/>
              </a:rPr>
            </a:br>
            <a:r>
              <a:rPr lang="en-GB" sz="1600" dirty="0" smtClean="0">
                <a:solidFill>
                  <a:schemeClr val="bg2"/>
                </a:solidFill>
                <a:latin typeface="Lato" panose="020B0604020202020204" charset="0"/>
              </a:rPr>
              <a:t>Limited book </a:t>
            </a:r>
            <a:r>
              <a:rPr lang="en-GB" sz="1600" dirty="0">
                <a:solidFill>
                  <a:schemeClr val="bg2"/>
                </a:solidFill>
                <a:latin typeface="Lato" panose="020B0604020202020204" charset="0"/>
              </a:rPr>
              <a:t>publishing</a:t>
            </a:r>
            <a:r>
              <a:rPr lang="en-GB" sz="3200" dirty="0" smtClean="0">
                <a:solidFill>
                  <a:schemeClr val="bg2"/>
                </a:solidFill>
              </a:rPr>
              <a:t/>
            </a:r>
            <a:br>
              <a:rPr lang="en-GB" sz="3200" dirty="0" smtClean="0">
                <a:solidFill>
                  <a:schemeClr val="bg2"/>
                </a:solidFill>
              </a:rPr>
            </a:br>
            <a:endParaRPr lang="en-GB" sz="2200" dirty="0">
              <a:solidFill>
                <a:schemeClr val="bg2"/>
              </a:solidFill>
            </a:endParaRPr>
          </a:p>
        </p:txBody>
      </p:sp>
      <p:cxnSp>
        <p:nvCxnSpPr>
          <p:cNvPr id="85" name="Google Shape;85;p14"/>
          <p:cNvCxnSpPr/>
          <p:nvPr/>
        </p:nvCxnSpPr>
        <p:spPr>
          <a:xfrm>
            <a:off x="1940396" y="2340725"/>
            <a:ext cx="0" cy="2011800"/>
          </a:xfrm>
          <a:prstGeom prst="straightConnector1">
            <a:avLst/>
          </a:prstGeom>
          <a:noFill/>
          <a:ln w="9525" cap="flat" cmpd="sng">
            <a:solidFill>
              <a:srgbClr val="C0D8A3"/>
            </a:solidFill>
            <a:prstDash val="solid"/>
            <a:round/>
            <a:headEnd type="none" w="med" len="med"/>
            <a:tailEnd type="none" w="med" len="med"/>
          </a:ln>
        </p:spPr>
      </p:cxnSp>
      <p:cxnSp>
        <p:nvCxnSpPr>
          <p:cNvPr id="86" name="Google Shape;86;p14"/>
          <p:cNvCxnSpPr/>
          <p:nvPr/>
        </p:nvCxnSpPr>
        <p:spPr>
          <a:xfrm>
            <a:off x="3653421" y="2340725"/>
            <a:ext cx="0" cy="2011800"/>
          </a:xfrm>
          <a:prstGeom prst="straightConnector1">
            <a:avLst/>
          </a:prstGeom>
          <a:noFill/>
          <a:ln w="9525" cap="flat" cmpd="sng">
            <a:solidFill>
              <a:srgbClr val="FFFFFF"/>
            </a:solidFill>
            <a:prstDash val="solid"/>
            <a:round/>
            <a:headEnd type="none" w="med" len="med"/>
            <a:tailEnd type="none" w="med" len="med"/>
          </a:ln>
        </p:spPr>
      </p:cxnSp>
      <p:cxnSp>
        <p:nvCxnSpPr>
          <p:cNvPr id="87" name="Google Shape;87;p14"/>
          <p:cNvCxnSpPr/>
          <p:nvPr/>
        </p:nvCxnSpPr>
        <p:spPr>
          <a:xfrm>
            <a:off x="5322296" y="2340725"/>
            <a:ext cx="0" cy="2011800"/>
          </a:xfrm>
          <a:prstGeom prst="straightConnector1">
            <a:avLst/>
          </a:prstGeom>
          <a:noFill/>
          <a:ln w="9525" cap="flat" cmpd="sng">
            <a:solidFill>
              <a:srgbClr val="FFFFFF"/>
            </a:solidFill>
            <a:prstDash val="solid"/>
            <a:round/>
            <a:headEnd type="none" w="med" len="med"/>
            <a:tailEnd type="none" w="med" len="med"/>
          </a:ln>
        </p:spPr>
      </p:cxnSp>
      <p:cxnSp>
        <p:nvCxnSpPr>
          <p:cNvPr id="88" name="Google Shape;88;p14"/>
          <p:cNvCxnSpPr/>
          <p:nvPr/>
        </p:nvCxnSpPr>
        <p:spPr>
          <a:xfrm>
            <a:off x="7056921" y="2396075"/>
            <a:ext cx="0" cy="2011800"/>
          </a:xfrm>
          <a:prstGeom prst="straightConnector1">
            <a:avLst/>
          </a:prstGeom>
          <a:noFill/>
          <a:ln w="9525" cap="flat" cmpd="sng">
            <a:solidFill>
              <a:srgbClr val="FFFFFF"/>
            </a:solidFill>
            <a:prstDash val="solid"/>
            <a:round/>
            <a:headEnd type="none" w="med" len="med"/>
            <a:tailEnd type="none" w="med" len="med"/>
          </a:ln>
        </p:spPr>
      </p:cxnSp>
      <p:pic>
        <p:nvPicPr>
          <p:cNvPr id="13"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Shape 78"/>
        <p:cNvGrpSpPr/>
        <p:nvPr/>
      </p:nvGrpSpPr>
      <p:grpSpPr>
        <a:xfrm>
          <a:off x="0" y="0"/>
          <a:ext cx="0" cy="0"/>
          <a:chOff x="0" y="0"/>
          <a:chExt cx="0" cy="0"/>
        </a:xfrm>
      </p:grpSpPr>
      <p:pic>
        <p:nvPicPr>
          <p:cNvPr id="2" name="Bildobjekt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454" y="782480"/>
            <a:ext cx="3772878" cy="3036631"/>
          </a:xfrm>
          <a:prstGeom prst="rect">
            <a:avLst/>
          </a:prstGeom>
        </p:spPr>
      </p:pic>
      <p:sp>
        <p:nvSpPr>
          <p:cNvPr id="7" name="Rectangle 3"/>
          <p:cNvSpPr>
            <a:spLocks noChangeArrowheads="1"/>
          </p:cNvSpPr>
          <p:nvPr/>
        </p:nvSpPr>
        <p:spPr bwMode="auto">
          <a:xfrm>
            <a:off x="5044660" y="554200"/>
            <a:ext cx="3787106"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GB" altLang="sv-SE" sz="1600" b="1" i="0" u="none" strike="noStrike" cap="none" normalizeH="0" baseline="0" dirty="0" smtClean="0">
              <a:ln>
                <a:noFill/>
              </a:ln>
              <a:solidFill>
                <a:schemeClr val="bg2"/>
              </a:solidFill>
              <a:effectLst/>
              <a:latin typeface="Lato" panose="020B060402020202020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GB" altLang="sv-SE" sz="1600" b="1" dirty="0" smtClean="0">
                <a:solidFill>
                  <a:schemeClr val="bg2"/>
                </a:solidFill>
                <a:latin typeface="Lato" panose="020B0604020202020204" charset="0"/>
              </a:rPr>
              <a:t> L</a:t>
            </a:r>
            <a:r>
              <a:rPr kumimoji="0" lang="en-GB" altLang="sv-SE" sz="1600" b="1" i="0" u="none" strike="noStrike" cap="none" normalizeH="0" baseline="0" dirty="0" smtClean="0">
                <a:ln>
                  <a:noFill/>
                </a:ln>
                <a:solidFill>
                  <a:schemeClr val="bg2"/>
                </a:solidFill>
                <a:effectLst/>
                <a:latin typeface="Lato" panose="020B0604020202020204" charset="0"/>
              </a:rPr>
              <a:t>ow priority in public libraries.</a:t>
            </a:r>
          </a:p>
          <a:p>
            <a:pPr marL="0" marR="0" lvl="0" indent="0" algn="l" defTabSz="914400" rtl="0" eaLnBrk="0" fontAlgn="base" latinLnBrk="0" hangingPunct="0">
              <a:lnSpc>
                <a:spcPct val="100000"/>
              </a:lnSpc>
              <a:spcBef>
                <a:spcPct val="0"/>
              </a:spcBef>
              <a:spcAft>
                <a:spcPct val="0"/>
              </a:spcAft>
              <a:buClrTx/>
              <a:buSzTx/>
              <a:buFontTx/>
              <a:buChar char="•"/>
              <a:tabLst/>
            </a:pPr>
            <a:endParaRPr lang="en-GB" altLang="sv-SE" sz="1600" b="1" dirty="0" smtClean="0">
              <a:solidFill>
                <a:schemeClr val="bg2"/>
              </a:solidFill>
              <a:latin typeface="Lato" panose="020B0604020202020204" charset="0"/>
            </a:endParaRPr>
          </a:p>
          <a:p>
            <a:pPr lvl="0" eaLnBrk="0" fontAlgn="base" hangingPunct="0">
              <a:spcBef>
                <a:spcPct val="0"/>
              </a:spcBef>
              <a:spcAft>
                <a:spcPct val="0"/>
              </a:spcAft>
              <a:buClrTx/>
              <a:buFontTx/>
              <a:buChar char="•"/>
            </a:pPr>
            <a:r>
              <a:rPr lang="en-GB" sz="1600" b="1" dirty="0" smtClean="0">
                <a:solidFill>
                  <a:schemeClr val="bg2"/>
                </a:solidFill>
                <a:latin typeface="Lato" panose="020B0604020202020204" charset="0"/>
              </a:rPr>
              <a:t> Limited </a:t>
            </a:r>
            <a:r>
              <a:rPr lang="en-GB" sz="1600" b="1" dirty="0">
                <a:solidFill>
                  <a:schemeClr val="bg2"/>
                </a:solidFill>
                <a:latin typeface="Lato" panose="020B0604020202020204" charset="0"/>
              </a:rPr>
              <a:t>competence in content acquisition, usually from small publishers outside of typical procurement </a:t>
            </a:r>
            <a:r>
              <a:rPr lang="en-GB" sz="1600" b="1" dirty="0" smtClean="0">
                <a:solidFill>
                  <a:schemeClr val="bg2"/>
                </a:solidFill>
                <a:latin typeface="Lato" panose="020B0604020202020204" charset="0"/>
              </a:rPr>
              <a:t>methods.</a:t>
            </a:r>
          </a:p>
          <a:p>
            <a:pPr lvl="0" eaLnBrk="0" fontAlgn="base" hangingPunct="0">
              <a:spcBef>
                <a:spcPct val="0"/>
              </a:spcBef>
              <a:spcAft>
                <a:spcPct val="0"/>
              </a:spcAft>
              <a:buClrTx/>
            </a:pPr>
            <a:endParaRPr lang="en-GB" altLang="sv-SE" sz="1600" b="1" dirty="0">
              <a:solidFill>
                <a:schemeClr val="bg2"/>
              </a:solidFill>
              <a:latin typeface="Lato" panose="020B0604020202020204" charset="0"/>
            </a:endParaRPr>
          </a:p>
          <a:p>
            <a:pPr lvl="0" eaLnBrk="0" fontAlgn="base" hangingPunct="0">
              <a:spcBef>
                <a:spcPct val="0"/>
              </a:spcBef>
              <a:spcAft>
                <a:spcPct val="0"/>
              </a:spcAft>
              <a:buClrTx/>
              <a:buFontTx/>
              <a:buChar char="•"/>
            </a:pPr>
            <a:r>
              <a:rPr lang="en-GB" altLang="sv-SE" sz="1600" b="1" dirty="0" smtClean="0">
                <a:solidFill>
                  <a:schemeClr val="bg2"/>
                </a:solidFill>
                <a:latin typeface="Lato" panose="020B0604020202020204" charset="0"/>
              </a:rPr>
              <a:t> Limited print runs, hard to obtain once sold out.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sv-SE" sz="1600" b="1" i="0" u="none" strike="noStrike" cap="none" normalizeH="0" baseline="0" dirty="0" smtClean="0">
              <a:ln>
                <a:noFill/>
              </a:ln>
              <a:solidFill>
                <a:schemeClr val="bg2"/>
              </a:solidFill>
              <a:effectLst/>
              <a:latin typeface="Lato" panose="020B060402020202020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GB" altLang="sv-SE" sz="1600" b="1" dirty="0" smtClean="0">
                <a:solidFill>
                  <a:schemeClr val="bg2"/>
                </a:solidFill>
                <a:latin typeface="Lato" panose="020B0604020202020204" charset="0"/>
              </a:rPr>
              <a:t> Library holdings in the </a:t>
            </a:r>
            <a:r>
              <a:rPr kumimoji="0" lang="en-GB" altLang="sv-SE" sz="1600" b="1" i="0" u="none" strike="noStrike" cap="none" normalizeH="0" baseline="0" dirty="0" smtClean="0">
                <a:ln>
                  <a:noFill/>
                </a:ln>
                <a:solidFill>
                  <a:schemeClr val="bg2"/>
                </a:solidFill>
                <a:effectLst/>
                <a:latin typeface="Lato" panose="020B0604020202020204" charset="0"/>
              </a:rPr>
              <a:t>public libraries are unevenly distributed across the country.</a:t>
            </a:r>
          </a:p>
        </p:txBody>
      </p:sp>
      <p:pic>
        <p:nvPicPr>
          <p:cNvPr id="5" name="Google Shape;72;p13"/>
          <p:cNvPicPr preferRelativeResize="0"/>
          <p:nvPr/>
        </p:nvPicPr>
        <p:blipFill>
          <a:blip r:embed="rId5">
            <a:alphaModFix/>
          </a:blip>
          <a:stretch>
            <a:fillRect/>
          </a:stretch>
        </p:blipFill>
        <p:spPr>
          <a:xfrm>
            <a:off x="283044" y="4073420"/>
            <a:ext cx="736674" cy="782700"/>
          </a:xfrm>
          <a:prstGeom prst="rect">
            <a:avLst/>
          </a:prstGeom>
          <a:noFill/>
          <a:ln>
            <a:noFill/>
          </a:ln>
        </p:spPr>
      </p:pic>
    </p:spTree>
    <p:extLst>
      <p:ext uri="{BB962C8B-B14F-4D97-AF65-F5344CB8AC3E}">
        <p14:creationId xmlns:p14="http://schemas.microsoft.com/office/powerpoint/2010/main" val="3456410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97"/>
        <p:cNvGrpSpPr/>
        <p:nvPr/>
      </p:nvGrpSpPr>
      <p:grpSpPr>
        <a:xfrm>
          <a:off x="0" y="0"/>
          <a:ext cx="0" cy="0"/>
          <a:chOff x="0" y="0"/>
          <a:chExt cx="0" cy="0"/>
        </a:xfrm>
      </p:grpSpPr>
      <p:pic>
        <p:nvPicPr>
          <p:cNvPr id="3"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sp>
        <p:nvSpPr>
          <p:cNvPr id="4" name="Google Shape;93;p15"/>
          <p:cNvSpPr txBox="1">
            <a:spLocks/>
          </p:cNvSpPr>
          <p:nvPr/>
        </p:nvSpPr>
        <p:spPr>
          <a:xfrm>
            <a:off x="5380462" y="167268"/>
            <a:ext cx="3763538" cy="13581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lgn="r">
              <a:buFont typeface="Lato"/>
              <a:buNone/>
            </a:pPr>
            <a:r>
              <a:rPr lang="en-GB" sz="3200" dirty="0" smtClean="0">
                <a:highlight>
                  <a:srgbClr val="F7A07B"/>
                </a:highlight>
              </a:rPr>
              <a:t>Bläddra aims to be</a:t>
            </a:r>
          </a:p>
          <a:p>
            <a:pPr marL="0" indent="0" algn="r">
              <a:buFont typeface="Lato"/>
              <a:buNone/>
            </a:pPr>
            <a:r>
              <a:rPr lang="en-GB" sz="3200" dirty="0" smtClean="0">
                <a:highlight>
                  <a:srgbClr val="F7A07B"/>
                </a:highlight>
              </a:rPr>
              <a:t>part of the solution</a:t>
            </a:r>
            <a:endParaRPr lang="en-GB" sz="3200" dirty="0">
              <a:solidFill>
                <a:srgbClr val="000000"/>
              </a:solidFill>
              <a:highlight>
                <a:srgbClr val="FFFFFF"/>
              </a:highligh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2"/>
        <p:cNvGrpSpPr/>
        <p:nvPr/>
      </p:nvGrpSpPr>
      <p:grpSpPr>
        <a:xfrm>
          <a:off x="0" y="0"/>
          <a:ext cx="0" cy="0"/>
          <a:chOff x="0" y="0"/>
          <a:chExt cx="0" cy="0"/>
        </a:xfrm>
      </p:grpSpPr>
      <p:sp>
        <p:nvSpPr>
          <p:cNvPr id="283" name="Google Shape;283;p37"/>
          <p:cNvSpPr txBox="1">
            <a:spLocks noGrp="1"/>
          </p:cNvSpPr>
          <p:nvPr>
            <p:ph type="title"/>
          </p:nvPr>
        </p:nvSpPr>
        <p:spPr>
          <a:xfrm>
            <a:off x="283100" y="864550"/>
            <a:ext cx="7958400" cy="1479300"/>
          </a:xfrm>
          <a:prstGeom prst="rect">
            <a:avLst/>
          </a:prstGeom>
        </p:spPr>
        <p:txBody>
          <a:bodyPr spcFirstLastPara="1" wrap="square" lIns="91425" tIns="91425" rIns="91425" bIns="91425" anchor="ctr" anchorCtr="0">
            <a:noAutofit/>
          </a:bodyPr>
          <a:lstStyle/>
          <a:p>
            <a:pPr lvl="0"/>
            <a:r>
              <a:rPr lang="en-GB" sz="4200" dirty="0" smtClean="0">
                <a:solidFill>
                  <a:schemeClr val="bg2"/>
                </a:solidFill>
              </a:rPr>
              <a:t>A pilot project in two parts</a:t>
            </a:r>
            <a:endParaRPr sz="4200" dirty="0">
              <a:solidFill>
                <a:schemeClr val="bg2"/>
              </a:solidFill>
            </a:endParaRPr>
          </a:p>
        </p:txBody>
      </p:sp>
      <p:cxnSp>
        <p:nvCxnSpPr>
          <p:cNvPr id="284" name="Google Shape;284;p37"/>
          <p:cNvCxnSpPr/>
          <p:nvPr/>
        </p:nvCxnSpPr>
        <p:spPr>
          <a:xfrm>
            <a:off x="4446034" y="2615675"/>
            <a:ext cx="0" cy="2011800"/>
          </a:xfrm>
          <a:prstGeom prst="straightConnector1">
            <a:avLst/>
          </a:prstGeom>
          <a:noFill/>
          <a:ln w="19050" cap="flat" cmpd="sng">
            <a:solidFill>
              <a:schemeClr val="bg2"/>
            </a:solidFill>
            <a:prstDash val="solid"/>
            <a:round/>
            <a:headEnd type="none" w="med" len="med"/>
            <a:tailEnd type="none" w="med" len="med"/>
          </a:ln>
        </p:spPr>
      </p:cxnSp>
      <p:sp>
        <p:nvSpPr>
          <p:cNvPr id="285" name="Google Shape;285;p37"/>
          <p:cNvSpPr txBox="1">
            <a:spLocks noGrp="1"/>
          </p:cNvSpPr>
          <p:nvPr>
            <p:ph type="title"/>
          </p:nvPr>
        </p:nvSpPr>
        <p:spPr>
          <a:xfrm>
            <a:off x="668875" y="4002650"/>
            <a:ext cx="3290700" cy="4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v" sz="1600" b="0" dirty="0" smtClean="0">
                <a:solidFill>
                  <a:schemeClr val="bg2"/>
                </a:solidFill>
                <a:latin typeface="Lato" panose="020B0604020202020204" charset="0"/>
              </a:rPr>
              <a:t>App development</a:t>
            </a:r>
            <a:endParaRPr sz="1600" b="0" dirty="0">
              <a:solidFill>
                <a:schemeClr val="bg2"/>
              </a:solidFill>
              <a:latin typeface="Lato" panose="020B0604020202020204" charset="0"/>
            </a:endParaRPr>
          </a:p>
        </p:txBody>
      </p:sp>
      <p:sp>
        <p:nvSpPr>
          <p:cNvPr id="286" name="Google Shape;286;p37"/>
          <p:cNvSpPr txBox="1">
            <a:spLocks noGrp="1"/>
          </p:cNvSpPr>
          <p:nvPr>
            <p:ph type="title"/>
          </p:nvPr>
        </p:nvSpPr>
        <p:spPr>
          <a:xfrm>
            <a:off x="4719901" y="3673082"/>
            <a:ext cx="4080645" cy="1256726"/>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sv" sz="1600" b="0" dirty="0" smtClean="0">
                <a:solidFill>
                  <a:schemeClr val="bg2"/>
                </a:solidFill>
                <a:latin typeface="Lato" panose="020B0604020202020204" charset="0"/>
              </a:rPr>
              <a:t>Investigating content</a:t>
            </a:r>
            <a:br>
              <a:rPr lang="sv" sz="1600" b="0" dirty="0" smtClean="0">
                <a:solidFill>
                  <a:schemeClr val="bg2"/>
                </a:solidFill>
                <a:latin typeface="Lato" panose="020B0604020202020204" charset="0"/>
              </a:rPr>
            </a:br>
            <a:r>
              <a:rPr lang="sv" sz="1600" b="0" dirty="0" smtClean="0">
                <a:solidFill>
                  <a:schemeClr val="bg2"/>
                </a:solidFill>
                <a:latin typeface="Lato" panose="020B0604020202020204" charset="0"/>
              </a:rPr>
              <a:t>Cooperation with minorities and copyright holders</a:t>
            </a:r>
            <a:endParaRPr sz="1600" b="0" dirty="0">
              <a:solidFill>
                <a:schemeClr val="bg2"/>
              </a:solidFill>
              <a:latin typeface="Lato" panose="020B0604020202020204" charset="0"/>
            </a:endParaRPr>
          </a:p>
        </p:txBody>
      </p:sp>
      <p:grpSp>
        <p:nvGrpSpPr>
          <p:cNvPr id="287" name="Google Shape;287;p37"/>
          <p:cNvGrpSpPr/>
          <p:nvPr/>
        </p:nvGrpSpPr>
        <p:grpSpPr>
          <a:xfrm>
            <a:off x="1864995" y="2615665"/>
            <a:ext cx="898459" cy="1342434"/>
            <a:chOff x="2538360" y="1886469"/>
            <a:chExt cx="1406700" cy="2216700"/>
          </a:xfrm>
          <a:noFill/>
        </p:grpSpPr>
        <p:sp>
          <p:nvSpPr>
            <p:cNvPr id="288" name="Google Shape;288;p37"/>
            <p:cNvSpPr/>
            <p:nvPr/>
          </p:nvSpPr>
          <p:spPr>
            <a:xfrm>
              <a:off x="2538360" y="1886469"/>
              <a:ext cx="1406700" cy="2216700"/>
            </a:xfrm>
            <a:prstGeom prst="roundRect">
              <a:avLst>
                <a:gd name="adj" fmla="val 16667"/>
              </a:avLst>
            </a:prstGeom>
            <a:grp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7"/>
            <p:cNvSpPr/>
            <p:nvPr/>
          </p:nvSpPr>
          <p:spPr>
            <a:xfrm>
              <a:off x="2612371" y="1948932"/>
              <a:ext cx="1258800" cy="1683600"/>
            </a:xfrm>
            <a:prstGeom prst="roundRect">
              <a:avLst>
                <a:gd name="adj" fmla="val 16667"/>
              </a:avLst>
            </a:prstGeom>
            <a:grp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7"/>
            <p:cNvSpPr/>
            <p:nvPr/>
          </p:nvSpPr>
          <p:spPr>
            <a:xfrm>
              <a:off x="3114271" y="3746669"/>
              <a:ext cx="255000" cy="255000"/>
            </a:xfrm>
            <a:prstGeom prst="ellipse">
              <a:avLst/>
            </a:prstGeom>
            <a:grp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1" name="Google Shape;291;p37"/>
          <p:cNvPicPr preferRelativeResize="0"/>
          <p:nvPr/>
        </p:nvPicPr>
        <p:blipFill>
          <a:blip r:embed="rId4">
            <a:alphaModFix/>
          </a:blip>
          <a:stretch>
            <a:fillRect/>
          </a:stretch>
        </p:blipFill>
        <p:spPr>
          <a:xfrm>
            <a:off x="6027574" y="2487099"/>
            <a:ext cx="1465300" cy="1205249"/>
          </a:xfrm>
          <a:prstGeom prst="rect">
            <a:avLst/>
          </a:prstGeom>
          <a:noFill/>
          <a:ln>
            <a:noFill/>
          </a:ln>
        </p:spPr>
      </p:pic>
      <p:pic>
        <p:nvPicPr>
          <p:cNvPr id="13" name="Google Shape;72;p13"/>
          <p:cNvPicPr preferRelativeResize="0"/>
          <p:nvPr/>
        </p:nvPicPr>
        <p:blipFill>
          <a:blip r:embed="rId5">
            <a:alphaModFix/>
          </a:blip>
          <a:stretch>
            <a:fillRect/>
          </a:stretch>
        </p:blipFill>
        <p:spPr>
          <a:xfrm>
            <a:off x="283044" y="4073420"/>
            <a:ext cx="736674" cy="782700"/>
          </a:xfrm>
          <a:prstGeom prst="rect">
            <a:avLst/>
          </a:prstGeom>
          <a:noFill/>
          <a:ln>
            <a:noFill/>
          </a:ln>
        </p:spPr>
      </p:pic>
    </p:spTree>
    <p:extLst>
      <p:ext uri="{BB962C8B-B14F-4D97-AF65-F5344CB8AC3E}">
        <p14:creationId xmlns:p14="http://schemas.microsoft.com/office/powerpoint/2010/main" val="1131073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483798" y="815767"/>
            <a:ext cx="8296800" cy="1542000"/>
          </a:xfrm>
          <a:prstGeom prst="rect">
            <a:avLst/>
          </a:prstGeom>
        </p:spPr>
        <p:txBody>
          <a:bodyPr spcFirstLastPara="1" wrap="square" lIns="91425" tIns="91425" rIns="91425" bIns="91425" anchor="ctr" anchorCtr="0">
            <a:noAutofit/>
          </a:bodyPr>
          <a:lstStyle/>
          <a:p>
            <a:pPr lvl="0"/>
            <a:r>
              <a:rPr lang="en-GB" sz="3000" dirty="0" smtClean="0">
                <a:solidFill>
                  <a:schemeClr val="bg2"/>
                </a:solidFill>
              </a:rPr>
              <a:t>The 2019–2021</a:t>
            </a:r>
            <a:br>
              <a:rPr lang="en-GB" sz="3000" dirty="0" smtClean="0">
                <a:solidFill>
                  <a:schemeClr val="bg2"/>
                </a:solidFill>
              </a:rPr>
            </a:br>
            <a:r>
              <a:rPr lang="en-GB" sz="3000" dirty="0">
                <a:solidFill>
                  <a:schemeClr val="bg2"/>
                </a:solidFill>
              </a:rPr>
              <a:t>project development t</a:t>
            </a:r>
            <a:r>
              <a:rPr lang="en-GB" sz="3000" dirty="0" smtClean="0">
                <a:solidFill>
                  <a:schemeClr val="bg2"/>
                </a:solidFill>
              </a:rPr>
              <a:t>eam</a:t>
            </a:r>
            <a:endParaRPr lang="en-GB" sz="3000" dirty="0">
              <a:solidFill>
                <a:schemeClr val="bg2"/>
              </a:solidFill>
            </a:endParaRPr>
          </a:p>
        </p:txBody>
      </p:sp>
      <p:sp>
        <p:nvSpPr>
          <p:cNvPr id="2" name="textruta 1"/>
          <p:cNvSpPr txBox="1"/>
          <p:nvPr/>
        </p:nvSpPr>
        <p:spPr>
          <a:xfrm>
            <a:off x="949979" y="2357767"/>
            <a:ext cx="7364437" cy="2308324"/>
          </a:xfrm>
          <a:prstGeom prst="rect">
            <a:avLst/>
          </a:prstGeom>
          <a:noFill/>
        </p:spPr>
        <p:txBody>
          <a:bodyPr wrap="square" rtlCol="0">
            <a:spAutoFit/>
          </a:bodyPr>
          <a:lstStyle/>
          <a:p>
            <a:pPr marL="108000"/>
            <a:r>
              <a:rPr lang="en-GB" sz="1600" dirty="0">
                <a:solidFill>
                  <a:schemeClr val="bg2"/>
                </a:solidFill>
                <a:latin typeface="Lato" panose="020B0604020202020204" charset="0"/>
                <a:ea typeface="Raleway"/>
                <a:cs typeface="Raleway"/>
              </a:rPr>
              <a:t>Adviser, national </a:t>
            </a:r>
            <a:r>
              <a:rPr lang="en-GB" sz="1600" dirty="0" smtClean="0">
                <a:solidFill>
                  <a:schemeClr val="bg2"/>
                </a:solidFill>
                <a:latin typeface="Lato" panose="020B0604020202020204" charset="0"/>
                <a:ea typeface="Raleway"/>
                <a:cs typeface="Raleway"/>
              </a:rPr>
              <a:t>minorities</a:t>
            </a:r>
          </a:p>
          <a:p>
            <a:pPr marL="108000"/>
            <a:r>
              <a:rPr lang="sv-SE" sz="1600" dirty="0">
                <a:solidFill>
                  <a:schemeClr val="bg2"/>
                </a:solidFill>
                <a:latin typeface="Lato" panose="020B0604020202020204" charset="0"/>
                <a:ea typeface="Raleway"/>
                <a:cs typeface="Raleway"/>
              </a:rPr>
              <a:t>P</a:t>
            </a:r>
            <a:r>
              <a:rPr lang="sv-SE" sz="1600" dirty="0" smtClean="0">
                <a:solidFill>
                  <a:schemeClr val="bg2"/>
                </a:solidFill>
                <a:latin typeface="Lato" panose="020B0604020202020204" charset="0"/>
                <a:ea typeface="Raleway"/>
                <a:cs typeface="Raleway"/>
              </a:rPr>
              <a:t>roduct </a:t>
            </a:r>
            <a:r>
              <a:rPr lang="sv-SE" sz="1600" dirty="0">
                <a:solidFill>
                  <a:schemeClr val="bg2"/>
                </a:solidFill>
                <a:latin typeface="Lato" panose="020B0604020202020204" charset="0"/>
                <a:ea typeface="Raleway"/>
                <a:cs typeface="Raleway"/>
              </a:rPr>
              <a:t>manager</a:t>
            </a:r>
            <a:endParaRPr lang="en-GB" sz="1600" dirty="0">
              <a:solidFill>
                <a:schemeClr val="bg2"/>
              </a:solidFill>
              <a:latin typeface="Lato" panose="020B0604020202020204" charset="0"/>
              <a:ea typeface="Raleway"/>
              <a:cs typeface="Raleway"/>
            </a:endParaRPr>
          </a:p>
          <a:p>
            <a:pPr marL="108000"/>
            <a:r>
              <a:rPr lang="en-GB" sz="1600" dirty="0" smtClean="0">
                <a:solidFill>
                  <a:schemeClr val="bg2"/>
                </a:solidFill>
                <a:latin typeface="Lato" panose="020B0604020202020204" charset="0"/>
                <a:ea typeface="Raleway"/>
                <a:cs typeface="Raleway"/>
              </a:rPr>
              <a:t>Project manager</a:t>
            </a:r>
          </a:p>
          <a:p>
            <a:pPr marL="108000"/>
            <a:r>
              <a:rPr lang="en-GB" sz="1600" dirty="0" smtClean="0">
                <a:solidFill>
                  <a:schemeClr val="bg2"/>
                </a:solidFill>
                <a:latin typeface="Lato" panose="020B0604020202020204" charset="0"/>
                <a:ea typeface="Raleway"/>
                <a:cs typeface="Raleway"/>
              </a:rPr>
              <a:t>UX-designer (investigated </a:t>
            </a:r>
            <a:r>
              <a:rPr lang="en-GB" sz="1600" dirty="0">
                <a:solidFill>
                  <a:schemeClr val="bg2"/>
                </a:solidFill>
                <a:latin typeface="Lato" panose="020B0604020202020204" charset="0"/>
                <a:ea typeface="Raleway"/>
                <a:cs typeface="Raleway"/>
              </a:rPr>
              <a:t>user </a:t>
            </a:r>
            <a:r>
              <a:rPr lang="en-GB" sz="1600" dirty="0" smtClean="0">
                <a:solidFill>
                  <a:schemeClr val="bg2"/>
                </a:solidFill>
                <a:latin typeface="Lato" panose="020B0604020202020204" charset="0"/>
                <a:ea typeface="Raleway"/>
                <a:cs typeface="Raleway"/>
              </a:rPr>
              <a:t>needs)</a:t>
            </a:r>
            <a:r>
              <a:rPr lang="en-GB" sz="1600" dirty="0">
                <a:solidFill>
                  <a:schemeClr val="bg2"/>
                </a:solidFill>
                <a:latin typeface="Lato" panose="020B0604020202020204" charset="0"/>
                <a:ea typeface="Raleway"/>
                <a:cs typeface="Raleway"/>
              </a:rPr>
              <a:t/>
            </a:r>
            <a:br>
              <a:rPr lang="en-GB" sz="1600" dirty="0">
                <a:solidFill>
                  <a:schemeClr val="bg2"/>
                </a:solidFill>
                <a:latin typeface="Lato" panose="020B0604020202020204" charset="0"/>
                <a:ea typeface="Raleway"/>
                <a:cs typeface="Raleway"/>
              </a:rPr>
            </a:br>
            <a:r>
              <a:rPr lang="en-GB" sz="1600" dirty="0">
                <a:solidFill>
                  <a:schemeClr val="bg2"/>
                </a:solidFill>
                <a:latin typeface="Lato" panose="020B0604020202020204" charset="0"/>
                <a:ea typeface="Raleway"/>
                <a:cs typeface="Raleway"/>
              </a:rPr>
              <a:t>IT developers</a:t>
            </a:r>
            <a:br>
              <a:rPr lang="en-GB" sz="1600" dirty="0">
                <a:solidFill>
                  <a:schemeClr val="bg2"/>
                </a:solidFill>
                <a:latin typeface="Lato" panose="020B0604020202020204" charset="0"/>
                <a:ea typeface="Raleway"/>
                <a:cs typeface="Raleway"/>
              </a:rPr>
            </a:br>
            <a:r>
              <a:rPr lang="en-GB" sz="1600" dirty="0">
                <a:solidFill>
                  <a:schemeClr val="bg2"/>
                </a:solidFill>
                <a:latin typeface="Lato" panose="020B0604020202020204" charset="0"/>
                <a:ea typeface="Raleway"/>
                <a:cs typeface="Raleway"/>
              </a:rPr>
              <a:t>Librarians – bibliographical </a:t>
            </a:r>
            <a:r>
              <a:rPr lang="en-GB" sz="1600" dirty="0" smtClean="0">
                <a:solidFill>
                  <a:schemeClr val="bg2"/>
                </a:solidFill>
                <a:latin typeface="Lato" panose="020B0604020202020204" charset="0"/>
                <a:ea typeface="Raleway"/>
                <a:cs typeface="Raleway"/>
              </a:rPr>
              <a:t>work and </a:t>
            </a:r>
            <a:r>
              <a:rPr lang="en-GB" sz="1600" dirty="0">
                <a:solidFill>
                  <a:schemeClr val="bg2"/>
                </a:solidFill>
                <a:latin typeface="Lato" panose="020B0604020202020204" charset="0"/>
                <a:ea typeface="Raleway"/>
                <a:cs typeface="Raleway"/>
              </a:rPr>
              <a:t>language coding</a:t>
            </a:r>
            <a:br>
              <a:rPr lang="en-GB" sz="1600" dirty="0">
                <a:solidFill>
                  <a:schemeClr val="bg2"/>
                </a:solidFill>
                <a:latin typeface="Lato" panose="020B0604020202020204" charset="0"/>
                <a:ea typeface="Raleway"/>
                <a:cs typeface="Raleway"/>
              </a:rPr>
            </a:br>
            <a:r>
              <a:rPr lang="en-GB" sz="1600" dirty="0">
                <a:solidFill>
                  <a:schemeClr val="bg2"/>
                </a:solidFill>
                <a:latin typeface="Lato" panose="020B0604020202020204" charset="0"/>
                <a:ea typeface="Raleway"/>
                <a:cs typeface="Raleway"/>
              </a:rPr>
              <a:t>Licence negotiator </a:t>
            </a:r>
          </a:p>
          <a:p>
            <a:pPr marL="108000"/>
            <a:r>
              <a:rPr lang="en-GB" sz="1600" dirty="0">
                <a:solidFill>
                  <a:schemeClr val="bg2"/>
                </a:solidFill>
                <a:latin typeface="Lato" panose="020B0604020202020204" charset="0"/>
                <a:ea typeface="Raleway"/>
                <a:cs typeface="Raleway"/>
              </a:rPr>
              <a:t>Graphic designer </a:t>
            </a:r>
          </a:p>
          <a:p>
            <a:pPr marL="108000"/>
            <a:r>
              <a:rPr lang="en-GB" sz="1600" dirty="0" smtClean="0">
                <a:solidFill>
                  <a:schemeClr val="bg2"/>
                </a:solidFill>
                <a:latin typeface="Lato" panose="020B0604020202020204" charset="0"/>
                <a:ea typeface="Raleway"/>
                <a:cs typeface="Raleway"/>
              </a:rPr>
              <a:t>Reference </a:t>
            </a:r>
            <a:r>
              <a:rPr lang="en-GB" sz="1600" dirty="0">
                <a:solidFill>
                  <a:schemeClr val="bg2"/>
                </a:solidFill>
                <a:latin typeface="Lato" panose="020B0604020202020204" charset="0"/>
                <a:ea typeface="Raleway"/>
                <a:cs typeface="Raleway"/>
              </a:rPr>
              <a:t>group with national minorities </a:t>
            </a:r>
          </a:p>
        </p:txBody>
      </p:sp>
      <p:pic>
        <p:nvPicPr>
          <p:cNvPr id="5" name="Google Shape;72;p13"/>
          <p:cNvPicPr preferRelativeResize="0"/>
          <p:nvPr/>
        </p:nvPicPr>
        <p:blipFill>
          <a:blip r:embed="rId4">
            <a:alphaModFix/>
          </a:blip>
          <a:stretch>
            <a:fillRect/>
          </a:stretch>
        </p:blipFill>
        <p:spPr>
          <a:xfrm>
            <a:off x="283044" y="4073420"/>
            <a:ext cx="736674" cy="7827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8"/>
          <p:cNvSpPr txBox="1"/>
          <p:nvPr/>
        </p:nvSpPr>
        <p:spPr>
          <a:xfrm>
            <a:off x="334245" y="141725"/>
            <a:ext cx="2386800" cy="5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a:ea typeface="Raleway"/>
              <a:cs typeface="Raleway"/>
              <a:sym typeface="Raleway"/>
            </a:endParaRPr>
          </a:p>
        </p:txBody>
      </p:sp>
      <p:pic>
        <p:nvPicPr>
          <p:cNvPr id="109" name="Google Shape;109;p18"/>
          <p:cNvPicPr preferRelativeResize="0"/>
          <p:nvPr/>
        </p:nvPicPr>
        <p:blipFill>
          <a:blip r:embed="rId4">
            <a:alphaModFix/>
          </a:blip>
          <a:stretch>
            <a:fillRect/>
          </a:stretch>
        </p:blipFill>
        <p:spPr>
          <a:xfrm>
            <a:off x="5629276" y="2215712"/>
            <a:ext cx="3209926" cy="2407452"/>
          </a:xfrm>
          <a:prstGeom prst="rect">
            <a:avLst/>
          </a:prstGeom>
          <a:noFill/>
          <a:ln>
            <a:noFill/>
          </a:ln>
        </p:spPr>
      </p:pic>
      <p:pic>
        <p:nvPicPr>
          <p:cNvPr id="110" name="Google Shape;110;p18"/>
          <p:cNvPicPr preferRelativeResize="0"/>
          <p:nvPr/>
        </p:nvPicPr>
        <p:blipFill rotWithShape="1">
          <a:blip r:embed="rId5">
            <a:alphaModFix/>
          </a:blip>
          <a:srcRect t="21796" b="41508"/>
          <a:stretch/>
        </p:blipFill>
        <p:spPr>
          <a:xfrm>
            <a:off x="6381750" y="482162"/>
            <a:ext cx="2335101" cy="1524002"/>
          </a:xfrm>
          <a:prstGeom prst="rect">
            <a:avLst/>
          </a:prstGeom>
          <a:noFill/>
          <a:ln>
            <a:noFill/>
          </a:ln>
        </p:spPr>
      </p:pic>
      <p:pic>
        <p:nvPicPr>
          <p:cNvPr id="111" name="Google Shape;111;p18"/>
          <p:cNvPicPr preferRelativeResize="0"/>
          <p:nvPr/>
        </p:nvPicPr>
        <p:blipFill>
          <a:blip r:embed="rId6">
            <a:alphaModFix/>
          </a:blip>
          <a:stretch>
            <a:fillRect/>
          </a:stretch>
        </p:blipFill>
        <p:spPr>
          <a:xfrm>
            <a:off x="3458452" y="1329887"/>
            <a:ext cx="2770896" cy="2071778"/>
          </a:xfrm>
          <a:prstGeom prst="rect">
            <a:avLst/>
          </a:prstGeom>
          <a:noFill/>
          <a:ln>
            <a:noFill/>
          </a:ln>
        </p:spPr>
      </p:pic>
      <p:pic>
        <p:nvPicPr>
          <p:cNvPr id="112" name="Google Shape;112;p18"/>
          <p:cNvPicPr preferRelativeResize="0"/>
          <p:nvPr/>
        </p:nvPicPr>
        <p:blipFill rotWithShape="1">
          <a:blip r:embed="rId7">
            <a:alphaModFix/>
          </a:blip>
          <a:srcRect t="29070" b="29262"/>
          <a:stretch/>
        </p:blipFill>
        <p:spPr>
          <a:xfrm>
            <a:off x="1154450" y="2406212"/>
            <a:ext cx="2891751" cy="2143124"/>
          </a:xfrm>
          <a:prstGeom prst="rect">
            <a:avLst/>
          </a:prstGeom>
          <a:noFill/>
          <a:ln>
            <a:noFill/>
          </a:ln>
        </p:spPr>
      </p:pic>
      <p:pic>
        <p:nvPicPr>
          <p:cNvPr id="113" name="Google Shape;113;p18"/>
          <p:cNvPicPr preferRelativeResize="0"/>
          <p:nvPr/>
        </p:nvPicPr>
        <p:blipFill rotWithShape="1">
          <a:blip r:embed="rId8">
            <a:alphaModFix/>
          </a:blip>
          <a:srcRect l="1262" r="849"/>
          <a:stretch/>
        </p:blipFill>
        <p:spPr>
          <a:xfrm>
            <a:off x="371789" y="620987"/>
            <a:ext cx="2908998" cy="2204326"/>
          </a:xfrm>
          <a:prstGeom prst="rect">
            <a:avLst/>
          </a:prstGeom>
          <a:noFill/>
          <a:ln>
            <a:noFill/>
          </a:ln>
        </p:spPr>
      </p:pic>
      <p:sp>
        <p:nvSpPr>
          <p:cNvPr id="114" name="Google Shape;114;p18"/>
          <p:cNvSpPr/>
          <p:nvPr/>
        </p:nvSpPr>
        <p:spPr>
          <a:xfrm>
            <a:off x="3944364" y="263562"/>
            <a:ext cx="1388700" cy="1388700"/>
          </a:xfrm>
          <a:prstGeom prst="ellipse">
            <a:avLst/>
          </a:prstGeom>
          <a:solidFill>
            <a:srgbClr val="F7A07B"/>
          </a:soli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1200">
                <a:latin typeface="Raleway"/>
                <a:ea typeface="Raleway"/>
                <a:cs typeface="Raleway"/>
                <a:sym typeface="Raleway"/>
              </a:rPr>
              <a:t>MEETINGS</a:t>
            </a:r>
            <a:br>
              <a:rPr lang="sv" sz="1200">
                <a:latin typeface="Raleway"/>
                <a:ea typeface="Raleway"/>
                <a:cs typeface="Raleway"/>
                <a:sym typeface="Raleway"/>
              </a:rPr>
            </a:br>
            <a:r>
              <a:rPr lang="sv" sz="1200">
                <a:latin typeface="Raleway"/>
                <a:ea typeface="Raleway"/>
                <a:cs typeface="Raleway"/>
                <a:sym typeface="Raleway"/>
              </a:rPr>
              <a:t>AND DIALOGUE</a:t>
            </a:r>
            <a:endParaRPr sz="1200">
              <a:solidFill>
                <a:srgbClr val="FFFFFF"/>
              </a:solidFill>
              <a:latin typeface="Raleway"/>
              <a:ea typeface="Raleway"/>
              <a:cs typeface="Raleway"/>
              <a:sym typeface="Raleway"/>
            </a:endParaRPr>
          </a:p>
        </p:txBody>
      </p:sp>
      <p:grpSp>
        <p:nvGrpSpPr>
          <p:cNvPr id="115" name="Google Shape;115;p18"/>
          <p:cNvGrpSpPr/>
          <p:nvPr/>
        </p:nvGrpSpPr>
        <p:grpSpPr>
          <a:xfrm>
            <a:off x="4320900" y="263550"/>
            <a:ext cx="635638" cy="366368"/>
            <a:chOff x="506563" y="2090750"/>
            <a:chExt cx="635638" cy="366368"/>
          </a:xfrm>
        </p:grpSpPr>
        <p:grpSp>
          <p:nvGrpSpPr>
            <p:cNvPr id="116" name="Google Shape;116;p18"/>
            <p:cNvGrpSpPr/>
            <p:nvPr/>
          </p:nvGrpSpPr>
          <p:grpSpPr>
            <a:xfrm rot="-910169">
              <a:off x="821128" y="2226688"/>
              <a:ext cx="276540" cy="197615"/>
              <a:chOff x="734433" y="3275950"/>
              <a:chExt cx="596567" cy="412806"/>
            </a:xfrm>
          </p:grpSpPr>
          <p:sp>
            <p:nvSpPr>
              <p:cNvPr id="117" name="Google Shape;117;p18"/>
              <p:cNvSpPr/>
              <p:nvPr/>
            </p:nvSpPr>
            <p:spPr>
              <a:xfrm>
                <a:off x="781400" y="3275950"/>
                <a:ext cx="549600" cy="412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p:nvPr/>
            </p:nvSpPr>
            <p:spPr>
              <a:xfrm>
                <a:off x="734433" y="3348731"/>
                <a:ext cx="465300" cy="340025"/>
              </a:xfrm>
              <a:custGeom>
                <a:avLst/>
                <a:gdLst/>
                <a:ahLst/>
                <a:cxnLst/>
                <a:rect l="l" t="t" r="r" b="b"/>
                <a:pathLst>
                  <a:path w="18612" h="13601" extrusionOk="0">
                    <a:moveTo>
                      <a:pt x="9001" y="4583"/>
                    </a:moveTo>
                    <a:cubicBezTo>
                      <a:pt x="7814" y="6232"/>
                      <a:pt x="6892" y="8672"/>
                      <a:pt x="5441" y="10123"/>
                    </a:cubicBezTo>
                    <a:cubicBezTo>
                      <a:pt x="3990" y="11574"/>
                      <a:pt x="-296" y="12893"/>
                      <a:pt x="297" y="13288"/>
                    </a:cubicBezTo>
                    <a:cubicBezTo>
                      <a:pt x="890" y="13684"/>
                      <a:pt x="6495" y="13749"/>
                      <a:pt x="9001" y="12496"/>
                    </a:cubicBezTo>
                    <a:cubicBezTo>
                      <a:pt x="11507" y="11243"/>
                      <a:pt x="13749" y="7550"/>
                      <a:pt x="15332" y="5770"/>
                    </a:cubicBezTo>
                    <a:cubicBezTo>
                      <a:pt x="16915" y="3990"/>
                      <a:pt x="18959" y="2737"/>
                      <a:pt x="18497" y="1814"/>
                    </a:cubicBezTo>
                    <a:cubicBezTo>
                      <a:pt x="18035" y="891"/>
                      <a:pt x="14145" y="-230"/>
                      <a:pt x="12562" y="231"/>
                    </a:cubicBezTo>
                    <a:cubicBezTo>
                      <a:pt x="10979" y="693"/>
                      <a:pt x="10188" y="2934"/>
                      <a:pt x="9001" y="4583"/>
                    </a:cubicBezTo>
                    <a:close/>
                  </a:path>
                </a:pathLst>
              </a:custGeom>
              <a:solidFill>
                <a:schemeClr val="lt1"/>
              </a:solidFill>
              <a:ln>
                <a:noFill/>
              </a:ln>
            </p:spPr>
          </p:sp>
        </p:grpSp>
        <p:grpSp>
          <p:nvGrpSpPr>
            <p:cNvPr id="119" name="Google Shape;119;p18"/>
            <p:cNvGrpSpPr/>
            <p:nvPr/>
          </p:nvGrpSpPr>
          <p:grpSpPr>
            <a:xfrm rot="570909" flipH="1">
              <a:off x="549098" y="2273664"/>
              <a:ext cx="223385" cy="163861"/>
              <a:chOff x="734433" y="3275950"/>
              <a:chExt cx="596567" cy="412806"/>
            </a:xfrm>
          </p:grpSpPr>
          <p:sp>
            <p:nvSpPr>
              <p:cNvPr id="120" name="Google Shape;120;p18"/>
              <p:cNvSpPr/>
              <p:nvPr/>
            </p:nvSpPr>
            <p:spPr>
              <a:xfrm>
                <a:off x="781400" y="3275950"/>
                <a:ext cx="549600" cy="412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734433" y="3348731"/>
                <a:ext cx="465300" cy="340025"/>
              </a:xfrm>
              <a:custGeom>
                <a:avLst/>
                <a:gdLst/>
                <a:ahLst/>
                <a:cxnLst/>
                <a:rect l="l" t="t" r="r" b="b"/>
                <a:pathLst>
                  <a:path w="18612" h="13601" extrusionOk="0">
                    <a:moveTo>
                      <a:pt x="9001" y="4583"/>
                    </a:moveTo>
                    <a:cubicBezTo>
                      <a:pt x="7814" y="6232"/>
                      <a:pt x="6892" y="8672"/>
                      <a:pt x="5441" y="10123"/>
                    </a:cubicBezTo>
                    <a:cubicBezTo>
                      <a:pt x="3990" y="11574"/>
                      <a:pt x="-296" y="12893"/>
                      <a:pt x="297" y="13288"/>
                    </a:cubicBezTo>
                    <a:cubicBezTo>
                      <a:pt x="890" y="13684"/>
                      <a:pt x="6495" y="13749"/>
                      <a:pt x="9001" y="12496"/>
                    </a:cubicBezTo>
                    <a:cubicBezTo>
                      <a:pt x="11507" y="11243"/>
                      <a:pt x="13749" y="7550"/>
                      <a:pt x="15332" y="5770"/>
                    </a:cubicBezTo>
                    <a:cubicBezTo>
                      <a:pt x="16915" y="3990"/>
                      <a:pt x="18959" y="2737"/>
                      <a:pt x="18497" y="1814"/>
                    </a:cubicBezTo>
                    <a:cubicBezTo>
                      <a:pt x="18035" y="891"/>
                      <a:pt x="14145" y="-230"/>
                      <a:pt x="12562" y="231"/>
                    </a:cubicBezTo>
                    <a:cubicBezTo>
                      <a:pt x="10979" y="693"/>
                      <a:pt x="10188" y="2934"/>
                      <a:pt x="9001" y="4583"/>
                    </a:cubicBezTo>
                    <a:close/>
                  </a:path>
                </a:pathLst>
              </a:custGeom>
              <a:solidFill>
                <a:schemeClr val="lt1"/>
              </a:solidFill>
              <a:ln>
                <a:noFill/>
              </a:ln>
            </p:spPr>
          </p:sp>
        </p:grpSp>
        <p:sp>
          <p:nvSpPr>
            <p:cNvPr id="122" name="Google Shape;122;p18"/>
            <p:cNvSpPr txBox="1"/>
            <p:nvPr/>
          </p:nvSpPr>
          <p:spPr>
            <a:xfrm>
              <a:off x="506563" y="2114563"/>
              <a:ext cx="3180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 sz="1300">
                  <a:solidFill>
                    <a:srgbClr val="F7A07B"/>
                  </a:solidFill>
                  <a:latin typeface="Lato"/>
                  <a:ea typeface="Lato"/>
                  <a:cs typeface="Lato"/>
                  <a:sym typeface="Lato"/>
                </a:rPr>
                <a:t>...</a:t>
              </a:r>
              <a:endParaRPr sz="1300">
                <a:solidFill>
                  <a:srgbClr val="F7A07B"/>
                </a:solidFill>
                <a:latin typeface="Lato"/>
                <a:ea typeface="Lato"/>
                <a:cs typeface="Lato"/>
                <a:sym typeface="Lato"/>
              </a:endParaRPr>
            </a:p>
          </p:txBody>
        </p:sp>
        <p:sp>
          <p:nvSpPr>
            <p:cNvPr id="123" name="Google Shape;123;p18"/>
            <p:cNvSpPr txBox="1"/>
            <p:nvPr/>
          </p:nvSpPr>
          <p:spPr>
            <a:xfrm>
              <a:off x="824200" y="2090750"/>
              <a:ext cx="3180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 sz="1300">
                  <a:solidFill>
                    <a:srgbClr val="F7A07B"/>
                  </a:solidFill>
                  <a:latin typeface="Lato"/>
                  <a:ea typeface="Lato"/>
                  <a:cs typeface="Lato"/>
                  <a:sym typeface="Lato"/>
                </a:rPr>
                <a:t>...</a:t>
              </a:r>
              <a:endParaRPr sz="1300">
                <a:solidFill>
                  <a:srgbClr val="F7A07B"/>
                </a:solidFill>
                <a:latin typeface="Lato"/>
                <a:ea typeface="Lato"/>
                <a:cs typeface="Lato"/>
                <a:sym typeface="Lato"/>
              </a:endParaRPr>
            </a:p>
          </p:txBody>
        </p:sp>
      </p:grpSp>
      <p:sp>
        <p:nvSpPr>
          <p:cNvPr id="19" name="Google Shape;114;p18"/>
          <p:cNvSpPr/>
          <p:nvPr/>
        </p:nvSpPr>
        <p:spPr>
          <a:xfrm>
            <a:off x="4143388" y="3318065"/>
            <a:ext cx="1388700" cy="1388700"/>
          </a:xfrm>
          <a:prstGeom prst="ellipse">
            <a:avLst/>
          </a:prstGeom>
          <a:solidFill>
            <a:srgbClr val="F7A07B"/>
          </a:soli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sv" sz="1200" dirty="0" smtClean="0">
                <a:latin typeface="Raleway"/>
                <a:ea typeface="Raleway"/>
                <a:cs typeface="Raleway"/>
                <a:sym typeface="Raleway"/>
              </a:rPr>
              <a:t>UX and user needs</a:t>
            </a:r>
            <a:endParaRPr sz="1200" dirty="0">
              <a:solidFill>
                <a:srgbClr val="FFFFFF"/>
              </a:solidFill>
              <a:latin typeface="Raleway"/>
              <a:ea typeface="Raleway"/>
              <a:cs typeface="Raleway"/>
              <a:sym typeface="Raleway"/>
            </a:endParaRPr>
          </a:p>
        </p:txBody>
      </p:sp>
      <p:pic>
        <p:nvPicPr>
          <p:cNvPr id="20" name="Google Shape;72;p13"/>
          <p:cNvPicPr preferRelativeResize="0"/>
          <p:nvPr/>
        </p:nvPicPr>
        <p:blipFill>
          <a:blip r:embed="rId9">
            <a:alphaModFix/>
          </a:blip>
          <a:stretch>
            <a:fillRect/>
          </a:stretch>
        </p:blipFill>
        <p:spPr>
          <a:xfrm>
            <a:off x="283044" y="4073420"/>
            <a:ext cx="736674" cy="7827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themeOverride>
</file>

<file path=docProps/app.xml><?xml version="1.0" encoding="utf-8"?>
<Properties xmlns="http://schemas.openxmlformats.org/officeDocument/2006/extended-properties" xmlns:vt="http://schemas.openxmlformats.org/officeDocument/2006/docPropsVTypes">
  <Template/>
  <TotalTime>1585</TotalTime>
  <Words>1839</Words>
  <Application>Microsoft Office PowerPoint</Application>
  <PresentationFormat>Bildspel på skärmen (16:9)</PresentationFormat>
  <Paragraphs>256</Paragraphs>
  <Slides>26</Slides>
  <Notes>26</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26</vt:i4>
      </vt:variant>
    </vt:vector>
  </HeadingPairs>
  <TitlesOfParts>
    <vt:vector size="32" baseType="lpstr">
      <vt:lpstr>Lato</vt:lpstr>
      <vt:lpstr>Arial</vt:lpstr>
      <vt:lpstr>Raleway</vt:lpstr>
      <vt:lpstr>Calibri</vt:lpstr>
      <vt:lpstr>Google Sans Text</vt:lpstr>
      <vt:lpstr>Swiss</vt:lpstr>
      <vt:lpstr>PowerPoint-presentation</vt:lpstr>
      <vt:lpstr>PowerPoint-presentation</vt:lpstr>
      <vt:lpstr>Analysis of the book market and library collections  (2018) </vt:lpstr>
      <vt:lpstr>Available literature </vt:lpstr>
      <vt:lpstr>PowerPoint-presentation</vt:lpstr>
      <vt:lpstr>PowerPoint-presentation</vt:lpstr>
      <vt:lpstr>A pilot project in two parts</vt:lpstr>
      <vt:lpstr>The 2019–2021 project development team</vt:lpstr>
      <vt:lpstr>PowerPoint-presentation</vt:lpstr>
      <vt:lpstr>PowerPoint-presentation</vt:lpstr>
      <vt:lpstr>PowerPoint-presentation</vt:lpstr>
      <vt:lpstr>PowerPoint-presentation</vt:lpstr>
      <vt:lpstr>Shapes and colours </vt:lpstr>
      <vt:lpstr>PowerPoint-presentation</vt:lpstr>
      <vt:lpstr>PowerPoint-presentation</vt:lpstr>
      <vt:lpstr>PowerPoint-presentation</vt:lpstr>
      <vt:lpstr>Technical information</vt:lpstr>
      <vt:lpstr>PowerPoint-presentation</vt:lpstr>
      <vt:lpstr>Content</vt:lpstr>
      <vt:lpstr>Media policy</vt:lpstr>
      <vt:lpstr>Detective work</vt:lpstr>
      <vt:lpstr>PowerPoint-presentation</vt:lpstr>
      <vt:lpstr>Downloads through August 26 2024 </vt:lpstr>
      <vt:lpstr>Promotional materials </vt:lpstr>
      <vt:lpstr>PowerPoint-presentation</vt:lpstr>
      <vt:lpstr>More info  www.kb.se/bladdra (in Swedish)  elisabet.rundqvist@kb.se  technical info Anja.Bergman@kb.se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Bläddra – Free Access to Books in Swedish National Minority Languages</dc:title>
  <dc:creator>Elisabet Rundqvist</dc:creator>
  <cp:lastModifiedBy>Elisabet Rundqvist</cp:lastModifiedBy>
  <cp:revision>122</cp:revision>
  <dcterms:modified xsi:type="dcterms:W3CDTF">2024-09-04T09:21:06Z</dcterms:modified>
</cp:coreProperties>
</file>