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8" r:id="rId6"/>
    <p:sldId id="287" r:id="rId7"/>
    <p:sldId id="257" r:id="rId8"/>
    <p:sldId id="293" r:id="rId9"/>
    <p:sldId id="290" r:id="rId10"/>
    <p:sldId id="292" r:id="rId11"/>
    <p:sldId id="283" r:id="rId12"/>
    <p:sldId id="263" r:id="rId13"/>
    <p:sldId id="264" r:id="rId14"/>
    <p:sldId id="269" r:id="rId15"/>
    <p:sldId id="286" r:id="rId16"/>
    <p:sldId id="260" r:id="rId17"/>
    <p:sldId id="294" r:id="rId18"/>
    <p:sldId id="270" r:id="rId19"/>
    <p:sldId id="261" r:id="rId20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553E"/>
    <a:srgbClr val="FFCA95"/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6081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42008766031585E-2"/>
          <c:y val="4.9354590299567895E-2"/>
          <c:w val="0.57809916517046545"/>
          <c:h val="0.86714874775569828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95B8BF"/>
              </a:solidFill>
              <a:ln w="19050">
                <a:solidFill>
                  <a:srgbClr val="95B8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E5-46E0-ACF5-E8745CC24E65}"/>
              </c:ext>
            </c:extLst>
          </c:dPt>
          <c:dPt>
            <c:idx val="1"/>
            <c:bubble3D val="0"/>
            <c:spPr>
              <a:solidFill>
                <a:schemeClr val="accent3">
                  <a:lumMod val="25000"/>
                </a:schemeClr>
              </a:solidFill>
              <a:ln w="19050">
                <a:solidFill>
                  <a:srgbClr val="95B8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E5-46E0-ACF5-E8745CC24E65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rgbClr val="95B8B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E5-46E0-ACF5-E8745CC24E65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E5-46E0-ACF5-E8745CC24E65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5FB-49DC-9690-00053BE1B62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7D2-411C-9168-AFFD92CDCDE3}"/>
              </c:ext>
            </c:extLst>
          </c:dP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10</c:v>
                </c:pt>
                <c:pt idx="2">
                  <c:v>23</c:v>
                </c:pt>
                <c:pt idx="3">
                  <c:v>25</c:v>
                </c:pt>
                <c:pt idx="4">
                  <c:v>20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AFE5-46E0-ACF5-E8745CC24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3AA588-D935-4316-8F60-7030F7221691}" type="datetime1">
              <a:rPr lang="en-GB" smtClean="0"/>
              <a:t>16/09/2024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AC623C-86E0-4A85-83FB-F4A716956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B4B90-5A51-4008-B8B1-FF1256259E7D}" type="datetime1">
              <a:rPr lang="en-GB" smtClean="0"/>
              <a:pPr/>
              <a:t>16/09/2024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7D7554-D10C-4E29-B8E6-BB7111FA614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64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185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niso</a:t>
            </a:r>
            <a:r>
              <a:rPr lang="en-GB" dirty="0"/>
              <a:t> le </a:t>
            </a:r>
            <a:r>
              <a:rPr lang="en-GB" dirty="0" err="1"/>
              <a:t>zabavna</a:t>
            </a:r>
            <a:r>
              <a:rPr lang="en-GB" dirty="0"/>
              <a:t> </a:t>
            </a:r>
            <a:r>
              <a:rPr lang="en-GB" dirty="0" err="1"/>
              <a:t>popestritev</a:t>
            </a:r>
            <a:r>
              <a:rPr lang="en-GB" dirty="0"/>
              <a:t> </a:t>
            </a:r>
            <a:r>
              <a:rPr lang="en-GB" dirty="0" err="1"/>
              <a:t>knjižničnih</a:t>
            </a:r>
            <a:r>
              <a:rPr lang="en-GB" dirty="0"/>
              <a:t> </a:t>
            </a:r>
            <a:r>
              <a:rPr lang="en-GB" dirty="0" err="1"/>
              <a:t>programov</a:t>
            </a:r>
            <a:r>
              <a:rPr lang="en-GB" dirty="0"/>
              <a:t>, </a:t>
            </a:r>
            <a:r>
              <a:rPr lang="en-GB" dirty="0" err="1"/>
              <a:t>ampak</a:t>
            </a:r>
            <a:r>
              <a:rPr lang="en-GB" dirty="0"/>
              <a:t> </a:t>
            </a:r>
            <a:r>
              <a:rPr lang="en-GB" dirty="0" err="1"/>
              <a:t>močno</a:t>
            </a:r>
            <a:r>
              <a:rPr lang="en-GB" dirty="0"/>
              <a:t> </a:t>
            </a:r>
            <a:r>
              <a:rPr lang="en-GB" dirty="0" err="1"/>
              <a:t>prispevajo</a:t>
            </a:r>
            <a:r>
              <a:rPr lang="en-GB" dirty="0"/>
              <a:t> k </a:t>
            </a:r>
            <a:r>
              <a:rPr lang="en-GB" b="1" dirty="0" err="1"/>
              <a:t>transformaciji</a:t>
            </a:r>
            <a:r>
              <a:rPr lang="en-GB" b="1" dirty="0"/>
              <a:t> </a:t>
            </a:r>
            <a:r>
              <a:rPr lang="en-GB" b="1" dirty="0" err="1"/>
              <a:t>knjižnic</a:t>
            </a:r>
            <a:r>
              <a:rPr lang="en-GB" b="1" dirty="0"/>
              <a:t> v </a:t>
            </a:r>
            <a:r>
              <a:rPr lang="en-GB" b="1" dirty="0" err="1"/>
              <a:t>dinamična</a:t>
            </a:r>
            <a:r>
              <a:rPr lang="en-GB" b="1" dirty="0"/>
              <a:t> </a:t>
            </a:r>
            <a:r>
              <a:rPr lang="en-GB" b="1" dirty="0" err="1"/>
              <a:t>središča</a:t>
            </a:r>
            <a:r>
              <a:rPr lang="en-GB" b="1" dirty="0"/>
              <a:t> </a:t>
            </a:r>
            <a:r>
              <a:rPr lang="en-GB" b="1" dirty="0" err="1"/>
              <a:t>učenja</a:t>
            </a:r>
            <a:r>
              <a:rPr lang="en-GB" dirty="0"/>
              <a:t>. </a:t>
            </a:r>
            <a:r>
              <a:rPr lang="en-GB" dirty="0" err="1"/>
              <a:t>Ponuja</a:t>
            </a:r>
            <a:r>
              <a:rPr lang="en-GB" dirty="0"/>
              <a:t> se </a:t>
            </a:r>
            <a:r>
              <a:rPr lang="en-GB" dirty="0" err="1"/>
              <a:t>nam</a:t>
            </a:r>
            <a:r>
              <a:rPr lang="en-GB" dirty="0"/>
              <a:t> </a:t>
            </a:r>
            <a:r>
              <a:rPr lang="en-GB" dirty="0" err="1"/>
              <a:t>edinstvena</a:t>
            </a:r>
            <a:r>
              <a:rPr lang="en-GB" dirty="0"/>
              <a:t> </a:t>
            </a:r>
            <a:r>
              <a:rPr lang="en-GB" dirty="0" err="1"/>
              <a:t>priložnost</a:t>
            </a:r>
            <a:r>
              <a:rPr lang="en-GB" dirty="0"/>
              <a:t>, da </a:t>
            </a:r>
            <a:r>
              <a:rPr lang="en-GB" dirty="0" err="1"/>
              <a:t>knjižnice</a:t>
            </a:r>
            <a:r>
              <a:rPr lang="en-GB" dirty="0"/>
              <a:t> </a:t>
            </a:r>
            <a:r>
              <a:rPr lang="en-GB" dirty="0" err="1"/>
              <a:t>izkoristijo</a:t>
            </a:r>
            <a:r>
              <a:rPr lang="en-GB" dirty="0"/>
              <a:t> </a:t>
            </a:r>
            <a:r>
              <a:rPr lang="en-GB" dirty="0" err="1"/>
              <a:t>moč</a:t>
            </a:r>
            <a:r>
              <a:rPr lang="en-GB" dirty="0"/>
              <a:t> </a:t>
            </a:r>
            <a:r>
              <a:rPr lang="en-GB" dirty="0" err="1"/>
              <a:t>igre</a:t>
            </a:r>
            <a:r>
              <a:rPr lang="en-GB" dirty="0"/>
              <a:t>, </a:t>
            </a:r>
            <a:r>
              <a:rPr lang="en-GB" dirty="0" err="1"/>
              <a:t>sodelovanja</a:t>
            </a:r>
            <a:r>
              <a:rPr lang="en-GB" dirty="0"/>
              <a:t> in </a:t>
            </a:r>
            <a:r>
              <a:rPr lang="en-GB" dirty="0" err="1"/>
              <a:t>izkustvenega</a:t>
            </a:r>
            <a:r>
              <a:rPr lang="en-GB" dirty="0"/>
              <a:t> </a:t>
            </a:r>
            <a:r>
              <a:rPr lang="en-GB" dirty="0" err="1"/>
              <a:t>učenja</a:t>
            </a:r>
            <a:r>
              <a:rPr lang="en-GB" dirty="0"/>
              <a:t>, da bi: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Spodbujale</a:t>
            </a:r>
            <a:r>
              <a:rPr lang="en-GB" b="1" dirty="0"/>
              <a:t> </a:t>
            </a:r>
            <a:r>
              <a:rPr lang="en-GB" b="1" dirty="0" err="1"/>
              <a:t>ključne</a:t>
            </a:r>
            <a:r>
              <a:rPr lang="en-GB" b="1" dirty="0"/>
              <a:t> </a:t>
            </a:r>
            <a:r>
              <a:rPr lang="en-GB" b="1" dirty="0" err="1"/>
              <a:t>kompetence</a:t>
            </a:r>
            <a:r>
              <a:rPr lang="en-GB" dirty="0"/>
              <a:t> za </a:t>
            </a:r>
            <a:r>
              <a:rPr lang="en-GB" dirty="0" err="1"/>
              <a:t>življenje</a:t>
            </a:r>
            <a:r>
              <a:rPr lang="en-GB" dirty="0"/>
              <a:t> in </a:t>
            </a:r>
            <a:r>
              <a:rPr lang="en-GB" dirty="0" err="1"/>
              <a:t>delo</a:t>
            </a:r>
            <a:r>
              <a:rPr lang="en-GB" dirty="0"/>
              <a:t> v </a:t>
            </a:r>
            <a:r>
              <a:rPr lang="en-GB" dirty="0" err="1"/>
              <a:t>sodobnem</a:t>
            </a:r>
            <a:r>
              <a:rPr lang="en-GB" dirty="0"/>
              <a:t> </a:t>
            </a:r>
            <a:r>
              <a:rPr lang="en-GB" dirty="0" err="1"/>
              <a:t>svetu</a:t>
            </a:r>
            <a:r>
              <a:rPr lang="en-GB" dirty="0"/>
              <a:t>,</a:t>
            </a:r>
            <a:r>
              <a:rPr lang="sl-SI" dirty="0"/>
              <a:t> </a:t>
            </a:r>
            <a:r>
              <a:rPr lang="en-GB" dirty="0"/>
              <a:t>Uporabniki se </a:t>
            </a:r>
            <a:r>
              <a:rPr lang="en-GB" dirty="0" err="1"/>
              <a:t>skozi</a:t>
            </a:r>
            <a:r>
              <a:rPr lang="en-GB" dirty="0"/>
              <a:t> </a:t>
            </a:r>
            <a:r>
              <a:rPr lang="en-GB" dirty="0" err="1"/>
              <a:t>izkušnje</a:t>
            </a:r>
            <a:r>
              <a:rPr lang="en-GB" dirty="0"/>
              <a:t>, </a:t>
            </a:r>
            <a:r>
              <a:rPr lang="en-GB" dirty="0" err="1"/>
              <a:t>reševanje</a:t>
            </a:r>
            <a:r>
              <a:rPr lang="en-GB" dirty="0"/>
              <a:t> </a:t>
            </a:r>
            <a:r>
              <a:rPr lang="en-GB" dirty="0" err="1"/>
              <a:t>problemov</a:t>
            </a:r>
            <a:r>
              <a:rPr lang="en-GB" dirty="0"/>
              <a:t> in </a:t>
            </a:r>
            <a:r>
              <a:rPr lang="en-GB" dirty="0" err="1"/>
              <a:t>sodelovanje</a:t>
            </a:r>
            <a:r>
              <a:rPr lang="en-GB" dirty="0"/>
              <a:t> </a:t>
            </a:r>
            <a:r>
              <a:rPr lang="en-GB" dirty="0" err="1"/>
              <a:t>naučijo</a:t>
            </a:r>
            <a:r>
              <a:rPr lang="en-GB" dirty="0"/>
              <a:t> </a:t>
            </a:r>
            <a:r>
              <a:rPr lang="en-GB" dirty="0" err="1"/>
              <a:t>uporabljati</a:t>
            </a:r>
            <a:r>
              <a:rPr lang="en-GB" dirty="0"/>
              <a:t> </a:t>
            </a:r>
            <a:r>
              <a:rPr lang="en-GB" dirty="0" err="1"/>
              <a:t>knjižnične</a:t>
            </a:r>
            <a:r>
              <a:rPr lang="en-GB" dirty="0"/>
              <a:t> </a:t>
            </a:r>
            <a:r>
              <a:rPr lang="en-GB" dirty="0" err="1"/>
              <a:t>vire</a:t>
            </a:r>
            <a:r>
              <a:rPr lang="en-GB" dirty="0"/>
              <a:t>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povečuje</a:t>
            </a:r>
            <a:r>
              <a:rPr lang="en-GB" dirty="0"/>
              <a:t> </a:t>
            </a:r>
            <a:r>
              <a:rPr lang="en-GB" dirty="0" err="1"/>
              <a:t>njihovo</a:t>
            </a:r>
            <a:r>
              <a:rPr lang="en-GB" dirty="0"/>
              <a:t> </a:t>
            </a:r>
            <a:r>
              <a:rPr lang="en-GB" dirty="0" err="1"/>
              <a:t>funkcionalno</a:t>
            </a:r>
            <a:r>
              <a:rPr lang="en-GB" dirty="0"/>
              <a:t> </a:t>
            </a:r>
            <a:r>
              <a:rPr lang="en-GB" dirty="0" err="1"/>
              <a:t>pismenost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Povezovale</a:t>
            </a:r>
            <a:r>
              <a:rPr lang="en-GB" b="1" dirty="0"/>
              <a:t> </a:t>
            </a:r>
            <a:r>
              <a:rPr lang="en-GB" b="1" dirty="0" err="1"/>
              <a:t>skupnosti</a:t>
            </a:r>
            <a:r>
              <a:rPr lang="en-GB" dirty="0"/>
              <a:t> in </a:t>
            </a:r>
            <a:r>
              <a:rPr lang="en-GB" dirty="0" err="1"/>
              <a:t>ustvarjale</a:t>
            </a:r>
            <a:r>
              <a:rPr lang="en-GB" dirty="0"/>
              <a:t> </a:t>
            </a:r>
            <a:r>
              <a:rPr lang="en-GB" dirty="0" err="1"/>
              <a:t>priložnosti</a:t>
            </a:r>
            <a:r>
              <a:rPr lang="en-GB" dirty="0"/>
              <a:t> za </a:t>
            </a:r>
            <a:r>
              <a:rPr lang="en-GB" dirty="0" err="1"/>
              <a:t>socialno</a:t>
            </a:r>
            <a:r>
              <a:rPr lang="en-GB" dirty="0"/>
              <a:t> </a:t>
            </a:r>
            <a:r>
              <a:rPr lang="en-GB" dirty="0" err="1"/>
              <a:t>interakcijo</a:t>
            </a:r>
            <a:r>
              <a:rPr lang="en-GB" dirty="0"/>
              <a:t>,</a:t>
            </a:r>
            <a:r>
              <a:rPr lang="sl-SI" dirty="0"/>
              <a:t> </a:t>
            </a:r>
            <a:r>
              <a:rPr lang="en-GB" dirty="0" err="1"/>
              <a:t>Sodelovanje</a:t>
            </a:r>
            <a:r>
              <a:rPr lang="en-GB" dirty="0"/>
              <a:t> v </a:t>
            </a:r>
            <a:r>
              <a:rPr lang="en-GB" dirty="0" err="1"/>
              <a:t>sobah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spodbuja</a:t>
            </a:r>
            <a:r>
              <a:rPr lang="en-GB" dirty="0"/>
              <a:t> </a:t>
            </a:r>
            <a:r>
              <a:rPr lang="en-GB" dirty="0" err="1"/>
              <a:t>timsko</a:t>
            </a:r>
            <a:r>
              <a:rPr lang="en-GB" dirty="0"/>
              <a:t> </a:t>
            </a:r>
            <a:r>
              <a:rPr lang="en-GB" dirty="0" err="1"/>
              <a:t>delo</a:t>
            </a:r>
            <a:r>
              <a:rPr lang="en-GB" dirty="0"/>
              <a:t>, </a:t>
            </a:r>
            <a:r>
              <a:rPr lang="en-GB" dirty="0" err="1"/>
              <a:t>medgeneracijsko</a:t>
            </a:r>
            <a:r>
              <a:rPr lang="en-GB" dirty="0"/>
              <a:t> </a:t>
            </a:r>
            <a:r>
              <a:rPr lang="en-GB" dirty="0" err="1"/>
              <a:t>učenje</a:t>
            </a:r>
            <a:r>
              <a:rPr lang="en-GB" dirty="0"/>
              <a:t> in </a:t>
            </a:r>
            <a:r>
              <a:rPr lang="en-GB" dirty="0" err="1"/>
              <a:t>povezovanje</a:t>
            </a:r>
            <a:r>
              <a:rPr lang="en-GB" dirty="0"/>
              <a:t> </a:t>
            </a:r>
            <a:r>
              <a:rPr lang="en-GB" dirty="0" err="1"/>
              <a:t>skupnosti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Privabile</a:t>
            </a:r>
            <a:r>
              <a:rPr lang="en-GB" b="1" dirty="0"/>
              <a:t> </a:t>
            </a:r>
            <a:r>
              <a:rPr lang="en-GB" b="1" dirty="0" err="1"/>
              <a:t>nove</a:t>
            </a:r>
            <a:r>
              <a:rPr lang="en-GB" b="1" dirty="0"/>
              <a:t> </a:t>
            </a:r>
            <a:r>
              <a:rPr lang="en-GB" b="1" dirty="0" err="1"/>
              <a:t>generacije</a:t>
            </a:r>
            <a:r>
              <a:rPr lang="en-GB" dirty="0"/>
              <a:t> </a:t>
            </a:r>
            <a:r>
              <a:rPr lang="en-GB" dirty="0" err="1"/>
              <a:t>uporabnikov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okrepile</a:t>
            </a:r>
            <a:r>
              <a:rPr lang="en-GB" dirty="0"/>
              <a:t> </a:t>
            </a:r>
            <a:r>
              <a:rPr lang="en-GB" dirty="0" err="1"/>
              <a:t>zanimanje</a:t>
            </a:r>
            <a:r>
              <a:rPr lang="en-GB" dirty="0"/>
              <a:t> za </a:t>
            </a:r>
            <a:r>
              <a:rPr lang="en-GB" dirty="0" err="1"/>
              <a:t>knjižnične</a:t>
            </a:r>
            <a:r>
              <a:rPr lang="en-GB" dirty="0"/>
              <a:t> </a:t>
            </a:r>
            <a:r>
              <a:rPr lang="en-GB" dirty="0" err="1"/>
              <a:t>vire</a:t>
            </a:r>
            <a:r>
              <a:rPr lang="en-GB" dirty="0"/>
              <a:t>.</a:t>
            </a:r>
            <a:r>
              <a:rPr lang="sl-SI" dirty="0"/>
              <a:t> </a:t>
            </a:r>
            <a:r>
              <a:rPr lang="en-GB" dirty="0" err="1"/>
              <a:t>aj</a:t>
            </a:r>
            <a:r>
              <a:rPr lang="en-GB" dirty="0"/>
              <a:t> </a:t>
            </a:r>
            <a:r>
              <a:rPr lang="en-GB" dirty="0" err="1"/>
              <a:t>knjižničarji</a:t>
            </a:r>
            <a:r>
              <a:rPr lang="en-GB" dirty="0"/>
              <a:t> </a:t>
            </a:r>
            <a:r>
              <a:rPr lang="en-GB" dirty="0" err="1"/>
              <a:t>ustvarjajo</a:t>
            </a:r>
            <a:r>
              <a:rPr lang="en-GB" dirty="0"/>
              <a:t> </a:t>
            </a:r>
            <a:r>
              <a:rPr lang="en-GB" dirty="0" err="1"/>
              <a:t>nove</a:t>
            </a:r>
            <a:r>
              <a:rPr lang="en-GB" dirty="0"/>
              <a:t> </a:t>
            </a:r>
            <a:r>
              <a:rPr lang="en-GB" dirty="0" err="1"/>
              <a:t>programe</a:t>
            </a:r>
            <a:r>
              <a:rPr lang="en-GB" dirty="0"/>
              <a:t>, ki </a:t>
            </a:r>
            <a:r>
              <a:rPr lang="en-GB" dirty="0" err="1"/>
              <a:t>obiskovalcem</a:t>
            </a:r>
            <a:r>
              <a:rPr lang="en-GB" dirty="0"/>
              <a:t> </a:t>
            </a:r>
            <a:r>
              <a:rPr lang="en-GB" dirty="0" err="1"/>
              <a:t>omogočajo</a:t>
            </a:r>
            <a:r>
              <a:rPr lang="en-GB" dirty="0"/>
              <a:t>, da </a:t>
            </a:r>
            <a:r>
              <a:rPr lang="en-GB" dirty="0" err="1"/>
              <a:t>knjižnico</a:t>
            </a:r>
            <a:r>
              <a:rPr lang="en-GB" dirty="0"/>
              <a:t> </a:t>
            </a:r>
            <a:r>
              <a:rPr lang="en-GB" dirty="0" err="1"/>
              <a:t>doživljajo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nov</a:t>
            </a:r>
            <a:r>
              <a:rPr lang="en-GB" dirty="0"/>
              <a:t> in </a:t>
            </a:r>
            <a:r>
              <a:rPr lang="en-GB" dirty="0" err="1"/>
              <a:t>privlačen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en-GB" dirty="0"/>
              <a:t>.</a:t>
            </a:r>
          </a:p>
          <a:p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postavljajo</a:t>
            </a:r>
            <a:r>
              <a:rPr lang="en-GB" dirty="0"/>
              <a:t> </a:t>
            </a:r>
            <a:r>
              <a:rPr lang="en-GB" dirty="0" err="1"/>
              <a:t>knjižnico</a:t>
            </a:r>
            <a:r>
              <a:rPr lang="en-GB" dirty="0"/>
              <a:t> v </a:t>
            </a:r>
            <a:r>
              <a:rPr lang="en-GB" dirty="0" err="1"/>
              <a:t>samo</a:t>
            </a:r>
            <a:r>
              <a:rPr lang="en-GB" dirty="0"/>
              <a:t> </a:t>
            </a:r>
            <a:r>
              <a:rPr lang="en-GB" dirty="0" err="1"/>
              <a:t>središče</a:t>
            </a:r>
            <a:r>
              <a:rPr lang="en-GB" dirty="0"/>
              <a:t> </a:t>
            </a:r>
            <a:r>
              <a:rPr lang="en-GB" b="1" dirty="0" err="1"/>
              <a:t>inovativnih</a:t>
            </a:r>
            <a:r>
              <a:rPr lang="en-GB" b="1" dirty="0"/>
              <a:t> </a:t>
            </a:r>
            <a:r>
              <a:rPr lang="en-GB" b="1" dirty="0" err="1"/>
              <a:t>izobraževalnih</a:t>
            </a:r>
            <a:r>
              <a:rPr lang="en-GB" b="1" dirty="0"/>
              <a:t> </a:t>
            </a:r>
            <a:r>
              <a:rPr lang="en-GB" b="1" dirty="0" err="1"/>
              <a:t>pristopov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jo </a:t>
            </a:r>
            <a:r>
              <a:rPr lang="en-GB" dirty="0" err="1"/>
              <a:t>postavljajo</a:t>
            </a:r>
            <a:r>
              <a:rPr lang="en-GB" dirty="0"/>
              <a:t> v </a:t>
            </a:r>
            <a:r>
              <a:rPr lang="en-GB" dirty="0" err="1"/>
              <a:t>vlogo</a:t>
            </a:r>
            <a:r>
              <a:rPr lang="en-GB" dirty="0"/>
              <a:t>, </a:t>
            </a:r>
            <a:r>
              <a:rPr lang="en-GB" dirty="0" err="1"/>
              <a:t>kjer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moč</a:t>
            </a:r>
            <a:r>
              <a:rPr lang="en-GB" dirty="0"/>
              <a:t> </a:t>
            </a:r>
            <a:r>
              <a:rPr lang="en-GB" b="1" dirty="0" err="1"/>
              <a:t>oblikovati</a:t>
            </a:r>
            <a:r>
              <a:rPr lang="en-GB" b="1" dirty="0"/>
              <a:t> </a:t>
            </a:r>
            <a:r>
              <a:rPr lang="en-GB" b="1" dirty="0" err="1"/>
              <a:t>prihodnost</a:t>
            </a:r>
            <a:r>
              <a:rPr lang="en-GB" b="1" dirty="0"/>
              <a:t> </a:t>
            </a:r>
            <a:r>
              <a:rPr lang="en-GB" b="1" dirty="0" err="1"/>
              <a:t>učenja</a:t>
            </a:r>
            <a:r>
              <a:rPr lang="en-GB" b="1" dirty="0"/>
              <a:t> in </a:t>
            </a:r>
            <a:r>
              <a:rPr lang="en-GB" b="1" dirty="0" err="1"/>
              <a:t>družbenega</a:t>
            </a:r>
            <a:r>
              <a:rPr lang="en-GB" b="1" dirty="0"/>
              <a:t> </a:t>
            </a:r>
            <a:r>
              <a:rPr lang="en-GB" b="1" dirty="0" err="1"/>
              <a:t>povezovanja</a:t>
            </a:r>
            <a:r>
              <a:rPr lang="en-GB" dirty="0"/>
              <a:t>.</a:t>
            </a:r>
          </a:p>
          <a:p>
            <a:endParaRPr lang="sl-SI" noProof="0" dirty="0"/>
          </a:p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074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08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sz="900" b="0" kern="1200" cap="all" spc="150" baseline="0" noProof="0" dirty="0">
              <a:solidFill>
                <a:schemeClr val="bg1"/>
              </a:solidFill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99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963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Današnje</a:t>
            </a:r>
            <a:r>
              <a:rPr lang="en-GB" dirty="0"/>
              <a:t> </a:t>
            </a:r>
            <a:r>
              <a:rPr lang="en-GB" dirty="0" err="1"/>
              <a:t>knjižnice</a:t>
            </a:r>
            <a:r>
              <a:rPr lang="en-GB" dirty="0"/>
              <a:t> se ne </a:t>
            </a:r>
            <a:r>
              <a:rPr lang="en-GB" dirty="0" err="1"/>
              <a:t>soočajo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 le z </a:t>
            </a:r>
            <a:r>
              <a:rPr lang="en-GB" dirty="0" err="1"/>
              <a:t>izzivom</a:t>
            </a:r>
            <a:r>
              <a:rPr lang="en-GB" dirty="0"/>
              <a:t> </a:t>
            </a:r>
            <a:r>
              <a:rPr lang="en-GB" dirty="0" err="1"/>
              <a:t>zagotavljanja</a:t>
            </a:r>
            <a:r>
              <a:rPr lang="en-GB" dirty="0"/>
              <a:t> </a:t>
            </a:r>
            <a:r>
              <a:rPr lang="en-GB" dirty="0" err="1"/>
              <a:t>dostopa</a:t>
            </a:r>
            <a:r>
              <a:rPr lang="en-GB" dirty="0"/>
              <a:t> do </a:t>
            </a:r>
            <a:r>
              <a:rPr lang="en-GB" dirty="0" err="1"/>
              <a:t>informacij</a:t>
            </a:r>
            <a:r>
              <a:rPr lang="en-GB" dirty="0"/>
              <a:t>, </a:t>
            </a:r>
            <a:r>
              <a:rPr lang="en-GB" dirty="0" err="1"/>
              <a:t>temveč</a:t>
            </a:r>
            <a:r>
              <a:rPr lang="en-GB" dirty="0"/>
              <a:t> </a:t>
            </a:r>
            <a:r>
              <a:rPr lang="en-GB" dirty="0" err="1"/>
              <a:t>morajo</a:t>
            </a:r>
            <a:r>
              <a:rPr lang="en-GB" dirty="0"/>
              <a:t> </a:t>
            </a:r>
            <a:r>
              <a:rPr lang="en-GB" dirty="0" err="1"/>
              <a:t>postati</a:t>
            </a:r>
            <a:r>
              <a:rPr lang="en-GB" dirty="0"/>
              <a:t> </a:t>
            </a:r>
            <a:r>
              <a:rPr lang="en-GB" b="1" dirty="0" err="1"/>
              <a:t>aktivna</a:t>
            </a:r>
            <a:r>
              <a:rPr lang="en-GB" b="1" dirty="0"/>
              <a:t> </a:t>
            </a:r>
            <a:r>
              <a:rPr lang="en-GB" b="1" dirty="0" err="1"/>
              <a:t>središča</a:t>
            </a:r>
            <a:r>
              <a:rPr lang="en-GB" b="1" dirty="0"/>
              <a:t> </a:t>
            </a:r>
            <a:r>
              <a:rPr lang="en-GB" b="1" dirty="0" err="1"/>
              <a:t>učenja</a:t>
            </a:r>
            <a:r>
              <a:rPr lang="en-GB" dirty="0"/>
              <a:t>, </a:t>
            </a:r>
            <a:r>
              <a:rPr lang="en-GB" dirty="0" err="1"/>
              <a:t>kjer</a:t>
            </a:r>
            <a:r>
              <a:rPr lang="en-GB" dirty="0"/>
              <a:t> </a:t>
            </a:r>
            <a:r>
              <a:rPr lang="en-GB" dirty="0" err="1"/>
              <a:t>uporabniki</a:t>
            </a:r>
            <a:r>
              <a:rPr lang="en-GB" dirty="0"/>
              <a:t> </a:t>
            </a:r>
            <a:r>
              <a:rPr lang="en-GB" dirty="0" err="1"/>
              <a:t>pridobivajo</a:t>
            </a:r>
            <a:r>
              <a:rPr lang="en-GB" dirty="0"/>
              <a:t> </a:t>
            </a:r>
            <a:r>
              <a:rPr lang="en-GB" dirty="0" err="1"/>
              <a:t>veščine</a:t>
            </a:r>
            <a:r>
              <a:rPr lang="en-GB" dirty="0"/>
              <a:t> za 21. </a:t>
            </a:r>
            <a:r>
              <a:rPr lang="en-GB" dirty="0" err="1"/>
              <a:t>stoletje</a:t>
            </a:r>
            <a:r>
              <a:rPr lang="en-GB" dirty="0"/>
              <a:t>. </a:t>
            </a:r>
            <a:r>
              <a:rPr lang="en-GB" dirty="0" err="1"/>
              <a:t>Ključno</a:t>
            </a:r>
            <a:r>
              <a:rPr lang="en-GB" dirty="0"/>
              <a:t> </a:t>
            </a:r>
            <a:r>
              <a:rPr lang="en-GB" dirty="0" err="1"/>
              <a:t>vprašanje</a:t>
            </a:r>
            <a:r>
              <a:rPr lang="en-GB" dirty="0"/>
              <a:t> je: </a:t>
            </a:r>
            <a:r>
              <a:rPr lang="en-GB" b="1" dirty="0" err="1"/>
              <a:t>Kako</a:t>
            </a:r>
            <a:r>
              <a:rPr lang="en-GB" b="1" dirty="0"/>
              <a:t> </a:t>
            </a:r>
            <a:r>
              <a:rPr lang="en-GB" b="1" dirty="0" err="1"/>
              <a:t>knjižnice</a:t>
            </a:r>
            <a:r>
              <a:rPr lang="en-GB" b="1" dirty="0"/>
              <a:t> </a:t>
            </a:r>
            <a:r>
              <a:rPr lang="en-GB" b="1" dirty="0" err="1"/>
              <a:t>preoblikovati</a:t>
            </a:r>
            <a:r>
              <a:rPr lang="en-GB" b="1" dirty="0"/>
              <a:t> v </a:t>
            </a:r>
            <a:r>
              <a:rPr lang="en-GB" b="1" dirty="0" err="1"/>
              <a:t>prostore</a:t>
            </a:r>
            <a:r>
              <a:rPr lang="en-GB" b="1" dirty="0"/>
              <a:t>, ki </a:t>
            </a:r>
            <a:r>
              <a:rPr lang="en-GB" b="1" dirty="0" err="1"/>
              <a:t>spodbujajo</a:t>
            </a:r>
            <a:r>
              <a:rPr lang="en-GB" b="1" dirty="0"/>
              <a:t> </a:t>
            </a:r>
            <a:r>
              <a:rPr lang="en-GB" b="1" dirty="0" err="1"/>
              <a:t>učenje</a:t>
            </a:r>
            <a:r>
              <a:rPr lang="en-GB" b="1" dirty="0"/>
              <a:t>, </a:t>
            </a:r>
            <a:r>
              <a:rPr lang="en-GB" b="1" dirty="0" err="1"/>
              <a:t>sodelovanje</a:t>
            </a:r>
            <a:r>
              <a:rPr lang="en-GB" b="1" dirty="0"/>
              <a:t> in </a:t>
            </a:r>
            <a:r>
              <a:rPr lang="en-GB" b="1" dirty="0" err="1"/>
              <a:t>ustvarjalnost</a:t>
            </a:r>
            <a:r>
              <a:rPr lang="en-GB" b="1" dirty="0"/>
              <a:t>?</a:t>
            </a:r>
            <a:endParaRPr lang="en-GB" dirty="0"/>
          </a:p>
          <a:p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predstavljajo</a:t>
            </a:r>
            <a:r>
              <a:rPr lang="en-GB" dirty="0"/>
              <a:t> </a:t>
            </a:r>
            <a:r>
              <a:rPr lang="en-GB" dirty="0" err="1"/>
              <a:t>odgovor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ta </a:t>
            </a:r>
            <a:r>
              <a:rPr lang="en-GB" dirty="0" err="1"/>
              <a:t>izziv</a:t>
            </a:r>
            <a:r>
              <a:rPr lang="en-GB" dirty="0"/>
              <a:t> – so </a:t>
            </a:r>
            <a:r>
              <a:rPr lang="en-GB" dirty="0" err="1"/>
              <a:t>edinstven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en-GB" dirty="0"/>
              <a:t> za </a:t>
            </a:r>
            <a:r>
              <a:rPr lang="en-GB" dirty="0" err="1"/>
              <a:t>kombinacijo</a:t>
            </a:r>
            <a:r>
              <a:rPr lang="en-GB" dirty="0"/>
              <a:t> </a:t>
            </a:r>
            <a:r>
              <a:rPr lang="en-GB" b="1" dirty="0" err="1"/>
              <a:t>gamifikacije</a:t>
            </a:r>
            <a:r>
              <a:rPr lang="en-GB" b="1" dirty="0"/>
              <a:t>, </a:t>
            </a:r>
            <a:r>
              <a:rPr lang="en-GB" b="1" dirty="0" err="1"/>
              <a:t>izkustvenega</a:t>
            </a:r>
            <a:r>
              <a:rPr lang="en-GB" b="1" dirty="0"/>
              <a:t> </a:t>
            </a:r>
            <a:r>
              <a:rPr lang="en-GB" b="1" dirty="0" err="1"/>
              <a:t>učenja</a:t>
            </a:r>
            <a:r>
              <a:rPr lang="en-GB" dirty="0"/>
              <a:t> in </a:t>
            </a:r>
            <a:r>
              <a:rPr lang="en-GB" b="1" dirty="0" err="1"/>
              <a:t>sodelovanja</a:t>
            </a:r>
            <a:r>
              <a:rPr lang="en-GB" dirty="0"/>
              <a:t>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knjižnicam</a:t>
            </a:r>
            <a:r>
              <a:rPr lang="en-GB" dirty="0"/>
              <a:t> </a:t>
            </a:r>
            <a:r>
              <a:rPr lang="en-GB" dirty="0" err="1"/>
              <a:t>omogoča</a:t>
            </a:r>
            <a:r>
              <a:rPr lang="en-GB" dirty="0"/>
              <a:t>, da </a:t>
            </a:r>
            <a:r>
              <a:rPr lang="en-GB" dirty="0" err="1"/>
              <a:t>postanejo</a:t>
            </a:r>
            <a:r>
              <a:rPr lang="en-GB" dirty="0"/>
              <a:t> </a:t>
            </a:r>
            <a:r>
              <a:rPr lang="sl-SI" dirty="0"/>
              <a:t>središča lokalne skupnosti.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noProof="0" smtClean="0"/>
              <a:t>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8130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835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567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5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368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razvijajo</a:t>
            </a:r>
            <a:r>
              <a:rPr lang="en-GB" dirty="0"/>
              <a:t> </a:t>
            </a:r>
            <a:r>
              <a:rPr lang="en-GB" dirty="0" err="1"/>
              <a:t>ključne</a:t>
            </a:r>
            <a:r>
              <a:rPr lang="en-GB" dirty="0"/>
              <a:t> </a:t>
            </a:r>
            <a:r>
              <a:rPr lang="en-GB" dirty="0" err="1"/>
              <a:t>kompetence</a:t>
            </a:r>
            <a:r>
              <a:rPr lang="en-GB" dirty="0"/>
              <a:t>, ki so </a:t>
            </a:r>
            <a:r>
              <a:rPr lang="en-GB" dirty="0" err="1"/>
              <a:t>pomembne</a:t>
            </a:r>
            <a:r>
              <a:rPr lang="en-GB" dirty="0"/>
              <a:t> za </a:t>
            </a:r>
            <a:r>
              <a:rPr lang="en-GB" dirty="0" err="1"/>
              <a:t>uspeh</a:t>
            </a:r>
            <a:r>
              <a:rPr lang="en-GB" dirty="0"/>
              <a:t> v </a:t>
            </a:r>
            <a:r>
              <a:rPr lang="en-GB" dirty="0" err="1"/>
              <a:t>današnji</a:t>
            </a:r>
            <a:r>
              <a:rPr lang="en-GB" dirty="0"/>
              <a:t> </a:t>
            </a:r>
            <a:r>
              <a:rPr lang="en-GB" dirty="0" err="1"/>
              <a:t>družbi</a:t>
            </a:r>
            <a:r>
              <a:rPr lang="en-GB" dirty="0"/>
              <a:t>, </a:t>
            </a:r>
            <a:r>
              <a:rPr lang="en-GB" dirty="0" err="1"/>
              <a:t>zlasti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Kritično</a:t>
            </a:r>
            <a:r>
              <a:rPr lang="en-GB" b="1" dirty="0"/>
              <a:t> </a:t>
            </a:r>
            <a:r>
              <a:rPr lang="en-GB" b="1" dirty="0" err="1"/>
              <a:t>mišljenje</a:t>
            </a:r>
            <a:r>
              <a:rPr lang="en-GB" dirty="0"/>
              <a:t>: </a:t>
            </a:r>
            <a:r>
              <a:rPr lang="en-GB" dirty="0" err="1"/>
              <a:t>Udeleženci</a:t>
            </a:r>
            <a:r>
              <a:rPr lang="en-GB" dirty="0"/>
              <a:t> </a:t>
            </a:r>
            <a:r>
              <a:rPr lang="en-GB" dirty="0" err="1"/>
              <a:t>morajo</a:t>
            </a:r>
            <a:r>
              <a:rPr lang="en-GB" dirty="0"/>
              <a:t> </a:t>
            </a:r>
            <a:r>
              <a:rPr lang="en-GB" dirty="0" err="1"/>
              <a:t>analizirati</a:t>
            </a:r>
            <a:r>
              <a:rPr lang="en-GB" dirty="0"/>
              <a:t> </a:t>
            </a:r>
            <a:r>
              <a:rPr lang="en-GB" dirty="0" err="1"/>
              <a:t>različne</a:t>
            </a:r>
            <a:r>
              <a:rPr lang="en-GB" dirty="0"/>
              <a:t> </a:t>
            </a:r>
            <a:r>
              <a:rPr lang="en-GB" dirty="0" err="1"/>
              <a:t>informacije</a:t>
            </a:r>
            <a:r>
              <a:rPr lang="en-GB" dirty="0"/>
              <a:t>,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povezovati</a:t>
            </a:r>
            <a:r>
              <a:rPr lang="en-GB" dirty="0"/>
              <a:t> in </a:t>
            </a:r>
            <a:r>
              <a:rPr lang="en-GB" dirty="0" err="1"/>
              <a:t>logično</a:t>
            </a:r>
            <a:r>
              <a:rPr lang="en-GB" dirty="0"/>
              <a:t> </a:t>
            </a:r>
            <a:r>
              <a:rPr lang="en-GB" dirty="0" err="1"/>
              <a:t>sklepati</a:t>
            </a:r>
            <a:r>
              <a:rPr lang="en-GB" dirty="0"/>
              <a:t>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spodbuja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kritičnega</a:t>
            </a:r>
            <a:r>
              <a:rPr lang="en-GB" dirty="0"/>
              <a:t> </a:t>
            </a:r>
            <a:r>
              <a:rPr lang="en-GB" dirty="0" err="1"/>
              <a:t>mišljenja</a:t>
            </a:r>
            <a:r>
              <a:rPr lang="en-GB" dirty="0"/>
              <a:t> in </a:t>
            </a:r>
            <a:r>
              <a:rPr lang="en-GB" dirty="0" err="1"/>
              <a:t>sposobnosti</a:t>
            </a:r>
            <a:r>
              <a:rPr lang="en-GB" dirty="0"/>
              <a:t> za </a:t>
            </a:r>
            <a:r>
              <a:rPr lang="en-GB" dirty="0" err="1"/>
              <a:t>reševanje</a:t>
            </a:r>
            <a:r>
              <a:rPr lang="en-GB" dirty="0"/>
              <a:t> </a:t>
            </a:r>
            <a:r>
              <a:rPr lang="en-GB" dirty="0" err="1"/>
              <a:t>kompleksnih</a:t>
            </a:r>
            <a:r>
              <a:rPr lang="en-GB" dirty="0"/>
              <a:t> </a:t>
            </a:r>
            <a:r>
              <a:rPr lang="en-GB" dirty="0" err="1"/>
              <a:t>problemov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Kreativnost</a:t>
            </a:r>
            <a:r>
              <a:rPr lang="en-GB" b="1" dirty="0"/>
              <a:t> in </a:t>
            </a:r>
            <a:r>
              <a:rPr lang="en-GB" b="1" dirty="0" err="1"/>
              <a:t>inovativnost</a:t>
            </a:r>
            <a:r>
              <a:rPr lang="en-GB" dirty="0"/>
              <a:t>: </a:t>
            </a:r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postavljajo</a:t>
            </a:r>
            <a:r>
              <a:rPr lang="en-GB" dirty="0"/>
              <a:t> pred </a:t>
            </a:r>
            <a:r>
              <a:rPr lang="en-GB" dirty="0" err="1"/>
              <a:t>uporabnike</a:t>
            </a:r>
            <a:r>
              <a:rPr lang="en-GB" dirty="0"/>
              <a:t> </a:t>
            </a:r>
            <a:r>
              <a:rPr lang="en-GB" dirty="0" err="1"/>
              <a:t>neobičajne</a:t>
            </a:r>
            <a:r>
              <a:rPr lang="en-GB" dirty="0"/>
              <a:t> </a:t>
            </a:r>
            <a:r>
              <a:rPr lang="en-GB" dirty="0" err="1"/>
              <a:t>izzive</a:t>
            </a:r>
            <a:r>
              <a:rPr lang="en-GB" dirty="0"/>
              <a:t>, ki </a:t>
            </a:r>
            <a:r>
              <a:rPr lang="en-GB" dirty="0" err="1"/>
              <a:t>zahtevajo</a:t>
            </a:r>
            <a:r>
              <a:rPr lang="en-GB" dirty="0"/>
              <a:t> </a:t>
            </a:r>
            <a:r>
              <a:rPr lang="en-GB" dirty="0" err="1"/>
              <a:t>ustvarjalne</a:t>
            </a:r>
            <a:r>
              <a:rPr lang="en-GB" dirty="0"/>
              <a:t> </a:t>
            </a:r>
            <a:r>
              <a:rPr lang="en-GB" dirty="0" err="1"/>
              <a:t>pristope</a:t>
            </a:r>
            <a:r>
              <a:rPr lang="en-GB" dirty="0"/>
              <a:t>. </a:t>
            </a:r>
            <a:r>
              <a:rPr lang="en-GB" dirty="0" err="1"/>
              <a:t>Kreativnost</a:t>
            </a:r>
            <a:r>
              <a:rPr lang="en-GB" dirty="0"/>
              <a:t> je </a:t>
            </a:r>
            <a:r>
              <a:rPr lang="en-GB" dirty="0" err="1"/>
              <a:t>potrebna</a:t>
            </a:r>
            <a:r>
              <a:rPr lang="en-GB" dirty="0"/>
              <a:t> za </a:t>
            </a:r>
            <a:r>
              <a:rPr lang="en-GB" dirty="0" err="1"/>
              <a:t>iskanje</a:t>
            </a:r>
            <a:r>
              <a:rPr lang="en-GB" dirty="0"/>
              <a:t> </a:t>
            </a:r>
            <a:r>
              <a:rPr lang="en-GB" dirty="0" err="1"/>
              <a:t>nepričakovanih</a:t>
            </a:r>
            <a:r>
              <a:rPr lang="en-GB" dirty="0"/>
              <a:t> </a:t>
            </a:r>
            <a:r>
              <a:rPr lang="en-GB" dirty="0" err="1"/>
              <a:t>rešitev</a:t>
            </a:r>
            <a:r>
              <a:rPr lang="en-GB" dirty="0"/>
              <a:t> in </a:t>
            </a:r>
            <a:r>
              <a:rPr lang="en-GB" dirty="0" err="1"/>
              <a:t>hitrega</a:t>
            </a:r>
            <a:r>
              <a:rPr lang="en-GB" dirty="0"/>
              <a:t> </a:t>
            </a:r>
            <a:r>
              <a:rPr lang="en-GB" dirty="0" err="1"/>
              <a:t>prilagajanja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spremembe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Sodelovanje</a:t>
            </a:r>
            <a:r>
              <a:rPr lang="en-GB" b="1" dirty="0"/>
              <a:t> in </a:t>
            </a:r>
            <a:r>
              <a:rPr lang="en-GB" b="1" dirty="0" err="1"/>
              <a:t>timsko</a:t>
            </a:r>
            <a:r>
              <a:rPr lang="en-GB" b="1" dirty="0"/>
              <a:t> </a:t>
            </a:r>
            <a:r>
              <a:rPr lang="en-GB" b="1" dirty="0" err="1"/>
              <a:t>delo</a:t>
            </a:r>
            <a:r>
              <a:rPr lang="en-GB" dirty="0"/>
              <a:t>: </a:t>
            </a:r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temeljijo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sodelovanju</a:t>
            </a:r>
            <a:r>
              <a:rPr lang="en-GB" dirty="0"/>
              <a:t>. </a:t>
            </a:r>
            <a:r>
              <a:rPr lang="en-GB" dirty="0" err="1"/>
              <a:t>Udeleženci</a:t>
            </a:r>
            <a:r>
              <a:rPr lang="en-GB" dirty="0"/>
              <a:t> </a:t>
            </a:r>
            <a:r>
              <a:rPr lang="en-GB" dirty="0" err="1"/>
              <a:t>morajo</a:t>
            </a:r>
            <a:r>
              <a:rPr lang="en-GB" dirty="0"/>
              <a:t> </a:t>
            </a:r>
            <a:r>
              <a:rPr lang="en-GB" dirty="0" err="1"/>
              <a:t>deliti</a:t>
            </a:r>
            <a:r>
              <a:rPr lang="en-GB" dirty="0"/>
              <a:t> </a:t>
            </a:r>
            <a:r>
              <a:rPr lang="en-GB" dirty="0" err="1"/>
              <a:t>informacije</a:t>
            </a:r>
            <a:r>
              <a:rPr lang="en-GB" dirty="0"/>
              <a:t>, </a:t>
            </a:r>
            <a:r>
              <a:rPr lang="en-GB" dirty="0" err="1"/>
              <a:t>prisluhniti</a:t>
            </a:r>
            <a:r>
              <a:rPr lang="en-GB" dirty="0"/>
              <a:t> </a:t>
            </a:r>
            <a:r>
              <a:rPr lang="en-GB" dirty="0" err="1"/>
              <a:t>idejam</a:t>
            </a:r>
            <a:r>
              <a:rPr lang="en-GB" dirty="0"/>
              <a:t> </a:t>
            </a:r>
            <a:r>
              <a:rPr lang="en-GB" dirty="0" err="1"/>
              <a:t>drugih</a:t>
            </a:r>
            <a:r>
              <a:rPr lang="en-GB" dirty="0"/>
              <a:t> in </a:t>
            </a:r>
            <a:r>
              <a:rPr lang="en-GB" dirty="0" err="1"/>
              <a:t>učinkovito</a:t>
            </a:r>
            <a:r>
              <a:rPr lang="en-GB" dirty="0"/>
              <a:t> </a:t>
            </a:r>
            <a:r>
              <a:rPr lang="en-GB" dirty="0" err="1"/>
              <a:t>sodelovati</a:t>
            </a:r>
            <a:r>
              <a:rPr lang="en-GB" dirty="0"/>
              <a:t>, da </a:t>
            </a:r>
            <a:r>
              <a:rPr lang="en-GB" dirty="0" err="1"/>
              <a:t>dosežejo</a:t>
            </a:r>
            <a:r>
              <a:rPr lang="en-GB" dirty="0"/>
              <a:t> </a:t>
            </a:r>
            <a:r>
              <a:rPr lang="en-GB" dirty="0" err="1"/>
              <a:t>skupni</a:t>
            </a:r>
            <a:r>
              <a:rPr lang="en-GB" dirty="0"/>
              <a:t> </a:t>
            </a:r>
            <a:r>
              <a:rPr lang="en-GB" dirty="0" err="1"/>
              <a:t>cilj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Sposobnost</a:t>
            </a:r>
            <a:r>
              <a:rPr lang="en-GB" b="1" dirty="0"/>
              <a:t> </a:t>
            </a:r>
            <a:r>
              <a:rPr lang="en-GB" b="1" dirty="0" err="1"/>
              <a:t>učenja</a:t>
            </a:r>
            <a:r>
              <a:rPr lang="en-GB" b="1" dirty="0"/>
              <a:t> in </a:t>
            </a:r>
            <a:r>
              <a:rPr lang="en-GB" b="1" dirty="0" err="1"/>
              <a:t>prilagajanja</a:t>
            </a:r>
            <a:r>
              <a:rPr lang="en-GB" dirty="0"/>
              <a:t>: </a:t>
            </a:r>
            <a:r>
              <a:rPr lang="en-GB" dirty="0" err="1"/>
              <a:t>Vsaka</a:t>
            </a:r>
            <a:r>
              <a:rPr lang="en-GB" dirty="0"/>
              <a:t> soba </a:t>
            </a:r>
            <a:r>
              <a:rPr lang="en-GB" dirty="0" err="1"/>
              <a:t>pobega</a:t>
            </a:r>
            <a:r>
              <a:rPr lang="en-GB" dirty="0"/>
              <a:t> je nova </a:t>
            </a:r>
            <a:r>
              <a:rPr lang="en-GB" dirty="0" err="1"/>
              <a:t>situacija</a:t>
            </a:r>
            <a:r>
              <a:rPr lang="en-GB" dirty="0"/>
              <a:t>, ki </a:t>
            </a:r>
            <a:r>
              <a:rPr lang="en-GB" dirty="0" err="1"/>
              <a:t>zahteva</a:t>
            </a:r>
            <a:r>
              <a:rPr lang="en-GB" dirty="0"/>
              <a:t> </a:t>
            </a:r>
            <a:r>
              <a:rPr lang="en-GB" dirty="0" err="1"/>
              <a:t>prilagajanje</a:t>
            </a:r>
            <a:r>
              <a:rPr lang="en-GB" dirty="0"/>
              <a:t>. </a:t>
            </a:r>
            <a:r>
              <a:rPr lang="en-GB" dirty="0" err="1"/>
              <a:t>Udeleženci</a:t>
            </a:r>
            <a:r>
              <a:rPr lang="en-GB" dirty="0"/>
              <a:t> se </a:t>
            </a:r>
            <a:r>
              <a:rPr lang="en-GB" dirty="0" err="1"/>
              <a:t>skozi</a:t>
            </a:r>
            <a:r>
              <a:rPr lang="en-GB" dirty="0"/>
              <a:t> </a:t>
            </a:r>
            <a:r>
              <a:rPr lang="en-GB" dirty="0" err="1"/>
              <a:t>igro</a:t>
            </a:r>
            <a:r>
              <a:rPr lang="en-GB" dirty="0"/>
              <a:t> </a:t>
            </a:r>
            <a:r>
              <a:rPr lang="en-GB" dirty="0" err="1"/>
              <a:t>hitro</a:t>
            </a:r>
            <a:r>
              <a:rPr lang="en-GB" dirty="0"/>
              <a:t> </a:t>
            </a:r>
            <a:r>
              <a:rPr lang="en-GB" dirty="0" err="1"/>
              <a:t>učijo</a:t>
            </a:r>
            <a:r>
              <a:rPr lang="en-GB" dirty="0"/>
              <a:t> </a:t>
            </a:r>
            <a:r>
              <a:rPr lang="en-GB" dirty="0" err="1"/>
              <a:t>novih</a:t>
            </a:r>
            <a:r>
              <a:rPr lang="en-GB" dirty="0"/>
              <a:t> </a:t>
            </a:r>
            <a:r>
              <a:rPr lang="en-GB" dirty="0" err="1"/>
              <a:t>konceptov</a:t>
            </a:r>
            <a:r>
              <a:rPr lang="en-GB" dirty="0"/>
              <a:t> in se </a:t>
            </a:r>
            <a:r>
              <a:rPr lang="en-GB" dirty="0" err="1"/>
              <a:t>prilagajajo</a:t>
            </a:r>
            <a:r>
              <a:rPr lang="en-GB" dirty="0"/>
              <a:t> </a:t>
            </a:r>
            <a:r>
              <a:rPr lang="en-GB" dirty="0" err="1"/>
              <a:t>novim</a:t>
            </a:r>
            <a:r>
              <a:rPr lang="en-GB" dirty="0"/>
              <a:t> </a:t>
            </a:r>
            <a:r>
              <a:rPr lang="en-GB" dirty="0" err="1"/>
              <a:t>informacijam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Digitalna</a:t>
            </a:r>
            <a:r>
              <a:rPr lang="en-GB" b="1" dirty="0"/>
              <a:t> </a:t>
            </a:r>
            <a:r>
              <a:rPr lang="en-GB" b="1" dirty="0" err="1"/>
              <a:t>pismenost</a:t>
            </a:r>
            <a:r>
              <a:rPr lang="en-GB" dirty="0"/>
              <a:t>: </a:t>
            </a:r>
            <a:r>
              <a:rPr lang="en-GB" dirty="0" err="1"/>
              <a:t>Sodobne</a:t>
            </a:r>
            <a:r>
              <a:rPr lang="en-GB" dirty="0"/>
              <a:t> </a:t>
            </a:r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vključujejo</a:t>
            </a:r>
            <a:r>
              <a:rPr lang="en-GB" dirty="0"/>
              <a:t> </a:t>
            </a:r>
            <a:r>
              <a:rPr lang="en-GB" dirty="0" err="1"/>
              <a:t>digitalne</a:t>
            </a:r>
            <a:r>
              <a:rPr lang="en-GB" dirty="0"/>
              <a:t> </a:t>
            </a:r>
            <a:r>
              <a:rPr lang="en-GB" dirty="0" err="1"/>
              <a:t>elemente</a:t>
            </a:r>
            <a:r>
              <a:rPr lang="en-GB" dirty="0"/>
              <a:t>, </a:t>
            </a:r>
            <a:r>
              <a:rPr lang="en-GB" dirty="0" err="1"/>
              <a:t>kot</a:t>
            </a:r>
            <a:r>
              <a:rPr lang="en-GB" dirty="0"/>
              <a:t> so QR </a:t>
            </a:r>
            <a:r>
              <a:rPr lang="en-GB" dirty="0" err="1"/>
              <a:t>kode</a:t>
            </a:r>
            <a:r>
              <a:rPr lang="en-GB" dirty="0"/>
              <a:t>, </a:t>
            </a:r>
            <a:r>
              <a:rPr lang="en-GB" dirty="0" err="1"/>
              <a:t>spletni</a:t>
            </a:r>
            <a:r>
              <a:rPr lang="en-GB" dirty="0"/>
              <a:t> </a:t>
            </a:r>
            <a:r>
              <a:rPr lang="en-GB" dirty="0" err="1"/>
              <a:t>namigi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interaktivne</a:t>
            </a:r>
            <a:r>
              <a:rPr lang="en-GB" dirty="0"/>
              <a:t> </a:t>
            </a:r>
            <a:r>
              <a:rPr lang="en-GB" dirty="0" err="1"/>
              <a:t>tehnologije</a:t>
            </a:r>
            <a:r>
              <a:rPr lang="en-GB" dirty="0"/>
              <a:t>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pomaga</a:t>
            </a:r>
            <a:r>
              <a:rPr lang="en-GB" dirty="0"/>
              <a:t> </a:t>
            </a:r>
            <a:r>
              <a:rPr lang="en-GB" dirty="0" err="1"/>
              <a:t>razvijati</a:t>
            </a:r>
            <a:r>
              <a:rPr lang="en-GB" dirty="0"/>
              <a:t> </a:t>
            </a:r>
            <a:r>
              <a:rPr lang="en-GB" dirty="0" err="1"/>
              <a:t>digitalne</a:t>
            </a:r>
            <a:r>
              <a:rPr lang="en-GB" dirty="0"/>
              <a:t> </a:t>
            </a:r>
            <a:r>
              <a:rPr lang="en-GB" dirty="0" err="1"/>
              <a:t>veščine</a:t>
            </a:r>
            <a:r>
              <a:rPr lang="en-GB" dirty="0"/>
              <a:t>, </a:t>
            </a:r>
            <a:r>
              <a:rPr lang="en-GB" dirty="0" err="1"/>
              <a:t>nujne</a:t>
            </a:r>
            <a:r>
              <a:rPr lang="en-GB" dirty="0"/>
              <a:t> v </a:t>
            </a:r>
            <a:r>
              <a:rPr lang="en-GB" dirty="0" err="1"/>
              <a:t>današnjem</a:t>
            </a:r>
            <a:r>
              <a:rPr lang="en-GB" dirty="0"/>
              <a:t> </a:t>
            </a:r>
            <a:r>
              <a:rPr lang="en-GB" dirty="0" err="1"/>
              <a:t>tehnološkem</a:t>
            </a:r>
            <a:r>
              <a:rPr lang="en-GB" dirty="0"/>
              <a:t> </a:t>
            </a:r>
            <a:r>
              <a:rPr lang="en-GB" dirty="0" err="1"/>
              <a:t>svetu</a:t>
            </a:r>
            <a:r>
              <a:rPr lang="en-GB" dirty="0"/>
              <a:t>.</a:t>
            </a:r>
          </a:p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073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Kakovostno</a:t>
            </a:r>
            <a:r>
              <a:rPr lang="en-GB" b="1" dirty="0"/>
              <a:t> </a:t>
            </a:r>
            <a:r>
              <a:rPr lang="en-GB" b="1" dirty="0" err="1"/>
              <a:t>izobraževanje</a:t>
            </a:r>
            <a:r>
              <a:rPr lang="en-GB" b="1" dirty="0"/>
              <a:t> (CTR 4)</a:t>
            </a:r>
          </a:p>
          <a:p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v </a:t>
            </a:r>
            <a:r>
              <a:rPr lang="en-GB" dirty="0" err="1"/>
              <a:t>knjižnicah</a:t>
            </a:r>
            <a:r>
              <a:rPr lang="en-GB" dirty="0"/>
              <a:t> </a:t>
            </a:r>
            <a:r>
              <a:rPr lang="en-GB" dirty="0" err="1"/>
              <a:t>neposredno</a:t>
            </a:r>
            <a:r>
              <a:rPr lang="en-GB" dirty="0"/>
              <a:t> </a:t>
            </a:r>
            <a:r>
              <a:rPr lang="en-GB" dirty="0" err="1"/>
              <a:t>prispevajo</a:t>
            </a:r>
            <a:r>
              <a:rPr lang="en-GB" dirty="0"/>
              <a:t> k </a:t>
            </a:r>
            <a:r>
              <a:rPr lang="en-GB" dirty="0" err="1"/>
              <a:t>spodbujanju</a:t>
            </a:r>
            <a:r>
              <a:rPr lang="en-GB" dirty="0"/>
              <a:t> </a:t>
            </a:r>
            <a:r>
              <a:rPr lang="en-GB" dirty="0" err="1"/>
              <a:t>kakovostnega</a:t>
            </a:r>
            <a:r>
              <a:rPr lang="en-GB" dirty="0"/>
              <a:t>, </a:t>
            </a:r>
            <a:r>
              <a:rPr lang="en-GB" dirty="0" err="1"/>
              <a:t>vključujočega</a:t>
            </a:r>
            <a:r>
              <a:rPr lang="en-GB" dirty="0"/>
              <a:t> in </a:t>
            </a:r>
            <a:r>
              <a:rPr lang="en-GB" dirty="0" err="1"/>
              <a:t>enakopravnega</a:t>
            </a:r>
            <a:r>
              <a:rPr lang="en-GB" dirty="0"/>
              <a:t> </a:t>
            </a:r>
            <a:r>
              <a:rPr lang="en-GB" dirty="0" err="1"/>
              <a:t>izobraževanja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Razvoj</a:t>
            </a:r>
            <a:r>
              <a:rPr lang="en-GB" b="0" dirty="0"/>
              <a:t> </a:t>
            </a:r>
            <a:r>
              <a:rPr lang="en-GB" b="0" dirty="0" err="1"/>
              <a:t>ključnih</a:t>
            </a:r>
            <a:r>
              <a:rPr lang="en-GB" b="0" dirty="0"/>
              <a:t> </a:t>
            </a:r>
            <a:r>
              <a:rPr lang="en-GB" b="0" dirty="0" err="1"/>
              <a:t>kompetenc</a:t>
            </a:r>
            <a:r>
              <a:rPr lang="en-GB" b="0" dirty="0"/>
              <a:t>: </a:t>
            </a:r>
            <a:r>
              <a:rPr lang="en-GB" b="0" dirty="0" err="1"/>
              <a:t>Spodbujajo</a:t>
            </a:r>
            <a:r>
              <a:rPr lang="en-GB" b="0" dirty="0"/>
              <a:t> </a:t>
            </a:r>
            <a:r>
              <a:rPr lang="en-GB" b="0" dirty="0" err="1"/>
              <a:t>kritično</a:t>
            </a:r>
            <a:r>
              <a:rPr lang="en-GB" b="0" dirty="0"/>
              <a:t> </a:t>
            </a:r>
            <a:r>
              <a:rPr lang="en-GB" b="0" dirty="0" err="1"/>
              <a:t>mišljenje</a:t>
            </a:r>
            <a:r>
              <a:rPr lang="en-GB" b="0" dirty="0"/>
              <a:t>, </a:t>
            </a:r>
            <a:r>
              <a:rPr lang="en-GB" b="0" dirty="0" err="1"/>
              <a:t>reševanje</a:t>
            </a:r>
            <a:r>
              <a:rPr lang="en-GB" b="0" dirty="0"/>
              <a:t> </a:t>
            </a:r>
            <a:r>
              <a:rPr lang="en-GB" b="0" dirty="0" err="1"/>
              <a:t>problemov</a:t>
            </a:r>
            <a:r>
              <a:rPr lang="en-GB" b="0" dirty="0"/>
              <a:t>, </a:t>
            </a:r>
            <a:r>
              <a:rPr lang="en-GB" b="0" dirty="0" err="1"/>
              <a:t>sodelovanje</a:t>
            </a:r>
            <a:r>
              <a:rPr lang="en-GB" b="0" dirty="0"/>
              <a:t> in </a:t>
            </a:r>
            <a:r>
              <a:rPr lang="en-GB" b="0" dirty="0" err="1"/>
              <a:t>kreativnost</a:t>
            </a:r>
            <a:r>
              <a:rPr lang="en-GB" b="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Dostopnost</a:t>
            </a:r>
            <a:r>
              <a:rPr lang="en-GB" b="0" dirty="0"/>
              <a:t> za </a:t>
            </a:r>
            <a:r>
              <a:rPr lang="en-GB" b="0" dirty="0" err="1"/>
              <a:t>vse</a:t>
            </a:r>
            <a:r>
              <a:rPr lang="en-GB" b="0" dirty="0"/>
              <a:t>: </a:t>
            </a:r>
            <a:r>
              <a:rPr lang="en-GB" b="0" dirty="0" err="1"/>
              <a:t>Knjižnice</a:t>
            </a:r>
            <a:r>
              <a:rPr lang="en-GB" b="0" dirty="0"/>
              <a:t> </a:t>
            </a:r>
            <a:r>
              <a:rPr lang="en-GB" b="0" dirty="0" err="1"/>
              <a:t>zagotavljajo</a:t>
            </a:r>
            <a:r>
              <a:rPr lang="en-GB" b="0" dirty="0"/>
              <a:t> </a:t>
            </a:r>
            <a:r>
              <a:rPr lang="en-GB" b="0" dirty="0" err="1"/>
              <a:t>brezplačen</a:t>
            </a:r>
            <a:r>
              <a:rPr lang="en-GB" b="0" dirty="0"/>
              <a:t> </a:t>
            </a:r>
            <a:r>
              <a:rPr lang="en-GB" b="0" dirty="0" err="1"/>
              <a:t>dostop</a:t>
            </a:r>
            <a:r>
              <a:rPr lang="en-GB" b="0" dirty="0"/>
              <a:t> do </a:t>
            </a:r>
            <a:r>
              <a:rPr lang="en-GB" b="0" dirty="0" err="1"/>
              <a:t>teh</a:t>
            </a:r>
            <a:r>
              <a:rPr lang="en-GB" b="0" dirty="0"/>
              <a:t> </a:t>
            </a:r>
            <a:r>
              <a:rPr lang="en-GB" b="0" dirty="0" err="1"/>
              <a:t>izobraževalnih</a:t>
            </a:r>
            <a:r>
              <a:rPr lang="en-GB" b="0" dirty="0"/>
              <a:t> </a:t>
            </a:r>
            <a:r>
              <a:rPr lang="en-GB" b="0" dirty="0" err="1"/>
              <a:t>izkušenj</a:t>
            </a:r>
            <a:r>
              <a:rPr lang="en-GB" b="0" dirty="0"/>
              <a:t>, </a:t>
            </a:r>
            <a:r>
              <a:rPr lang="en-GB" b="0" dirty="0" err="1"/>
              <a:t>kar</a:t>
            </a:r>
            <a:r>
              <a:rPr lang="en-GB" b="0" dirty="0"/>
              <a:t> </a:t>
            </a:r>
            <a:r>
              <a:rPr lang="en-GB" b="0" dirty="0" err="1"/>
              <a:t>omogoča</a:t>
            </a:r>
            <a:r>
              <a:rPr lang="en-GB" b="0" dirty="0"/>
              <a:t> </a:t>
            </a:r>
            <a:r>
              <a:rPr lang="en-GB" b="0" dirty="0" err="1"/>
              <a:t>vključevanje</a:t>
            </a:r>
            <a:r>
              <a:rPr lang="en-GB" b="0" dirty="0"/>
              <a:t> </a:t>
            </a:r>
            <a:r>
              <a:rPr lang="en-GB" b="0" dirty="0" err="1"/>
              <a:t>ranljivih</a:t>
            </a:r>
            <a:r>
              <a:rPr lang="en-GB" b="0" dirty="0"/>
              <a:t> in </a:t>
            </a:r>
            <a:r>
              <a:rPr lang="en-GB" b="0" dirty="0" err="1"/>
              <a:t>marginaliziranih</a:t>
            </a:r>
            <a:r>
              <a:rPr lang="en-GB" b="0" dirty="0"/>
              <a:t> </a:t>
            </a:r>
            <a:r>
              <a:rPr lang="en-GB" b="0" dirty="0" err="1"/>
              <a:t>skupin</a:t>
            </a:r>
            <a:r>
              <a:rPr lang="en-GB" b="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Prilagojeno</a:t>
            </a:r>
            <a:r>
              <a:rPr lang="en-GB" b="0" dirty="0"/>
              <a:t> </a:t>
            </a:r>
            <a:r>
              <a:rPr lang="en-GB" b="0" dirty="0" err="1"/>
              <a:t>učenje</a:t>
            </a:r>
            <a:r>
              <a:rPr lang="en-GB" b="0" dirty="0"/>
              <a:t>: </a:t>
            </a:r>
            <a:r>
              <a:rPr lang="en-GB" b="0" dirty="0" err="1"/>
              <a:t>Sobe</a:t>
            </a:r>
            <a:r>
              <a:rPr lang="en-GB" b="0" dirty="0"/>
              <a:t> </a:t>
            </a:r>
            <a:r>
              <a:rPr lang="en-GB" b="0" dirty="0" err="1"/>
              <a:t>pobega</a:t>
            </a:r>
            <a:r>
              <a:rPr lang="en-GB" b="0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vključujejo</a:t>
            </a:r>
            <a:r>
              <a:rPr lang="en-GB" dirty="0"/>
              <a:t> </a:t>
            </a:r>
            <a:r>
              <a:rPr lang="en-GB" dirty="0" err="1"/>
              <a:t>različne</a:t>
            </a:r>
            <a:r>
              <a:rPr lang="en-GB" dirty="0"/>
              <a:t> </a:t>
            </a:r>
            <a:r>
              <a:rPr lang="en-GB" dirty="0" err="1"/>
              <a:t>učne</a:t>
            </a:r>
            <a:r>
              <a:rPr lang="en-GB" dirty="0"/>
              <a:t> stile,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omogoča</a:t>
            </a:r>
            <a:r>
              <a:rPr lang="en-GB" dirty="0"/>
              <a:t> </a:t>
            </a:r>
            <a:r>
              <a:rPr lang="en-GB" dirty="0" err="1"/>
              <a:t>prilagajanje</a:t>
            </a:r>
            <a:r>
              <a:rPr lang="en-GB" dirty="0"/>
              <a:t> </a:t>
            </a:r>
            <a:r>
              <a:rPr lang="en-GB" dirty="0" err="1"/>
              <a:t>potrebam</a:t>
            </a:r>
            <a:r>
              <a:rPr lang="en-GB" dirty="0"/>
              <a:t> </a:t>
            </a:r>
            <a:r>
              <a:rPr lang="en-GB" dirty="0" err="1"/>
              <a:t>različnih</a:t>
            </a:r>
            <a:r>
              <a:rPr lang="en-GB" dirty="0"/>
              <a:t> </a:t>
            </a:r>
            <a:r>
              <a:rPr lang="en-GB" dirty="0" err="1"/>
              <a:t>skupin</a:t>
            </a:r>
            <a:r>
              <a:rPr lang="en-GB" dirty="0"/>
              <a:t> </a:t>
            </a:r>
            <a:r>
              <a:rPr lang="en-GB" dirty="0" err="1"/>
              <a:t>uporabnikov</a:t>
            </a:r>
            <a:r>
              <a:rPr lang="en-GB" dirty="0"/>
              <a:t>.</a:t>
            </a:r>
            <a:endParaRPr lang="sl-SI" dirty="0"/>
          </a:p>
          <a:p>
            <a:r>
              <a:rPr lang="en-GB" b="1" dirty="0" err="1"/>
              <a:t>Dostojno</a:t>
            </a:r>
            <a:r>
              <a:rPr lang="en-GB" b="1" dirty="0"/>
              <a:t> </a:t>
            </a:r>
            <a:r>
              <a:rPr lang="en-GB" b="1" dirty="0" err="1"/>
              <a:t>delo</a:t>
            </a:r>
            <a:r>
              <a:rPr lang="en-GB" b="1" dirty="0"/>
              <a:t> in </a:t>
            </a:r>
            <a:r>
              <a:rPr lang="en-GB" b="1" dirty="0" err="1"/>
              <a:t>gospodarska</a:t>
            </a:r>
            <a:r>
              <a:rPr lang="en-GB" b="1" dirty="0"/>
              <a:t> </a:t>
            </a:r>
            <a:r>
              <a:rPr lang="en-GB" b="1" dirty="0" err="1"/>
              <a:t>rast</a:t>
            </a:r>
            <a:r>
              <a:rPr lang="en-GB" b="1" dirty="0"/>
              <a:t> (CTR 8)</a:t>
            </a:r>
          </a:p>
          <a:p>
            <a:r>
              <a:rPr lang="en-GB" dirty="0" err="1"/>
              <a:t>Knjižnice</a:t>
            </a:r>
            <a:r>
              <a:rPr lang="en-GB" dirty="0"/>
              <a:t>, ki </a:t>
            </a:r>
            <a:r>
              <a:rPr lang="en-GB" dirty="0" err="1"/>
              <a:t>ponujajo</a:t>
            </a:r>
            <a:r>
              <a:rPr lang="en-GB" dirty="0"/>
              <a:t> </a:t>
            </a:r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, </a:t>
            </a:r>
            <a:r>
              <a:rPr lang="en-GB" dirty="0" err="1"/>
              <a:t>prispevajo</a:t>
            </a:r>
            <a:r>
              <a:rPr lang="en-GB" dirty="0"/>
              <a:t> k </a:t>
            </a:r>
            <a:r>
              <a:rPr lang="en-GB" dirty="0" err="1"/>
              <a:t>razvoju</a:t>
            </a:r>
            <a:r>
              <a:rPr lang="en-GB" dirty="0"/>
              <a:t> </a:t>
            </a:r>
            <a:r>
              <a:rPr lang="en-GB" dirty="0" err="1"/>
              <a:t>ključnih</a:t>
            </a:r>
            <a:r>
              <a:rPr lang="en-GB" dirty="0"/>
              <a:t> </a:t>
            </a:r>
            <a:r>
              <a:rPr lang="en-GB" dirty="0" err="1"/>
              <a:t>veščin</a:t>
            </a:r>
            <a:r>
              <a:rPr lang="en-GB" dirty="0"/>
              <a:t> za </a:t>
            </a:r>
            <a:r>
              <a:rPr lang="en-GB" dirty="0" err="1"/>
              <a:t>prihodnost</a:t>
            </a:r>
            <a:r>
              <a:rPr lang="en-GB" dirty="0"/>
              <a:t> dela: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Razvoj</a:t>
            </a:r>
            <a:r>
              <a:rPr lang="en-GB" b="0" dirty="0"/>
              <a:t> </a:t>
            </a:r>
            <a:r>
              <a:rPr lang="en-GB" b="0" dirty="0" err="1"/>
              <a:t>veščin</a:t>
            </a:r>
            <a:r>
              <a:rPr lang="en-GB" b="0" dirty="0"/>
              <a:t> za 21. </a:t>
            </a:r>
            <a:r>
              <a:rPr lang="en-GB" b="0" dirty="0" err="1"/>
              <a:t>stoletje</a:t>
            </a:r>
            <a:r>
              <a:rPr lang="en-GB" b="0" dirty="0"/>
              <a:t>: </a:t>
            </a:r>
            <a:r>
              <a:rPr lang="en-GB" b="0" dirty="0" err="1"/>
              <a:t>Sobe</a:t>
            </a:r>
            <a:r>
              <a:rPr lang="en-GB" b="0" dirty="0"/>
              <a:t> </a:t>
            </a:r>
            <a:r>
              <a:rPr lang="en-GB" b="0" dirty="0" err="1"/>
              <a:t>pobega</a:t>
            </a:r>
            <a:r>
              <a:rPr lang="en-GB" b="0" dirty="0"/>
              <a:t> </a:t>
            </a:r>
            <a:r>
              <a:rPr lang="en-GB" b="0" dirty="0" err="1"/>
              <a:t>krepijo</a:t>
            </a:r>
            <a:r>
              <a:rPr lang="en-GB" b="0" dirty="0"/>
              <a:t> </a:t>
            </a:r>
            <a:r>
              <a:rPr lang="en-GB" b="0" dirty="0" err="1"/>
              <a:t>ustvarjalnost</a:t>
            </a:r>
            <a:r>
              <a:rPr lang="en-GB" b="0" dirty="0"/>
              <a:t>, </a:t>
            </a:r>
            <a:r>
              <a:rPr lang="en-GB" b="0" dirty="0" err="1"/>
              <a:t>inovativnost</a:t>
            </a:r>
            <a:r>
              <a:rPr lang="en-GB" b="0" dirty="0"/>
              <a:t>, </a:t>
            </a:r>
            <a:r>
              <a:rPr lang="en-GB" b="0" dirty="0" err="1"/>
              <a:t>digitalne</a:t>
            </a:r>
            <a:r>
              <a:rPr lang="en-GB" b="0" dirty="0"/>
              <a:t> in </a:t>
            </a:r>
            <a:r>
              <a:rPr lang="en-GB" b="0" dirty="0" err="1"/>
              <a:t>komunikacijske</a:t>
            </a:r>
            <a:r>
              <a:rPr lang="en-GB" b="0" dirty="0"/>
              <a:t> </a:t>
            </a:r>
            <a:r>
              <a:rPr lang="en-GB" b="0" dirty="0" err="1"/>
              <a:t>veščine</a:t>
            </a:r>
            <a:r>
              <a:rPr lang="en-GB" b="0" dirty="0"/>
              <a:t>, ki so </a:t>
            </a:r>
            <a:r>
              <a:rPr lang="en-GB" b="0" dirty="0" err="1"/>
              <a:t>ključne</a:t>
            </a:r>
            <a:r>
              <a:rPr lang="en-GB" b="0" dirty="0"/>
              <a:t> za </a:t>
            </a:r>
            <a:r>
              <a:rPr lang="en-GB" b="0" dirty="0" err="1"/>
              <a:t>uspeh</a:t>
            </a:r>
            <a:r>
              <a:rPr lang="en-GB" b="0" dirty="0"/>
              <a:t> </a:t>
            </a:r>
            <a:r>
              <a:rPr lang="en-GB" b="0" dirty="0" err="1"/>
              <a:t>na</a:t>
            </a:r>
            <a:r>
              <a:rPr lang="en-GB" b="0" dirty="0"/>
              <a:t> </a:t>
            </a:r>
            <a:r>
              <a:rPr lang="en-GB" b="0" dirty="0" err="1"/>
              <a:t>sodobnem</a:t>
            </a:r>
            <a:r>
              <a:rPr lang="en-GB" b="0" dirty="0"/>
              <a:t> </a:t>
            </a:r>
            <a:r>
              <a:rPr lang="en-GB" b="0" dirty="0" err="1"/>
              <a:t>trgu</a:t>
            </a:r>
            <a:r>
              <a:rPr lang="en-GB" b="0" dirty="0"/>
              <a:t> dela.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Priložnosti</a:t>
            </a:r>
            <a:r>
              <a:rPr lang="en-GB" b="0" dirty="0"/>
              <a:t> za </a:t>
            </a:r>
            <a:r>
              <a:rPr lang="en-GB" b="0" dirty="0" err="1"/>
              <a:t>izobraževanje</a:t>
            </a:r>
            <a:r>
              <a:rPr lang="en-GB" b="0" dirty="0"/>
              <a:t> in </a:t>
            </a:r>
            <a:r>
              <a:rPr lang="en-GB" b="0" dirty="0" err="1"/>
              <a:t>usposabljanje</a:t>
            </a:r>
            <a:r>
              <a:rPr lang="en-GB" dirty="0"/>
              <a:t>: </a:t>
            </a:r>
            <a:r>
              <a:rPr lang="en-GB" dirty="0" err="1"/>
              <a:t>Knjižnice</a:t>
            </a:r>
            <a:r>
              <a:rPr lang="en-GB" dirty="0"/>
              <a:t> </a:t>
            </a:r>
            <a:r>
              <a:rPr lang="en-GB" dirty="0" err="1"/>
              <a:t>postajajo</a:t>
            </a:r>
            <a:r>
              <a:rPr lang="en-GB" dirty="0"/>
              <a:t> </a:t>
            </a:r>
            <a:r>
              <a:rPr lang="en-GB" dirty="0" err="1"/>
              <a:t>mesta</a:t>
            </a:r>
            <a:r>
              <a:rPr lang="en-GB" dirty="0"/>
              <a:t>, </a:t>
            </a:r>
            <a:r>
              <a:rPr lang="en-GB" dirty="0" err="1"/>
              <a:t>kjer</a:t>
            </a:r>
            <a:r>
              <a:rPr lang="en-GB" dirty="0"/>
              <a:t> se </a:t>
            </a:r>
            <a:r>
              <a:rPr lang="en-GB" dirty="0" err="1"/>
              <a:t>obiskovalci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učijo</a:t>
            </a:r>
            <a:r>
              <a:rPr lang="en-GB" dirty="0"/>
              <a:t> </a:t>
            </a:r>
            <a:r>
              <a:rPr lang="en-GB" dirty="0" err="1"/>
              <a:t>uporabnih</a:t>
            </a:r>
            <a:r>
              <a:rPr lang="en-GB" dirty="0"/>
              <a:t> </a:t>
            </a:r>
            <a:r>
              <a:rPr lang="en-GB" dirty="0" err="1"/>
              <a:t>spretnosti</a:t>
            </a:r>
            <a:r>
              <a:rPr lang="en-GB" dirty="0"/>
              <a:t>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povečuje</a:t>
            </a:r>
            <a:r>
              <a:rPr lang="en-GB" dirty="0"/>
              <a:t> </a:t>
            </a:r>
            <a:r>
              <a:rPr lang="en-GB" dirty="0" err="1"/>
              <a:t>njihove</a:t>
            </a:r>
            <a:r>
              <a:rPr lang="en-GB" dirty="0"/>
              <a:t> </a:t>
            </a:r>
            <a:r>
              <a:rPr lang="en-GB" dirty="0" err="1"/>
              <a:t>možnosti</a:t>
            </a:r>
            <a:r>
              <a:rPr lang="en-GB" dirty="0"/>
              <a:t> za </a:t>
            </a:r>
            <a:r>
              <a:rPr lang="en-GB" dirty="0" err="1"/>
              <a:t>boljšo</a:t>
            </a:r>
            <a:r>
              <a:rPr lang="en-GB" dirty="0"/>
              <a:t> </a:t>
            </a:r>
            <a:r>
              <a:rPr lang="en-GB" dirty="0" err="1"/>
              <a:t>zaposlitev</a:t>
            </a:r>
            <a:r>
              <a:rPr lang="en-GB" dirty="0"/>
              <a:t>.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r>
              <a:rPr lang="en-GB" b="1" dirty="0" err="1"/>
              <a:t>Zmanjšanje</a:t>
            </a:r>
            <a:r>
              <a:rPr lang="en-GB" b="1" dirty="0"/>
              <a:t> </a:t>
            </a:r>
            <a:r>
              <a:rPr lang="en-GB" b="1" dirty="0" err="1"/>
              <a:t>neenakosti</a:t>
            </a:r>
            <a:r>
              <a:rPr lang="en-GB" b="1" dirty="0"/>
              <a:t> (CTR 10)</a:t>
            </a:r>
          </a:p>
          <a:p>
            <a:r>
              <a:rPr lang="en-GB" dirty="0" err="1"/>
              <a:t>Knjižnice</a:t>
            </a:r>
            <a:r>
              <a:rPr lang="en-GB" dirty="0"/>
              <a:t> so </a:t>
            </a:r>
            <a:r>
              <a:rPr lang="en-GB" dirty="0" err="1"/>
              <a:t>tradicionalno</a:t>
            </a:r>
            <a:r>
              <a:rPr lang="en-GB" dirty="0"/>
              <a:t> </a:t>
            </a:r>
            <a:r>
              <a:rPr lang="en-GB" dirty="0" err="1"/>
              <a:t>odprte</a:t>
            </a:r>
            <a:r>
              <a:rPr lang="en-GB" dirty="0"/>
              <a:t> za </a:t>
            </a:r>
            <a:r>
              <a:rPr lang="en-GB" dirty="0" err="1"/>
              <a:t>vse</a:t>
            </a:r>
            <a:r>
              <a:rPr lang="en-GB" dirty="0"/>
              <a:t> in </a:t>
            </a:r>
            <a:r>
              <a:rPr lang="en-GB" dirty="0" err="1"/>
              <a:t>ponujajo</a:t>
            </a:r>
            <a:r>
              <a:rPr lang="en-GB" dirty="0"/>
              <a:t> </a:t>
            </a:r>
            <a:r>
              <a:rPr lang="en-GB" dirty="0" err="1"/>
              <a:t>enake</a:t>
            </a:r>
            <a:r>
              <a:rPr lang="en-GB" dirty="0"/>
              <a:t> </a:t>
            </a:r>
            <a:r>
              <a:rPr lang="en-GB" dirty="0" err="1"/>
              <a:t>možnosti</a:t>
            </a:r>
            <a:r>
              <a:rPr lang="en-GB" dirty="0"/>
              <a:t> </a:t>
            </a:r>
            <a:r>
              <a:rPr lang="en-GB" dirty="0" err="1"/>
              <a:t>dostopa</a:t>
            </a:r>
            <a:r>
              <a:rPr lang="en-GB" dirty="0"/>
              <a:t> do </a:t>
            </a:r>
            <a:r>
              <a:rPr lang="en-GB" dirty="0" err="1"/>
              <a:t>izobraževanja</a:t>
            </a:r>
            <a:r>
              <a:rPr lang="en-GB" dirty="0"/>
              <a:t> in </a:t>
            </a:r>
            <a:r>
              <a:rPr lang="en-GB" dirty="0" err="1"/>
              <a:t>kulturnih</a:t>
            </a:r>
            <a:r>
              <a:rPr lang="en-GB" dirty="0"/>
              <a:t> </a:t>
            </a:r>
            <a:r>
              <a:rPr lang="en-GB" dirty="0" err="1"/>
              <a:t>virov</a:t>
            </a:r>
            <a:r>
              <a:rPr lang="en-GB" dirty="0"/>
              <a:t>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prispeva</a:t>
            </a:r>
            <a:r>
              <a:rPr lang="en-GB" dirty="0"/>
              <a:t> k </a:t>
            </a:r>
            <a:r>
              <a:rPr lang="en-GB" dirty="0" err="1"/>
              <a:t>zmanjševanju</a:t>
            </a:r>
            <a:r>
              <a:rPr lang="en-GB" dirty="0"/>
              <a:t> </a:t>
            </a:r>
            <a:r>
              <a:rPr lang="en-GB" dirty="0" err="1"/>
              <a:t>neenakosti</a:t>
            </a:r>
            <a:r>
              <a:rPr lang="en-GB" dirty="0"/>
              <a:t> v </a:t>
            </a:r>
            <a:r>
              <a:rPr lang="en-GB" dirty="0" err="1"/>
              <a:t>družbi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Inkluzivnost</a:t>
            </a:r>
            <a:r>
              <a:rPr lang="en-GB" dirty="0"/>
              <a:t>: </a:t>
            </a:r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v </a:t>
            </a:r>
            <a:r>
              <a:rPr lang="en-GB" dirty="0" err="1"/>
              <a:t>knjižnicah</a:t>
            </a:r>
            <a:r>
              <a:rPr lang="en-GB" dirty="0"/>
              <a:t> </a:t>
            </a:r>
            <a:r>
              <a:rPr lang="en-GB" dirty="0" err="1"/>
              <a:t>omogočajo</a:t>
            </a:r>
            <a:r>
              <a:rPr lang="en-GB" dirty="0"/>
              <a:t> </a:t>
            </a:r>
            <a:r>
              <a:rPr lang="en-GB" dirty="0" err="1"/>
              <a:t>sodelovanje</a:t>
            </a:r>
            <a:r>
              <a:rPr lang="en-GB" dirty="0"/>
              <a:t> </a:t>
            </a:r>
            <a:r>
              <a:rPr lang="en-GB" dirty="0" err="1"/>
              <a:t>različnih</a:t>
            </a:r>
            <a:r>
              <a:rPr lang="en-GB" dirty="0"/>
              <a:t> </a:t>
            </a:r>
            <a:r>
              <a:rPr lang="en-GB" dirty="0" err="1"/>
              <a:t>socialnih</a:t>
            </a:r>
            <a:r>
              <a:rPr lang="en-GB" dirty="0"/>
              <a:t> </a:t>
            </a:r>
            <a:r>
              <a:rPr lang="en-GB" dirty="0" err="1"/>
              <a:t>skupin</a:t>
            </a:r>
            <a:r>
              <a:rPr lang="en-GB" dirty="0"/>
              <a:t>, </a:t>
            </a:r>
            <a:r>
              <a:rPr lang="en-GB" dirty="0" err="1"/>
              <a:t>starostnih</a:t>
            </a:r>
            <a:r>
              <a:rPr lang="en-GB" dirty="0"/>
              <a:t> </a:t>
            </a:r>
            <a:r>
              <a:rPr lang="en-GB" dirty="0" err="1"/>
              <a:t>skupin</a:t>
            </a:r>
            <a:r>
              <a:rPr lang="en-GB" dirty="0"/>
              <a:t> in </a:t>
            </a:r>
            <a:r>
              <a:rPr lang="en-GB" dirty="0" err="1"/>
              <a:t>ozadij</a:t>
            </a:r>
            <a:r>
              <a:rPr lang="en-GB" dirty="0"/>
              <a:t>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zmanjšuje</a:t>
            </a:r>
            <a:r>
              <a:rPr lang="en-GB" dirty="0"/>
              <a:t> </a:t>
            </a:r>
            <a:r>
              <a:rPr lang="en-GB" dirty="0" err="1"/>
              <a:t>družbene</a:t>
            </a:r>
            <a:r>
              <a:rPr lang="en-GB" dirty="0"/>
              <a:t> </a:t>
            </a:r>
            <a:r>
              <a:rPr lang="en-GB" dirty="0" err="1"/>
              <a:t>neenakosti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Dostopnost</a:t>
            </a:r>
            <a:r>
              <a:rPr lang="en-GB" b="1" dirty="0"/>
              <a:t> za </a:t>
            </a:r>
            <a:r>
              <a:rPr lang="en-GB" b="1" dirty="0" err="1"/>
              <a:t>ranljive</a:t>
            </a:r>
            <a:r>
              <a:rPr lang="en-GB" b="1" dirty="0"/>
              <a:t> </a:t>
            </a:r>
            <a:r>
              <a:rPr lang="en-GB" b="1" dirty="0" err="1"/>
              <a:t>skupine</a:t>
            </a:r>
            <a:r>
              <a:rPr lang="en-GB" dirty="0"/>
              <a:t>: </a:t>
            </a:r>
            <a:r>
              <a:rPr lang="en-GB" dirty="0" err="1"/>
              <a:t>Knjižnice</a:t>
            </a:r>
            <a:r>
              <a:rPr lang="en-GB" dirty="0"/>
              <a:t> </a:t>
            </a:r>
            <a:r>
              <a:rPr lang="en-GB" dirty="0" err="1"/>
              <a:t>zagotavljajo</a:t>
            </a:r>
            <a:r>
              <a:rPr lang="en-GB" dirty="0"/>
              <a:t> </a:t>
            </a:r>
            <a:r>
              <a:rPr lang="en-GB" dirty="0" err="1"/>
              <a:t>brezplačen</a:t>
            </a:r>
            <a:r>
              <a:rPr lang="en-GB" dirty="0"/>
              <a:t> </a:t>
            </a:r>
            <a:r>
              <a:rPr lang="en-GB" dirty="0" err="1"/>
              <a:t>dostop</a:t>
            </a:r>
            <a:r>
              <a:rPr lang="en-GB" dirty="0"/>
              <a:t>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omogoča</a:t>
            </a:r>
            <a:r>
              <a:rPr lang="en-GB" dirty="0"/>
              <a:t>, da </a:t>
            </a:r>
            <a:r>
              <a:rPr lang="en-GB" dirty="0" err="1"/>
              <a:t>ranljive</a:t>
            </a:r>
            <a:r>
              <a:rPr lang="en-GB" dirty="0"/>
              <a:t> </a:t>
            </a:r>
            <a:r>
              <a:rPr lang="en-GB" dirty="0" err="1"/>
              <a:t>skupine</a:t>
            </a:r>
            <a:r>
              <a:rPr lang="en-GB" dirty="0"/>
              <a:t>, </a:t>
            </a:r>
            <a:r>
              <a:rPr lang="en-GB" dirty="0" err="1"/>
              <a:t>kot</a:t>
            </a:r>
            <a:r>
              <a:rPr lang="en-GB" dirty="0"/>
              <a:t> so </a:t>
            </a:r>
            <a:r>
              <a:rPr lang="en-GB" dirty="0" err="1"/>
              <a:t>mladi</a:t>
            </a:r>
            <a:r>
              <a:rPr lang="en-GB" dirty="0"/>
              <a:t> </a:t>
            </a:r>
            <a:r>
              <a:rPr lang="en-GB" dirty="0" err="1"/>
              <a:t>brezposelni</a:t>
            </a:r>
            <a:r>
              <a:rPr lang="en-GB" dirty="0"/>
              <a:t>, </a:t>
            </a:r>
            <a:r>
              <a:rPr lang="en-GB" dirty="0" err="1"/>
              <a:t>ljudje</a:t>
            </a:r>
            <a:r>
              <a:rPr lang="en-GB" dirty="0"/>
              <a:t> z </a:t>
            </a:r>
            <a:r>
              <a:rPr lang="en-GB" dirty="0" err="1"/>
              <a:t>manj</a:t>
            </a:r>
            <a:r>
              <a:rPr lang="en-GB" dirty="0"/>
              <a:t> </a:t>
            </a:r>
            <a:r>
              <a:rPr lang="en-GB" dirty="0" err="1"/>
              <a:t>izobrazbe</a:t>
            </a:r>
            <a:r>
              <a:rPr lang="en-GB" dirty="0"/>
              <a:t> in </a:t>
            </a:r>
            <a:r>
              <a:rPr lang="en-GB" dirty="0" err="1"/>
              <a:t>manjšine</a:t>
            </a:r>
            <a:r>
              <a:rPr lang="en-GB" dirty="0"/>
              <a:t>, </a:t>
            </a:r>
            <a:r>
              <a:rPr lang="en-GB" dirty="0" err="1"/>
              <a:t>enakopravno</a:t>
            </a:r>
            <a:r>
              <a:rPr lang="en-GB" dirty="0"/>
              <a:t> </a:t>
            </a:r>
            <a:r>
              <a:rPr lang="en-GB" dirty="0" err="1"/>
              <a:t>sodelujejo</a:t>
            </a:r>
            <a:r>
              <a:rPr lang="en-GB" dirty="0"/>
              <a:t> v </a:t>
            </a:r>
            <a:r>
              <a:rPr lang="en-GB" dirty="0" err="1"/>
              <a:t>dejavnostih</a:t>
            </a:r>
            <a:r>
              <a:rPr lang="en-GB" dirty="0"/>
              <a:t>.</a:t>
            </a:r>
          </a:p>
          <a:p>
            <a:r>
              <a:rPr lang="en-GB" b="1" dirty="0"/>
              <a:t>5. </a:t>
            </a:r>
            <a:r>
              <a:rPr lang="en-GB" b="1" dirty="0" err="1"/>
              <a:t>Trajnostna</a:t>
            </a:r>
            <a:r>
              <a:rPr lang="en-GB" b="1" dirty="0"/>
              <a:t> </a:t>
            </a:r>
            <a:r>
              <a:rPr lang="en-GB" b="1" dirty="0" err="1"/>
              <a:t>mesta</a:t>
            </a:r>
            <a:r>
              <a:rPr lang="en-GB" b="1" dirty="0"/>
              <a:t> in </a:t>
            </a:r>
            <a:r>
              <a:rPr lang="en-GB" b="1" dirty="0" err="1"/>
              <a:t>skupnosti</a:t>
            </a:r>
            <a:r>
              <a:rPr lang="en-GB" b="1" dirty="0"/>
              <a:t> (CTR 11)</a:t>
            </a:r>
          </a:p>
          <a:p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v </a:t>
            </a:r>
            <a:r>
              <a:rPr lang="en-GB" dirty="0" err="1"/>
              <a:t>knjižnicah</a:t>
            </a:r>
            <a:r>
              <a:rPr lang="en-GB" dirty="0"/>
              <a:t> </a:t>
            </a:r>
            <a:r>
              <a:rPr lang="en-GB" dirty="0" err="1"/>
              <a:t>prispevajo</a:t>
            </a:r>
            <a:r>
              <a:rPr lang="en-GB" dirty="0"/>
              <a:t> k </a:t>
            </a:r>
            <a:r>
              <a:rPr lang="en-GB" dirty="0" err="1"/>
              <a:t>oblikovanju</a:t>
            </a:r>
            <a:r>
              <a:rPr lang="en-GB" dirty="0"/>
              <a:t> </a:t>
            </a:r>
            <a:r>
              <a:rPr lang="en-GB" dirty="0" err="1"/>
              <a:t>trajnostnih</a:t>
            </a:r>
            <a:r>
              <a:rPr lang="en-GB" dirty="0"/>
              <a:t> </a:t>
            </a:r>
            <a:r>
              <a:rPr lang="en-GB" dirty="0" err="1"/>
              <a:t>skupnosti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Krepitev</a:t>
            </a:r>
            <a:r>
              <a:rPr lang="en-GB" b="1" dirty="0"/>
              <a:t> </a:t>
            </a:r>
            <a:r>
              <a:rPr lang="en-GB" b="1" dirty="0" err="1"/>
              <a:t>skupnosti</a:t>
            </a:r>
            <a:r>
              <a:rPr lang="en-GB" dirty="0"/>
              <a:t>: </a:t>
            </a:r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spodbujajo</a:t>
            </a:r>
            <a:r>
              <a:rPr lang="en-GB" dirty="0"/>
              <a:t> </a:t>
            </a:r>
            <a:r>
              <a:rPr lang="en-GB" dirty="0" err="1"/>
              <a:t>sodelovanje</a:t>
            </a:r>
            <a:r>
              <a:rPr lang="en-GB" dirty="0"/>
              <a:t> in </a:t>
            </a:r>
            <a:r>
              <a:rPr lang="en-GB" dirty="0" err="1"/>
              <a:t>povezovanje</a:t>
            </a:r>
            <a:r>
              <a:rPr lang="en-GB" dirty="0"/>
              <a:t> </a:t>
            </a:r>
            <a:r>
              <a:rPr lang="en-GB" dirty="0" err="1"/>
              <a:t>lokalne</a:t>
            </a:r>
            <a:r>
              <a:rPr lang="en-GB" dirty="0"/>
              <a:t> </a:t>
            </a:r>
            <a:r>
              <a:rPr lang="en-GB" dirty="0" err="1"/>
              <a:t>skupnosti</a:t>
            </a:r>
            <a:r>
              <a:rPr lang="en-GB" dirty="0"/>
              <a:t>, </a:t>
            </a:r>
            <a:r>
              <a:rPr lang="en-GB" dirty="0" err="1"/>
              <a:t>kar</a:t>
            </a:r>
            <a:r>
              <a:rPr lang="en-GB" dirty="0"/>
              <a:t> </a:t>
            </a:r>
            <a:r>
              <a:rPr lang="en-GB" dirty="0" err="1"/>
              <a:t>prispeva</a:t>
            </a:r>
            <a:r>
              <a:rPr lang="en-GB" dirty="0"/>
              <a:t> k </a:t>
            </a:r>
            <a:r>
              <a:rPr lang="en-GB" dirty="0" err="1"/>
              <a:t>večji</a:t>
            </a:r>
            <a:r>
              <a:rPr lang="en-GB" dirty="0"/>
              <a:t> </a:t>
            </a:r>
            <a:r>
              <a:rPr lang="en-GB" dirty="0" err="1"/>
              <a:t>socialni</a:t>
            </a:r>
            <a:r>
              <a:rPr lang="en-GB" dirty="0"/>
              <a:t> </a:t>
            </a:r>
            <a:r>
              <a:rPr lang="en-GB" dirty="0" err="1"/>
              <a:t>koheziji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Izobraževanje o </a:t>
            </a:r>
            <a:r>
              <a:rPr lang="en-GB" b="1" dirty="0" err="1"/>
              <a:t>trajnostnih</a:t>
            </a:r>
            <a:r>
              <a:rPr lang="en-GB" b="1" dirty="0"/>
              <a:t> </a:t>
            </a:r>
            <a:r>
              <a:rPr lang="en-GB" b="1" dirty="0" err="1"/>
              <a:t>temah</a:t>
            </a:r>
            <a:r>
              <a:rPr lang="en-GB" dirty="0"/>
              <a:t>: </a:t>
            </a:r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temeljijo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temah</a:t>
            </a:r>
            <a:r>
              <a:rPr lang="en-GB" dirty="0"/>
              <a:t>, </a:t>
            </a:r>
            <a:r>
              <a:rPr lang="en-GB" dirty="0" err="1"/>
              <a:t>povezanih</a:t>
            </a:r>
            <a:r>
              <a:rPr lang="en-GB" dirty="0"/>
              <a:t> s </a:t>
            </a:r>
            <a:r>
              <a:rPr lang="en-GB" dirty="0" err="1"/>
              <a:t>trajnostjo</a:t>
            </a:r>
            <a:r>
              <a:rPr lang="en-GB" dirty="0"/>
              <a:t>, </a:t>
            </a:r>
            <a:r>
              <a:rPr lang="en-GB" dirty="0" err="1"/>
              <a:t>okoljevarstvom</a:t>
            </a:r>
            <a:r>
              <a:rPr lang="en-GB" dirty="0"/>
              <a:t>, </a:t>
            </a:r>
            <a:r>
              <a:rPr lang="en-GB" dirty="0" err="1"/>
              <a:t>podnebnimi</a:t>
            </a:r>
            <a:r>
              <a:rPr lang="en-GB" dirty="0"/>
              <a:t> </a:t>
            </a:r>
            <a:r>
              <a:rPr lang="en-GB" dirty="0" err="1"/>
              <a:t>spremembami</a:t>
            </a:r>
            <a:r>
              <a:rPr lang="en-GB" dirty="0"/>
              <a:t> in </a:t>
            </a:r>
            <a:r>
              <a:rPr lang="en-GB" dirty="0" err="1"/>
              <a:t>lokalnimi</a:t>
            </a:r>
            <a:r>
              <a:rPr lang="en-GB" dirty="0"/>
              <a:t> </a:t>
            </a:r>
            <a:r>
              <a:rPr lang="en-GB" dirty="0" err="1"/>
              <a:t>okoljskimi</a:t>
            </a:r>
            <a:r>
              <a:rPr lang="en-GB" dirty="0"/>
              <a:t> </a:t>
            </a:r>
            <a:r>
              <a:rPr lang="en-GB" dirty="0" err="1"/>
              <a:t>vprašanji</a:t>
            </a:r>
            <a:r>
              <a:rPr lang="en-GB" dirty="0"/>
              <a:t>, s </a:t>
            </a:r>
            <a:r>
              <a:rPr lang="en-GB" dirty="0" err="1"/>
              <a:t>čimer</a:t>
            </a:r>
            <a:r>
              <a:rPr lang="en-GB" dirty="0"/>
              <a:t> </a:t>
            </a:r>
            <a:r>
              <a:rPr lang="en-GB" dirty="0" err="1"/>
              <a:t>ozaveščajo</a:t>
            </a:r>
            <a:r>
              <a:rPr lang="en-GB" dirty="0"/>
              <a:t> </a:t>
            </a:r>
            <a:r>
              <a:rPr lang="en-GB" dirty="0" err="1"/>
              <a:t>uporabnike</a:t>
            </a:r>
            <a:r>
              <a:rPr lang="en-GB" dirty="0"/>
              <a:t> o </a:t>
            </a:r>
            <a:r>
              <a:rPr lang="en-GB" dirty="0" err="1"/>
              <a:t>pomenu</a:t>
            </a:r>
            <a:r>
              <a:rPr lang="en-GB" dirty="0"/>
              <a:t> </a:t>
            </a:r>
            <a:r>
              <a:rPr lang="en-GB" dirty="0" err="1"/>
              <a:t>trajnosti</a:t>
            </a:r>
            <a:r>
              <a:rPr lang="en-GB" dirty="0"/>
              <a:t>.</a:t>
            </a:r>
          </a:p>
          <a:p>
            <a:r>
              <a:rPr lang="en-GB" b="1" dirty="0"/>
              <a:t>6. </a:t>
            </a:r>
            <a:r>
              <a:rPr lang="en-GB" b="1" dirty="0" err="1"/>
              <a:t>Ukrepanje</a:t>
            </a:r>
            <a:r>
              <a:rPr lang="en-GB" b="1" dirty="0"/>
              <a:t> </a:t>
            </a:r>
            <a:r>
              <a:rPr lang="en-GB" b="1" dirty="0" err="1"/>
              <a:t>na</a:t>
            </a:r>
            <a:r>
              <a:rPr lang="en-GB" b="1" dirty="0"/>
              <a:t> </a:t>
            </a:r>
            <a:r>
              <a:rPr lang="en-GB" b="1" dirty="0" err="1"/>
              <a:t>področju</a:t>
            </a:r>
            <a:r>
              <a:rPr lang="en-GB" b="1" dirty="0"/>
              <a:t> </a:t>
            </a:r>
            <a:r>
              <a:rPr lang="en-GB" b="1" dirty="0" err="1"/>
              <a:t>podnebnih</a:t>
            </a:r>
            <a:r>
              <a:rPr lang="en-GB" b="1" dirty="0"/>
              <a:t> </a:t>
            </a:r>
            <a:r>
              <a:rPr lang="en-GB" b="1" dirty="0" err="1"/>
              <a:t>sprememb</a:t>
            </a:r>
            <a:r>
              <a:rPr lang="en-GB" b="1" dirty="0"/>
              <a:t> (CTR 13)</a:t>
            </a:r>
          </a:p>
          <a:p>
            <a:r>
              <a:rPr lang="en-GB" dirty="0" err="1"/>
              <a:t>Knjižnice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izkoristijo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orodje</a:t>
            </a:r>
            <a:r>
              <a:rPr lang="en-GB" dirty="0"/>
              <a:t> za </a:t>
            </a:r>
            <a:r>
              <a:rPr lang="en-GB" dirty="0" err="1"/>
              <a:t>izobraževanje</a:t>
            </a:r>
            <a:r>
              <a:rPr lang="en-GB" dirty="0"/>
              <a:t> in </a:t>
            </a:r>
            <a:r>
              <a:rPr lang="en-GB" dirty="0" err="1"/>
              <a:t>ozaveščanje</a:t>
            </a:r>
            <a:r>
              <a:rPr lang="en-GB" dirty="0"/>
              <a:t> o </a:t>
            </a:r>
            <a:r>
              <a:rPr lang="en-GB" dirty="0" err="1"/>
              <a:t>podnebnih</a:t>
            </a:r>
            <a:r>
              <a:rPr lang="en-GB" dirty="0"/>
              <a:t> </a:t>
            </a:r>
            <a:r>
              <a:rPr lang="en-GB" dirty="0" err="1"/>
              <a:t>spremembah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Okoljsko</a:t>
            </a:r>
            <a:r>
              <a:rPr lang="en-GB" b="1" dirty="0"/>
              <a:t> </a:t>
            </a:r>
            <a:r>
              <a:rPr lang="en-GB" b="1" dirty="0" err="1"/>
              <a:t>ozaveščene</a:t>
            </a:r>
            <a:r>
              <a:rPr lang="en-GB" b="1" dirty="0"/>
              <a:t> </a:t>
            </a:r>
            <a:r>
              <a:rPr lang="en-GB" b="1" dirty="0" err="1"/>
              <a:t>igre</a:t>
            </a:r>
            <a:r>
              <a:rPr lang="en-GB" dirty="0"/>
              <a:t>: </a:t>
            </a:r>
            <a:r>
              <a:rPr lang="en-GB" dirty="0" err="1"/>
              <a:t>Tematike</a:t>
            </a:r>
            <a:r>
              <a:rPr lang="en-GB" dirty="0"/>
              <a:t> sob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vključujejo</a:t>
            </a:r>
            <a:r>
              <a:rPr lang="en-GB" dirty="0"/>
              <a:t> </a:t>
            </a:r>
            <a:r>
              <a:rPr lang="en-GB" dirty="0" err="1"/>
              <a:t>izzive</a:t>
            </a:r>
            <a:r>
              <a:rPr lang="en-GB" dirty="0"/>
              <a:t>, </a:t>
            </a:r>
            <a:r>
              <a:rPr lang="en-GB" dirty="0" err="1"/>
              <a:t>povezane</a:t>
            </a:r>
            <a:r>
              <a:rPr lang="en-GB" dirty="0"/>
              <a:t> z </a:t>
            </a:r>
            <a:r>
              <a:rPr lang="en-GB" dirty="0" err="1"/>
              <a:t>okoljem</a:t>
            </a:r>
            <a:r>
              <a:rPr lang="en-GB" dirty="0"/>
              <a:t>, </a:t>
            </a:r>
            <a:r>
              <a:rPr lang="en-GB" dirty="0" err="1"/>
              <a:t>podnebnimi</a:t>
            </a:r>
            <a:r>
              <a:rPr lang="en-GB" dirty="0"/>
              <a:t> </a:t>
            </a:r>
            <a:r>
              <a:rPr lang="en-GB" dirty="0" err="1"/>
              <a:t>spremembami</a:t>
            </a:r>
            <a:r>
              <a:rPr lang="en-GB" dirty="0"/>
              <a:t>, </a:t>
            </a:r>
            <a:r>
              <a:rPr lang="en-GB" dirty="0" err="1"/>
              <a:t>trajnostnim</a:t>
            </a:r>
            <a:r>
              <a:rPr lang="en-GB" dirty="0"/>
              <a:t> </a:t>
            </a:r>
            <a:r>
              <a:rPr lang="en-GB" dirty="0" err="1"/>
              <a:t>življenjem</a:t>
            </a:r>
            <a:r>
              <a:rPr lang="en-GB" dirty="0"/>
              <a:t> in </a:t>
            </a:r>
            <a:r>
              <a:rPr lang="en-GB" dirty="0" err="1"/>
              <a:t>varovanjem</a:t>
            </a:r>
            <a:r>
              <a:rPr lang="en-GB" dirty="0"/>
              <a:t> </a:t>
            </a:r>
            <a:r>
              <a:rPr lang="en-GB" dirty="0" err="1"/>
              <a:t>narave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Spodbujanje</a:t>
            </a:r>
            <a:r>
              <a:rPr lang="en-GB" b="1" dirty="0"/>
              <a:t> </a:t>
            </a:r>
            <a:r>
              <a:rPr lang="en-GB" b="1" dirty="0" err="1"/>
              <a:t>trajnostnega</a:t>
            </a:r>
            <a:r>
              <a:rPr lang="en-GB" b="1" dirty="0"/>
              <a:t> </a:t>
            </a:r>
            <a:r>
              <a:rPr lang="en-GB" b="1" dirty="0" err="1"/>
              <a:t>ravnanja</a:t>
            </a:r>
            <a:r>
              <a:rPr lang="en-GB" dirty="0"/>
              <a:t>: S </a:t>
            </a:r>
            <a:r>
              <a:rPr lang="en-GB" dirty="0" err="1"/>
              <a:t>pomočjo</a:t>
            </a:r>
            <a:r>
              <a:rPr lang="en-GB" dirty="0"/>
              <a:t> </a:t>
            </a:r>
            <a:r>
              <a:rPr lang="en-GB" dirty="0" err="1"/>
              <a:t>izobraževalnih</a:t>
            </a:r>
            <a:r>
              <a:rPr lang="en-GB" dirty="0"/>
              <a:t> sob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knjižnice</a:t>
            </a:r>
            <a:r>
              <a:rPr lang="en-GB" dirty="0"/>
              <a:t> </a:t>
            </a:r>
            <a:r>
              <a:rPr lang="en-GB" dirty="0" err="1"/>
              <a:t>učijo</a:t>
            </a:r>
            <a:r>
              <a:rPr lang="en-GB" dirty="0"/>
              <a:t> </a:t>
            </a:r>
            <a:r>
              <a:rPr lang="en-GB" dirty="0" err="1"/>
              <a:t>obiskovalce</a:t>
            </a:r>
            <a:r>
              <a:rPr lang="en-GB" dirty="0"/>
              <a:t> o </a:t>
            </a:r>
            <a:r>
              <a:rPr lang="en-GB" dirty="0" err="1"/>
              <a:t>trajnostnih</a:t>
            </a:r>
            <a:r>
              <a:rPr lang="en-GB" dirty="0"/>
              <a:t> </a:t>
            </a:r>
            <a:r>
              <a:rPr lang="en-GB" dirty="0" err="1"/>
              <a:t>praksah</a:t>
            </a:r>
            <a:r>
              <a:rPr lang="en-GB" dirty="0"/>
              <a:t> in </a:t>
            </a:r>
            <a:r>
              <a:rPr lang="en-GB" dirty="0" err="1"/>
              <a:t>odgovornem</a:t>
            </a:r>
            <a:r>
              <a:rPr lang="en-GB" dirty="0"/>
              <a:t> </a:t>
            </a:r>
            <a:r>
              <a:rPr lang="en-GB" dirty="0" err="1"/>
              <a:t>ravnanju</a:t>
            </a:r>
            <a:r>
              <a:rPr lang="en-GB" dirty="0"/>
              <a:t> z </a:t>
            </a:r>
            <a:r>
              <a:rPr lang="en-GB" dirty="0" err="1"/>
              <a:t>naravnimi</a:t>
            </a:r>
            <a:r>
              <a:rPr lang="en-GB" dirty="0"/>
              <a:t> </a:t>
            </a:r>
            <a:r>
              <a:rPr lang="en-GB" dirty="0" err="1"/>
              <a:t>viri</a:t>
            </a:r>
            <a:r>
              <a:rPr lang="en-GB" dirty="0"/>
              <a:t>.</a:t>
            </a:r>
          </a:p>
          <a:p>
            <a:r>
              <a:rPr lang="en-GB" b="1" dirty="0"/>
              <a:t>7. </a:t>
            </a:r>
            <a:r>
              <a:rPr lang="en-GB" b="1" dirty="0" err="1"/>
              <a:t>Partnerstva</a:t>
            </a:r>
            <a:r>
              <a:rPr lang="en-GB" b="1" dirty="0"/>
              <a:t> za </a:t>
            </a:r>
            <a:r>
              <a:rPr lang="en-GB" b="1" dirty="0" err="1"/>
              <a:t>doseganje</a:t>
            </a:r>
            <a:r>
              <a:rPr lang="en-GB" b="1" dirty="0"/>
              <a:t> </a:t>
            </a:r>
            <a:r>
              <a:rPr lang="en-GB" b="1" dirty="0" err="1"/>
              <a:t>ciljev</a:t>
            </a:r>
            <a:r>
              <a:rPr lang="en-GB" b="1" dirty="0"/>
              <a:t> (CTR 17)</a:t>
            </a:r>
          </a:p>
          <a:p>
            <a:r>
              <a:rPr lang="en-GB" dirty="0" err="1"/>
              <a:t>Knjižnice</a:t>
            </a:r>
            <a:r>
              <a:rPr lang="en-GB" dirty="0"/>
              <a:t> so </a:t>
            </a:r>
            <a:r>
              <a:rPr lang="en-GB" dirty="0" err="1"/>
              <a:t>pomembni</a:t>
            </a:r>
            <a:r>
              <a:rPr lang="en-GB" dirty="0"/>
              <a:t> </a:t>
            </a:r>
            <a:r>
              <a:rPr lang="en-GB" dirty="0" err="1"/>
              <a:t>akterji</a:t>
            </a:r>
            <a:r>
              <a:rPr lang="en-GB" dirty="0"/>
              <a:t> v </a:t>
            </a:r>
            <a:r>
              <a:rPr lang="en-GB" dirty="0" err="1"/>
              <a:t>izobraževalnih</a:t>
            </a:r>
            <a:r>
              <a:rPr lang="en-GB" dirty="0"/>
              <a:t> in </a:t>
            </a:r>
            <a:r>
              <a:rPr lang="en-GB" dirty="0" err="1"/>
              <a:t>kulturnih</a:t>
            </a:r>
            <a:r>
              <a:rPr lang="en-GB" dirty="0"/>
              <a:t> </a:t>
            </a:r>
            <a:r>
              <a:rPr lang="en-GB" dirty="0" err="1"/>
              <a:t>mrežah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delujejo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partnerji</a:t>
            </a:r>
            <a:r>
              <a:rPr lang="en-GB" dirty="0"/>
              <a:t> za </a:t>
            </a:r>
            <a:r>
              <a:rPr lang="en-GB" dirty="0" err="1"/>
              <a:t>spodbujanje</a:t>
            </a:r>
            <a:r>
              <a:rPr lang="en-GB" dirty="0"/>
              <a:t> </a:t>
            </a:r>
            <a:r>
              <a:rPr lang="en-GB" dirty="0" err="1"/>
              <a:t>trajnostnih</a:t>
            </a:r>
            <a:r>
              <a:rPr lang="en-GB" dirty="0"/>
              <a:t> </a:t>
            </a:r>
            <a:r>
              <a:rPr lang="en-GB" dirty="0" err="1"/>
              <a:t>ciljev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Sodelovanje</a:t>
            </a:r>
            <a:r>
              <a:rPr lang="en-GB" b="1" dirty="0"/>
              <a:t> s </a:t>
            </a:r>
            <a:r>
              <a:rPr lang="en-GB" b="1" dirty="0" err="1"/>
              <a:t>šolami</a:t>
            </a:r>
            <a:r>
              <a:rPr lang="en-GB" b="1" dirty="0"/>
              <a:t>, </a:t>
            </a:r>
            <a:r>
              <a:rPr lang="en-GB" b="1" dirty="0" err="1"/>
              <a:t>nevladnimi</a:t>
            </a:r>
            <a:r>
              <a:rPr lang="en-GB" b="1" dirty="0"/>
              <a:t> </a:t>
            </a:r>
            <a:r>
              <a:rPr lang="en-GB" b="1" dirty="0" err="1"/>
              <a:t>organizacijami</a:t>
            </a:r>
            <a:r>
              <a:rPr lang="en-GB" b="1" dirty="0"/>
              <a:t> in </a:t>
            </a:r>
            <a:r>
              <a:rPr lang="en-GB" b="1" dirty="0" err="1"/>
              <a:t>podjetji</a:t>
            </a:r>
            <a:r>
              <a:rPr lang="en-GB" dirty="0"/>
              <a:t>: </a:t>
            </a:r>
            <a:r>
              <a:rPr lang="en-GB" dirty="0" err="1"/>
              <a:t>Knjižnice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s </a:t>
            </a:r>
            <a:r>
              <a:rPr lang="en-GB" dirty="0" err="1"/>
              <a:t>pomočjo</a:t>
            </a:r>
            <a:r>
              <a:rPr lang="en-GB" dirty="0"/>
              <a:t> sob </a:t>
            </a:r>
            <a:r>
              <a:rPr lang="en-GB" dirty="0" err="1"/>
              <a:t>pobega</a:t>
            </a:r>
            <a:r>
              <a:rPr lang="en-GB" dirty="0"/>
              <a:t> </a:t>
            </a:r>
            <a:r>
              <a:rPr lang="en-GB" dirty="0" err="1"/>
              <a:t>razvijajo</a:t>
            </a:r>
            <a:r>
              <a:rPr lang="en-GB" dirty="0"/>
              <a:t> </a:t>
            </a:r>
            <a:r>
              <a:rPr lang="en-GB" dirty="0" err="1"/>
              <a:t>partnerstva</a:t>
            </a:r>
            <a:r>
              <a:rPr lang="en-GB" dirty="0"/>
              <a:t> z </a:t>
            </a:r>
            <a:r>
              <a:rPr lang="en-GB" dirty="0" err="1"/>
              <a:t>drugimi</a:t>
            </a:r>
            <a:r>
              <a:rPr lang="en-GB" dirty="0"/>
              <a:t> </a:t>
            </a:r>
            <a:r>
              <a:rPr lang="en-GB" dirty="0" err="1"/>
              <a:t>organizacijami</a:t>
            </a:r>
            <a:r>
              <a:rPr lang="en-GB" dirty="0"/>
              <a:t>, da bi </a:t>
            </a:r>
            <a:r>
              <a:rPr lang="en-GB" dirty="0" err="1"/>
              <a:t>skupaj</a:t>
            </a:r>
            <a:r>
              <a:rPr lang="en-GB" dirty="0"/>
              <a:t> </a:t>
            </a:r>
            <a:r>
              <a:rPr lang="en-GB" dirty="0" err="1"/>
              <a:t>spodbujali</a:t>
            </a:r>
            <a:r>
              <a:rPr lang="en-GB" dirty="0"/>
              <a:t> </a:t>
            </a:r>
            <a:r>
              <a:rPr lang="en-GB" dirty="0" err="1"/>
              <a:t>ozaveščanje</a:t>
            </a:r>
            <a:r>
              <a:rPr lang="en-GB" dirty="0"/>
              <a:t> in </a:t>
            </a:r>
            <a:r>
              <a:rPr lang="en-GB" dirty="0" err="1"/>
              <a:t>izobraževanje</a:t>
            </a:r>
            <a:r>
              <a:rPr lang="en-GB" dirty="0"/>
              <a:t> o </a:t>
            </a:r>
            <a:r>
              <a:rPr lang="en-GB" dirty="0" err="1"/>
              <a:t>ciljih</a:t>
            </a:r>
            <a:r>
              <a:rPr lang="en-GB" dirty="0"/>
              <a:t> </a:t>
            </a:r>
            <a:r>
              <a:rPr lang="en-GB" dirty="0" err="1"/>
              <a:t>trajnostnega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Vključevanje</a:t>
            </a:r>
            <a:r>
              <a:rPr lang="en-GB" b="1" dirty="0"/>
              <a:t> </a:t>
            </a:r>
            <a:r>
              <a:rPr lang="en-GB" b="1" dirty="0" err="1"/>
              <a:t>lokalnih</a:t>
            </a:r>
            <a:r>
              <a:rPr lang="en-GB" b="1" dirty="0"/>
              <a:t> </a:t>
            </a:r>
            <a:r>
              <a:rPr lang="en-GB" b="1" dirty="0" err="1"/>
              <a:t>skupnosti</a:t>
            </a:r>
            <a:r>
              <a:rPr lang="en-GB" dirty="0"/>
              <a:t>: </a:t>
            </a:r>
            <a:r>
              <a:rPr lang="en-GB" dirty="0" err="1"/>
              <a:t>Knjižnice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organizirajo</a:t>
            </a:r>
            <a:r>
              <a:rPr lang="en-GB" dirty="0"/>
              <a:t> </a:t>
            </a:r>
            <a:r>
              <a:rPr lang="en-GB" dirty="0" err="1"/>
              <a:t>sobe</a:t>
            </a:r>
            <a:r>
              <a:rPr lang="en-GB" dirty="0"/>
              <a:t> </a:t>
            </a:r>
            <a:r>
              <a:rPr lang="en-GB" dirty="0" err="1"/>
              <a:t>pobega</a:t>
            </a:r>
            <a:r>
              <a:rPr lang="en-GB" dirty="0"/>
              <a:t> v </a:t>
            </a:r>
            <a:r>
              <a:rPr lang="en-GB" dirty="0" err="1"/>
              <a:t>sodelovanju</a:t>
            </a:r>
            <a:r>
              <a:rPr lang="en-GB" dirty="0"/>
              <a:t> z </a:t>
            </a:r>
            <a:r>
              <a:rPr lang="en-GB" dirty="0" err="1"/>
              <a:t>lokalnimi</a:t>
            </a:r>
            <a:r>
              <a:rPr lang="en-GB" dirty="0"/>
              <a:t> </a:t>
            </a:r>
            <a:r>
              <a:rPr lang="en-GB" dirty="0" err="1"/>
              <a:t>okoljevarstvenimi</a:t>
            </a:r>
            <a:r>
              <a:rPr lang="en-GB" dirty="0"/>
              <a:t> </a:t>
            </a:r>
            <a:r>
              <a:rPr lang="en-GB" dirty="0" err="1"/>
              <a:t>skupinami</a:t>
            </a:r>
            <a:r>
              <a:rPr lang="en-GB" dirty="0"/>
              <a:t> in </a:t>
            </a:r>
            <a:r>
              <a:rPr lang="en-GB" dirty="0" err="1"/>
              <a:t>institucijami</a:t>
            </a:r>
            <a:r>
              <a:rPr lang="en-GB" dirty="0"/>
              <a:t> za </a:t>
            </a:r>
            <a:r>
              <a:rPr lang="en-GB" dirty="0" err="1"/>
              <a:t>promocijo</a:t>
            </a:r>
            <a:r>
              <a:rPr lang="en-GB" dirty="0"/>
              <a:t> </a:t>
            </a:r>
            <a:r>
              <a:rPr lang="en-GB" dirty="0" err="1"/>
              <a:t>trajnostnih</a:t>
            </a:r>
            <a:r>
              <a:rPr lang="en-GB" dirty="0"/>
              <a:t> </a:t>
            </a:r>
            <a:r>
              <a:rPr lang="en-GB" dirty="0" err="1"/>
              <a:t>vrednot</a:t>
            </a:r>
            <a:r>
              <a:rPr lang="en-GB" dirty="0"/>
              <a:t>.</a:t>
            </a:r>
          </a:p>
          <a:p>
            <a:pPr>
              <a:buFont typeface="Arial" panose="020B0604020202020204" pitchFamily="34" charset="0"/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endParaRPr lang="sl-SI" noProof="0" dirty="0"/>
          </a:p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29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rtlCol="0"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rtlCol="0"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rtlCol="0"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8/05/20XX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6CB85FE2-CD7C-7C58-216B-7E6FD03D3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8711" y="6203153"/>
            <a:ext cx="2487926" cy="6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 rtlCol="0"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rtl="0">
              <a:spcBef>
                <a:spcPts val="100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35888" y="585936"/>
            <a:ext cx="3513083" cy="11376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48318" y="106658"/>
            <a:ext cx="4288221" cy="175787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38" y="4819211"/>
            <a:ext cx="3513083" cy="118583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92464085-101C-E209-5A1C-748F4827C37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747638" y="2628604"/>
            <a:ext cx="3513083" cy="1137648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235E89-C5AF-90F3-941A-A48ED38BF5C5}"/>
              </a:ext>
            </a:extLst>
          </p:cNvPr>
          <p:cNvSpPr/>
          <p:nvPr userDrawn="1"/>
        </p:nvSpPr>
        <p:spPr>
          <a:xfrm>
            <a:off x="6360070" y="2226071"/>
            <a:ext cx="4288221" cy="175787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C929C6-0C0C-DE4D-F0E3-621E818FE512}"/>
              </a:ext>
            </a:extLst>
          </p:cNvPr>
          <p:cNvSpPr/>
          <p:nvPr userDrawn="1"/>
        </p:nvSpPr>
        <p:spPr>
          <a:xfrm>
            <a:off x="6360070" y="4461947"/>
            <a:ext cx="4288221" cy="175787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en-US" noProof="0"/>
              <a:t>8/05/20XX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ixabay.com/fr/affaires-cr%C3%A9ation-d-entreprise-3639450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hyperlink" Target="https://www.mynextmove.org/profile/summary/25-4022.00?redir=25-4021.00" TargetMode="External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wired.it/play/cultura/2015/03/13/escape-room-detective-gioco/" TargetMode="Externa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lickr.com/photos/yelp/1644105037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jasa.jug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1.jpg"/><Relationship Id="rId4" Type="http://schemas.openxmlformats.org/officeDocument/2006/relationships/hyperlink" Target="mailto:Katarina.Svab@ff.uni-lj.s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giochidatavolotop.com/escape-room-gioco-da-tavolo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giochidatavolotop.com/escape-room-gioco-da-tavolo/" TargetMode="Externa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cenciahistorica.com/2017/09/experiencia-escape-room-canal-historia-destripador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adlock on computer motherboard">
            <a:extLst>
              <a:ext uri="{FF2B5EF4-FFF2-40B4-BE49-F238E27FC236}">
                <a16:creationId xmlns:a16="http://schemas.microsoft.com/office/drawing/2014/main" id="{BAFE34A7-8545-65BF-F422-FE3B11DF5A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42234" b="21310"/>
          <a:stretch/>
        </p:blipFill>
        <p:spPr>
          <a:xfrm>
            <a:off x="731520" y="-1"/>
            <a:ext cx="11460480" cy="2788667"/>
          </a:xfr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7" y="3276853"/>
            <a:ext cx="7898674" cy="2427288"/>
          </a:xfrm>
        </p:spPr>
        <p:txBody>
          <a:bodyPr rtlCol="0"/>
          <a:lstStyle/>
          <a:p>
            <a:pPr rtl="0"/>
            <a:r>
              <a:rPr lang="en-GB" sz="4700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Odklepanje</a:t>
            </a:r>
            <a:r>
              <a:rPr lang="en-GB" sz="47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4700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priložnosti</a:t>
            </a:r>
            <a:r>
              <a:rPr lang="sl-SI" sz="47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47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za </a:t>
            </a:r>
            <a:r>
              <a:rPr lang="en-GB" sz="4700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knjižnice</a:t>
            </a:r>
            <a:r>
              <a:rPr lang="sl-SI" sz="47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47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s </a:t>
            </a:r>
            <a:r>
              <a:rPr lang="en-GB" sz="4700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sobami</a:t>
            </a:r>
            <a:r>
              <a:rPr lang="en-GB" sz="47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sz="4700" b="0" i="0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pobega</a:t>
            </a:r>
            <a:endParaRPr lang="en-GB" sz="47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4734" y="4046908"/>
            <a:ext cx="2459114" cy="887177"/>
          </a:xfrm>
        </p:spPr>
        <p:txBody>
          <a:bodyPr rtlCol="0"/>
          <a:lstStyle/>
          <a:p>
            <a:pPr algn="l" rtl="0"/>
            <a:r>
              <a:rPr lang="sl-SI" sz="2000" dirty="0">
                <a:solidFill>
                  <a:schemeClr val="tx1"/>
                </a:solidFill>
              </a:rPr>
              <a:t>Dr. Tjaša Jug</a:t>
            </a:r>
          </a:p>
          <a:p>
            <a:pPr algn="l" rtl="0"/>
            <a:endParaRPr lang="sl-SI" sz="1050" dirty="0">
              <a:solidFill>
                <a:schemeClr val="tx1"/>
              </a:solidFill>
            </a:endParaRPr>
          </a:p>
          <a:p>
            <a:pPr algn="l" rtl="0"/>
            <a:r>
              <a:rPr lang="sl-SI" sz="2000" dirty="0">
                <a:solidFill>
                  <a:schemeClr val="tx1"/>
                </a:solidFill>
              </a:rPr>
              <a:t>Dr. Katarina Švab</a:t>
            </a:r>
            <a:r>
              <a:rPr lang="en-GB" dirty="0"/>
              <a:t>​​</a:t>
            </a:r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62076891-FE76-D12E-75EE-9934743FD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9042" y="6041748"/>
            <a:ext cx="2830499" cy="7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Placeholder 172">
            <a:extLst>
              <a:ext uri="{FF2B5EF4-FFF2-40B4-BE49-F238E27FC236}">
                <a16:creationId xmlns:a16="http://schemas.microsoft.com/office/drawing/2014/main" id="{971515B1-92BF-428B-805A-F5D553228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670" r="13543"/>
          <a:stretch/>
        </p:blipFill>
        <p:spPr>
          <a:xfrm>
            <a:off x="5040514" y="82555"/>
            <a:ext cx="7151486" cy="6692890"/>
          </a:xfrm>
          <a:noFill/>
        </p:spPr>
      </p:pic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5FB43F08-6A5D-4853-9EB0-FBB34B4D9C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16002" y="2324100"/>
            <a:ext cx="6031389" cy="4072429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sl-SI" sz="2400" dirty="0"/>
              <a:t>Kritično mišljenje</a:t>
            </a:r>
          </a:p>
          <a:p>
            <a:pPr rtl="0">
              <a:lnSpc>
                <a:spcPct val="150000"/>
              </a:lnSpc>
            </a:pPr>
            <a:r>
              <a:rPr lang="sl-SI" sz="2400" dirty="0"/>
              <a:t>Sodelovanje in timsko delo</a:t>
            </a:r>
          </a:p>
          <a:p>
            <a:pPr rtl="0">
              <a:lnSpc>
                <a:spcPct val="150000"/>
              </a:lnSpc>
            </a:pPr>
            <a:r>
              <a:rPr lang="sl-SI" sz="2400" dirty="0"/>
              <a:t>Kreativnost in inovativnost</a:t>
            </a:r>
          </a:p>
          <a:p>
            <a:pPr rtl="0">
              <a:lnSpc>
                <a:spcPct val="150000"/>
              </a:lnSpc>
            </a:pPr>
            <a:r>
              <a:rPr lang="sl-SI" sz="2400" dirty="0"/>
              <a:t>Sposobnost učenja in prilagajanja</a:t>
            </a:r>
          </a:p>
          <a:p>
            <a:pPr rtl="0">
              <a:lnSpc>
                <a:spcPct val="150000"/>
              </a:lnSpc>
            </a:pPr>
            <a:r>
              <a:rPr lang="sl-SI" sz="2400" dirty="0"/>
              <a:t>Organizacija časa</a:t>
            </a:r>
            <a:endParaRPr lang="en-GB" sz="24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BCB163A-DD49-4E4B-9289-C8ABBE6C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2" y="874103"/>
            <a:ext cx="4607268" cy="469476"/>
          </a:xfr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 rtl="0"/>
            <a:r>
              <a:rPr lang="sl-SI" dirty="0"/>
              <a:t>KOMPETENCE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1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Simple map and plants">
            <a:extLst>
              <a:ext uri="{FF2B5EF4-FFF2-40B4-BE49-F238E27FC236}">
                <a16:creationId xmlns:a16="http://schemas.microsoft.com/office/drawing/2014/main" id="{BAB083ED-DEFA-05A2-3885-AB2917FFD6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654" b="9654"/>
          <a:stretch>
            <a:fillRect/>
          </a:stretch>
        </p:blipFill>
        <p:spPr/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3BF098-9A2B-B707-9009-F57AFAB506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17" t="6873" r="4714" b="5095"/>
          <a:stretch/>
        </p:blipFill>
        <p:spPr>
          <a:xfrm>
            <a:off x="7363100" y="2238232"/>
            <a:ext cx="921224" cy="9710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AFBCC8-5620-8AB9-ABEF-45A589D2B6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53" t="7511" r="3894" b="5060"/>
          <a:stretch/>
        </p:blipFill>
        <p:spPr>
          <a:xfrm>
            <a:off x="9005965" y="2233259"/>
            <a:ext cx="974546" cy="9706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244B30-3024-9AA1-CFD5-2B86048047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17" t="8117" r="4714" b="5003"/>
          <a:stretch/>
        </p:blipFill>
        <p:spPr>
          <a:xfrm>
            <a:off x="5758362" y="2233260"/>
            <a:ext cx="949191" cy="9756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8A429D-E97B-A0A6-6238-60C8D45504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65" t="8904" r="8064" b="2049"/>
          <a:stretch/>
        </p:blipFill>
        <p:spPr>
          <a:xfrm>
            <a:off x="10594699" y="2233260"/>
            <a:ext cx="924012" cy="970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2F87E2-885F-F317-190D-C5CE1B0F90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43" t="10655" r="5131" b="7783"/>
          <a:stretch/>
        </p:blipFill>
        <p:spPr>
          <a:xfrm>
            <a:off x="6414895" y="3319731"/>
            <a:ext cx="1030124" cy="9656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5E3763-E652-4FAA-831D-E088D40DDD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57" t="7863" r="6803" b="8026"/>
          <a:stretch/>
        </p:blipFill>
        <p:spPr>
          <a:xfrm>
            <a:off x="8229600" y="3314346"/>
            <a:ext cx="970238" cy="9710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63A73EF-BC71-BD67-A128-8E87FE02636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414" t="8117" r="8117" b="9790"/>
          <a:stretch/>
        </p:blipFill>
        <p:spPr>
          <a:xfrm>
            <a:off x="9980511" y="3314346"/>
            <a:ext cx="986765" cy="95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6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67EC77-0FCD-DB70-4008-1F0190504672}"/>
              </a:ext>
            </a:extLst>
          </p:cNvPr>
          <p:cNvSpPr/>
          <p:nvPr/>
        </p:nvSpPr>
        <p:spPr>
          <a:xfrm>
            <a:off x="6096000" y="-95534"/>
            <a:ext cx="6255224" cy="7055892"/>
          </a:xfrm>
          <a:prstGeom prst="rect">
            <a:avLst/>
          </a:prstGeom>
          <a:solidFill>
            <a:srgbClr val="CA553E"/>
          </a:solidFill>
          <a:effectLst>
            <a:softEdge rad="63500"/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4B76B3-6EEC-D5D4-64C0-CC8B93D8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70" y="231802"/>
            <a:ext cx="5765797" cy="873642"/>
          </a:xfrm>
        </p:spPr>
        <p:txBody>
          <a:bodyPr/>
          <a:lstStyle/>
          <a:p>
            <a:r>
              <a:rPr lang="sl-SI" sz="5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KOMERICALNE</a:t>
            </a:r>
            <a:endParaRPr lang="en-GB" sz="55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5A23732C-CA76-8FCA-633C-C568C28269D5}"/>
              </a:ext>
            </a:extLst>
          </p:cNvPr>
          <p:cNvSpPr txBox="1">
            <a:spLocks/>
          </p:cNvSpPr>
          <p:nvPr/>
        </p:nvSpPr>
        <p:spPr>
          <a:xfrm>
            <a:off x="3101954" y="5804888"/>
            <a:ext cx="6441411" cy="1268810"/>
          </a:xfrm>
          <a:prstGeom prst="rect">
            <a:avLst/>
          </a:prstGeom>
        </p:spPr>
        <p:txBody>
          <a:bodyPr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sl-SI" sz="55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IZOBRAŽEVALNE</a:t>
            </a:r>
            <a:endParaRPr lang="en-GB" sz="55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225CBA0-F7E0-4D1B-9A6B-1A838BDE507C}"/>
              </a:ext>
            </a:extLst>
          </p:cNvPr>
          <p:cNvSpPr txBox="1"/>
          <p:nvPr/>
        </p:nvSpPr>
        <p:spPr>
          <a:xfrm>
            <a:off x="232743" y="1536480"/>
            <a:ext cx="2581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Komunikacija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AA2D0AA-9CE1-4775-BF33-7E95DB955FE7}"/>
              </a:ext>
            </a:extLst>
          </p:cNvPr>
          <p:cNvSpPr txBox="1"/>
          <p:nvPr/>
        </p:nvSpPr>
        <p:spPr>
          <a:xfrm>
            <a:off x="232743" y="2442974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Sodelovanje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8A041017-2E88-4789-9774-D3717E389873}"/>
              </a:ext>
            </a:extLst>
          </p:cNvPr>
          <p:cNvSpPr txBox="1"/>
          <p:nvPr/>
        </p:nvSpPr>
        <p:spPr>
          <a:xfrm>
            <a:off x="232743" y="4018245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Reševanje problemov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50884179-3C60-4973-A105-BCC47275763A}"/>
              </a:ext>
            </a:extLst>
          </p:cNvPr>
          <p:cNvSpPr txBox="1"/>
          <p:nvPr/>
        </p:nvSpPr>
        <p:spPr>
          <a:xfrm>
            <a:off x="1093034" y="4911568"/>
            <a:ext cx="4624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Spodbujanje kreativnosti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5252161F-47BD-44B3-999C-A3C380A2F6DC}"/>
              </a:ext>
            </a:extLst>
          </p:cNvPr>
          <p:cNvSpPr txBox="1"/>
          <p:nvPr/>
        </p:nvSpPr>
        <p:spPr>
          <a:xfrm>
            <a:off x="2934842" y="2191182"/>
            <a:ext cx="2402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Socializacija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8A344EAF-AB0A-46B9-8BE3-DC8A8EC25DFA}"/>
              </a:ext>
            </a:extLst>
          </p:cNvPr>
          <p:cNvSpPr txBox="1"/>
          <p:nvPr/>
        </p:nvSpPr>
        <p:spPr>
          <a:xfrm>
            <a:off x="2116588" y="3163398"/>
            <a:ext cx="3831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Upravljanje s časom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B22464E4-FAE8-4BB2-9A55-FC1E39089065}"/>
              </a:ext>
            </a:extLst>
          </p:cNvPr>
          <p:cNvSpPr txBox="1"/>
          <p:nvPr/>
        </p:nvSpPr>
        <p:spPr>
          <a:xfrm>
            <a:off x="6626209" y="1325417"/>
            <a:ext cx="4079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Razvijanje spretnosti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CBFC8B7F-6BA5-4CDA-8D81-197E63B6741F}"/>
              </a:ext>
            </a:extLst>
          </p:cNvPr>
          <p:cNvSpPr txBox="1"/>
          <p:nvPr/>
        </p:nvSpPr>
        <p:spPr>
          <a:xfrm>
            <a:off x="7961514" y="3980101"/>
            <a:ext cx="4290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Spoznavanje tematike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8561084C-995A-40CD-8FFF-195E5EBD7AB2}"/>
              </a:ext>
            </a:extLst>
          </p:cNvPr>
          <p:cNvSpPr txBox="1"/>
          <p:nvPr/>
        </p:nvSpPr>
        <p:spPr>
          <a:xfrm>
            <a:off x="8021115" y="2169395"/>
            <a:ext cx="4170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Nadgrajevanje znanja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6456DC53-9310-49CD-916B-5DA0AFEC1A2F}"/>
              </a:ext>
            </a:extLst>
          </p:cNvPr>
          <p:cNvSpPr txBox="1"/>
          <p:nvPr/>
        </p:nvSpPr>
        <p:spPr>
          <a:xfrm>
            <a:off x="6654384" y="4911568"/>
            <a:ext cx="4684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Zavedanje problematike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8EC625DE-84D8-48C8-9C45-647FD6E07776}"/>
              </a:ext>
            </a:extLst>
          </p:cNvPr>
          <p:cNvSpPr txBox="1"/>
          <p:nvPr/>
        </p:nvSpPr>
        <p:spPr>
          <a:xfrm>
            <a:off x="6442765" y="3086781"/>
            <a:ext cx="3604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Preverjanje znanja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E7C90815-B712-4CE0-8580-4E7B0A89516F}"/>
              </a:ext>
            </a:extLst>
          </p:cNvPr>
          <p:cNvSpPr txBox="1"/>
          <p:nvPr/>
        </p:nvSpPr>
        <p:spPr>
          <a:xfrm>
            <a:off x="3725082" y="1325418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Motivacija</a:t>
            </a:r>
          </a:p>
        </p:txBody>
      </p:sp>
    </p:spTree>
    <p:extLst>
      <p:ext uri="{BB962C8B-B14F-4D97-AF65-F5344CB8AC3E}">
        <p14:creationId xmlns:p14="http://schemas.microsoft.com/office/powerpoint/2010/main" val="40400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19" y="384959"/>
            <a:ext cx="5079998" cy="73300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sl-SI" sz="3200" dirty="0"/>
              <a:t>Sobe pobega v knjižnicah</a:t>
            </a:r>
            <a:endParaRPr lang="en-GB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C06325-A700-8CFD-CC62-A8436DDC388E}"/>
              </a:ext>
            </a:extLst>
          </p:cNvPr>
          <p:cNvSpPr txBox="1"/>
          <p:nvPr/>
        </p:nvSpPr>
        <p:spPr>
          <a:xfrm>
            <a:off x="4582510" y="6858000"/>
            <a:ext cx="76094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mynextmove.org/profile/summary/25-4022.00?redir=25-4021.00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2052" name="Picture 4" descr="Free Hands on Table  Stock Photo">
            <a:extLst>
              <a:ext uri="{FF2B5EF4-FFF2-40B4-BE49-F238E27FC236}">
                <a16:creationId xmlns:a16="http://schemas.microsoft.com/office/drawing/2014/main" id="{21E2AC39-4456-4460-B2C1-BFB50DBDD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9298"/>
          <a:stretch/>
        </p:blipFill>
        <p:spPr bwMode="auto">
          <a:xfrm>
            <a:off x="5969056" y="0"/>
            <a:ext cx="6222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a 14" descr="Dance with solid fill">
            <a:extLst>
              <a:ext uri="{FF2B5EF4-FFF2-40B4-BE49-F238E27FC236}">
                <a16:creationId xmlns:a16="http://schemas.microsoft.com/office/drawing/2014/main" id="{F3DAB9AD-0276-4028-B7CF-F87A4A772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8198" y="1943031"/>
            <a:ext cx="1112209" cy="1112209"/>
          </a:xfrm>
          <a:prstGeom prst="rect">
            <a:avLst/>
          </a:prstGeom>
        </p:spPr>
      </p:pic>
      <p:pic>
        <p:nvPicPr>
          <p:cNvPr id="17" name="Grafika 16" descr="Search Inventory with solid fill">
            <a:extLst>
              <a:ext uri="{FF2B5EF4-FFF2-40B4-BE49-F238E27FC236}">
                <a16:creationId xmlns:a16="http://schemas.microsoft.com/office/drawing/2014/main" id="{A1F04B0C-582D-4A3F-8B4F-EA6630A516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3270" y="3087696"/>
            <a:ext cx="1061090" cy="1061090"/>
          </a:xfrm>
          <a:prstGeom prst="rect">
            <a:avLst/>
          </a:prstGeom>
        </p:spPr>
      </p:pic>
      <p:pic>
        <p:nvPicPr>
          <p:cNvPr id="19" name="Grafika 18" descr="Teacher with solid fill">
            <a:extLst>
              <a:ext uri="{FF2B5EF4-FFF2-40B4-BE49-F238E27FC236}">
                <a16:creationId xmlns:a16="http://schemas.microsoft.com/office/drawing/2014/main" id="{00F8FFAC-3270-4F3A-AC52-D80AE63ED5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6782" y="4148786"/>
            <a:ext cx="1097578" cy="1097578"/>
          </a:xfrm>
          <a:prstGeom prst="rect">
            <a:avLst/>
          </a:prstGeom>
        </p:spPr>
      </p:pic>
      <p:pic>
        <p:nvPicPr>
          <p:cNvPr id="20" name="Grafika 19" descr="Group success with solid fill">
            <a:extLst>
              <a:ext uri="{FF2B5EF4-FFF2-40B4-BE49-F238E27FC236}">
                <a16:creationId xmlns:a16="http://schemas.microsoft.com/office/drawing/2014/main" id="{F97C152C-3954-4406-9D77-CC07747CCA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16782" y="5243805"/>
            <a:ext cx="1123625" cy="112362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3F25D40-CF80-43E8-A7A5-F26CFFB14F13}"/>
              </a:ext>
            </a:extLst>
          </p:cNvPr>
          <p:cNvSpPr txBox="1"/>
          <p:nvPr/>
        </p:nvSpPr>
        <p:spPr>
          <a:xfrm>
            <a:off x="1198093" y="2196630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Zabava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18253EA2-1F02-4B3E-9906-7FE3FC8140DA}"/>
              </a:ext>
            </a:extLst>
          </p:cNvPr>
          <p:cNvSpPr txBox="1"/>
          <p:nvPr/>
        </p:nvSpPr>
        <p:spPr>
          <a:xfrm>
            <a:off x="1198093" y="3313885"/>
            <a:ext cx="2472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Spoznavanje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4905EAFD-3F4C-49D6-A255-9748CF6B8D79}"/>
              </a:ext>
            </a:extLst>
          </p:cNvPr>
          <p:cNvSpPr txBox="1"/>
          <p:nvPr/>
        </p:nvSpPr>
        <p:spPr>
          <a:xfrm>
            <a:off x="1198093" y="4396543"/>
            <a:ext cx="228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Poučevanje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AD6DFB31-D78C-482A-9B53-469BEDDF0F17}"/>
              </a:ext>
            </a:extLst>
          </p:cNvPr>
          <p:cNvSpPr txBox="1"/>
          <p:nvPr/>
        </p:nvSpPr>
        <p:spPr>
          <a:xfrm>
            <a:off x="1198093" y="5492931"/>
            <a:ext cx="10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/>
              <a:t>Delo</a:t>
            </a: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slike 5">
            <a:extLst>
              <a:ext uri="{FF2B5EF4-FFF2-40B4-BE49-F238E27FC236}">
                <a16:creationId xmlns:a16="http://schemas.microsoft.com/office/drawing/2014/main" id="{7D40FD95-72E7-4403-A4C3-A06C1A0789A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556" r="5556" b="13943"/>
          <a:stretch/>
        </p:blipFill>
        <p:spPr>
          <a:xfrm>
            <a:off x="404736" y="2875225"/>
            <a:ext cx="3691921" cy="3574291"/>
          </a:xfr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249ED39-5F16-4251-8DC3-F423B9176219}"/>
              </a:ext>
            </a:extLst>
          </p:cNvPr>
          <p:cNvSpPr txBox="1"/>
          <p:nvPr/>
        </p:nvSpPr>
        <p:spPr>
          <a:xfrm>
            <a:off x="0" y="6966186"/>
            <a:ext cx="369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4" tooltip="https://www.flickr.com/photos/yelp/16441050371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5" tooltip="https://creativecommons.org/licenses/by-nc-nd/3.0/"/>
              </a:rPr>
              <a:t>CC BY-NC-ND</a:t>
            </a:r>
            <a:endParaRPr lang="sl-SI" sz="900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E91CC3F4-1D8E-4C46-B6BD-E62CBB18A0A4}"/>
              </a:ext>
            </a:extLst>
          </p:cNvPr>
          <p:cNvSpPr txBox="1"/>
          <p:nvPr/>
        </p:nvSpPr>
        <p:spPr>
          <a:xfrm>
            <a:off x="1102500" y="7116186"/>
            <a:ext cx="6230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6" tooltip="https://www.wired.it/play/cultura/2015/03/13/escape-room-detective-gioco/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5" tooltip="https://creativecommons.org/licenses/by-nc-nd/3.0/"/>
              </a:rPr>
              <a:t>CC BY-NC-ND</a:t>
            </a:r>
            <a:endParaRPr lang="sl-SI" sz="900"/>
          </a:p>
        </p:txBody>
      </p:sp>
      <p:pic>
        <p:nvPicPr>
          <p:cNvPr id="1026" name="Picture 2" descr="Breakout EDU – STEMfinity">
            <a:extLst>
              <a:ext uri="{FF2B5EF4-FFF2-40B4-BE49-F238E27FC236}">
                <a16:creationId xmlns:a16="http://schemas.microsoft.com/office/drawing/2014/main" id="{7F4FC1A0-DC77-4A08-B1AC-13EE347C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82" y="2875226"/>
            <a:ext cx="3574291" cy="3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B087B369-FA0A-49C4-AF55-3F96B8A0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120" r="13891" b="-1"/>
          <a:stretch/>
        </p:blipFill>
        <p:spPr>
          <a:xfrm>
            <a:off x="8114798" y="2875225"/>
            <a:ext cx="3668463" cy="3574291"/>
          </a:xfrm>
          <a:prstGeom prst="rect">
            <a:avLst/>
          </a:prstGeom>
        </p:spPr>
      </p:pic>
      <p:sp>
        <p:nvSpPr>
          <p:cNvPr id="51" name="Rectangle 8">
            <a:extLst>
              <a:ext uri="{FF2B5EF4-FFF2-40B4-BE49-F238E27FC236}">
                <a16:creationId xmlns:a16="http://schemas.microsoft.com/office/drawing/2014/main" id="{72EFFAA8-F6F7-4DD4-93F3-394B98221054}"/>
              </a:ext>
            </a:extLst>
          </p:cNvPr>
          <p:cNvSpPr>
            <a:spLocks/>
          </p:cNvSpPr>
          <p:nvPr/>
        </p:nvSpPr>
        <p:spPr>
          <a:xfrm>
            <a:off x="404736" y="466351"/>
            <a:ext cx="11378525" cy="2189449"/>
          </a:xfrm>
          <a:prstGeom prst="rect">
            <a:avLst/>
          </a:prstGeom>
          <a:solidFill>
            <a:srgbClr val="CA553E"/>
          </a:solidFill>
          <a:ln>
            <a:noFill/>
          </a:ln>
          <a:effectLst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D920C816-A7FA-473C-A479-01E3740B7088}"/>
              </a:ext>
            </a:extLst>
          </p:cNvPr>
          <p:cNvGrpSpPr>
            <a:grpSpLocks noChangeAspect="1"/>
          </p:cNvGrpSpPr>
          <p:nvPr/>
        </p:nvGrpSpPr>
        <p:grpSpPr>
          <a:xfrm>
            <a:off x="2653024" y="573423"/>
            <a:ext cx="6922824" cy="1975304"/>
            <a:chOff x="739134" y="2262578"/>
            <a:chExt cx="11145189" cy="3192733"/>
          </a:xfrm>
        </p:grpSpPr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C5537C31-6676-4FDE-BB84-446DBB6681FF}"/>
                </a:ext>
              </a:extLst>
            </p:cNvPr>
            <p:cNvGrpSpPr/>
            <p:nvPr/>
          </p:nvGrpSpPr>
          <p:grpSpPr>
            <a:xfrm>
              <a:off x="9337718" y="2951597"/>
              <a:ext cx="2546605" cy="1910537"/>
              <a:chOff x="9337718" y="2951597"/>
              <a:chExt cx="2546605" cy="1910537"/>
            </a:xfrm>
          </p:grpSpPr>
          <p:sp>
            <p:nvSpPr>
              <p:cNvPr id="66" name="Google Shape;100;p1">
                <a:extLst>
                  <a:ext uri="{FF2B5EF4-FFF2-40B4-BE49-F238E27FC236}">
                    <a16:creationId xmlns:a16="http://schemas.microsoft.com/office/drawing/2014/main" id="{37681852-8327-477F-8670-69C6BB983343}"/>
                  </a:ext>
                </a:extLst>
              </p:cNvPr>
              <p:cNvSpPr/>
              <p:nvPr/>
            </p:nvSpPr>
            <p:spPr>
              <a:xfrm rot="2771186">
                <a:off x="9542728" y="2951066"/>
                <a:ext cx="1910537" cy="19116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PoljeZBesedilom 66">
                <a:extLst>
                  <a:ext uri="{FF2B5EF4-FFF2-40B4-BE49-F238E27FC236}">
                    <a16:creationId xmlns:a16="http://schemas.microsoft.com/office/drawing/2014/main" id="{143894B8-2FE1-45CE-8642-DC032BCFB591}"/>
                  </a:ext>
                </a:extLst>
              </p:cNvPr>
              <p:cNvSpPr txBox="1"/>
              <p:nvPr/>
            </p:nvSpPr>
            <p:spPr>
              <a:xfrm>
                <a:off x="9337718" y="3543927"/>
                <a:ext cx="2546605" cy="74619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sl-SI" sz="2400" dirty="0"/>
                  <a:t>Evalvacija</a:t>
                </a:r>
                <a:endParaRPr lang="sl-SI" sz="2800" dirty="0"/>
              </a:p>
            </p:txBody>
          </p:sp>
        </p:grpSp>
        <p:sp>
          <p:nvSpPr>
            <p:cNvPr id="54" name="Google Shape;99;p1">
              <a:extLst>
                <a:ext uri="{FF2B5EF4-FFF2-40B4-BE49-F238E27FC236}">
                  <a16:creationId xmlns:a16="http://schemas.microsoft.com/office/drawing/2014/main" id="{56984A2F-86D2-4E9B-8E0F-4A2568994552}"/>
                </a:ext>
              </a:extLst>
            </p:cNvPr>
            <p:cNvSpPr/>
            <p:nvPr/>
          </p:nvSpPr>
          <p:spPr>
            <a:xfrm rot="8134900" flipH="1">
              <a:off x="8234864" y="2277684"/>
              <a:ext cx="1824162" cy="1650000"/>
            </a:xfrm>
            <a:custGeom>
              <a:avLst/>
              <a:gdLst/>
              <a:ahLst/>
              <a:cxnLst/>
              <a:rect l="l" t="t" r="r" b="b"/>
              <a:pathLst>
                <a:path w="1476300" h="1650306" extrusionOk="0">
                  <a:moveTo>
                    <a:pt x="1091188" y="0"/>
                  </a:moveTo>
                  <a:lnTo>
                    <a:pt x="1476300" y="496089"/>
                  </a:lnTo>
                  <a:lnTo>
                    <a:pt x="1465675" y="867409"/>
                  </a:lnTo>
                  <a:lnTo>
                    <a:pt x="1233003" y="567688"/>
                  </a:lnTo>
                  <a:lnTo>
                    <a:pt x="1233003" y="1287442"/>
                  </a:lnTo>
                  <a:cubicBezTo>
                    <a:pt x="1233003" y="1487846"/>
                    <a:pt x="1070543" y="1650306"/>
                    <a:pt x="870139" y="1650306"/>
                  </a:cubicBezTo>
                  <a:lnTo>
                    <a:pt x="0" y="1650306"/>
                  </a:lnTo>
                  <a:lnTo>
                    <a:pt x="9881" y="1377826"/>
                  </a:lnTo>
                  <a:lnTo>
                    <a:pt x="823449" y="1377826"/>
                  </a:lnTo>
                  <a:cubicBezTo>
                    <a:pt x="899152" y="1377826"/>
                    <a:pt x="960521" y="1316456"/>
                    <a:pt x="960521" y="1240753"/>
                  </a:cubicBezTo>
                  <a:lnTo>
                    <a:pt x="960522" y="508927"/>
                  </a:lnTo>
                  <a:lnTo>
                    <a:pt x="667715" y="844577"/>
                  </a:lnTo>
                  <a:lnTo>
                    <a:pt x="678340" y="47325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D64CA866-4660-4F2C-BE6E-9F77121A2E31}"/>
                </a:ext>
              </a:extLst>
            </p:cNvPr>
            <p:cNvGrpSpPr/>
            <p:nvPr/>
          </p:nvGrpSpPr>
          <p:grpSpPr>
            <a:xfrm>
              <a:off x="6570125" y="2951599"/>
              <a:ext cx="2460695" cy="1910537"/>
              <a:chOff x="6570125" y="2951599"/>
              <a:chExt cx="2460695" cy="1910537"/>
            </a:xfrm>
          </p:grpSpPr>
          <p:sp>
            <p:nvSpPr>
              <p:cNvPr id="64" name="Google Shape;100;p1">
                <a:extLst>
                  <a:ext uri="{FF2B5EF4-FFF2-40B4-BE49-F238E27FC236}">
                    <a16:creationId xmlns:a16="http://schemas.microsoft.com/office/drawing/2014/main" id="{D7C38EFB-5594-4084-9273-17896DC59F04}"/>
                  </a:ext>
                </a:extLst>
              </p:cNvPr>
              <p:cNvSpPr/>
              <p:nvPr/>
            </p:nvSpPr>
            <p:spPr>
              <a:xfrm rot="2771186">
                <a:off x="6608373" y="2951068"/>
                <a:ext cx="1910537" cy="19116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PoljeZBesedilom 64">
                <a:extLst>
                  <a:ext uri="{FF2B5EF4-FFF2-40B4-BE49-F238E27FC236}">
                    <a16:creationId xmlns:a16="http://schemas.microsoft.com/office/drawing/2014/main" id="{798AC0A4-7C7C-4537-8FC8-ED5B709E12B2}"/>
                  </a:ext>
                </a:extLst>
              </p:cNvPr>
              <p:cNvSpPr txBox="1"/>
              <p:nvPr/>
            </p:nvSpPr>
            <p:spPr>
              <a:xfrm>
                <a:off x="6570125" y="3530279"/>
                <a:ext cx="2460695" cy="74620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sl-SI" sz="2400" dirty="0"/>
                  <a:t>Izvedba</a:t>
                </a:r>
              </a:p>
            </p:txBody>
          </p:sp>
        </p:grpSp>
        <p:sp>
          <p:nvSpPr>
            <p:cNvPr id="56" name="Google Shape;99;p1">
              <a:extLst>
                <a:ext uri="{FF2B5EF4-FFF2-40B4-BE49-F238E27FC236}">
                  <a16:creationId xmlns:a16="http://schemas.microsoft.com/office/drawing/2014/main" id="{8C5D0104-9713-4352-A3D7-640C42968FE1}"/>
                </a:ext>
              </a:extLst>
            </p:cNvPr>
            <p:cNvSpPr/>
            <p:nvPr/>
          </p:nvSpPr>
          <p:spPr>
            <a:xfrm rot="13465100" flipH="1" flipV="1">
              <a:off x="5300511" y="3805311"/>
              <a:ext cx="1824162" cy="1650000"/>
            </a:xfrm>
            <a:custGeom>
              <a:avLst/>
              <a:gdLst/>
              <a:ahLst/>
              <a:cxnLst/>
              <a:rect l="l" t="t" r="r" b="b"/>
              <a:pathLst>
                <a:path w="1476300" h="1650306" extrusionOk="0">
                  <a:moveTo>
                    <a:pt x="1091188" y="0"/>
                  </a:moveTo>
                  <a:lnTo>
                    <a:pt x="1476300" y="496089"/>
                  </a:lnTo>
                  <a:lnTo>
                    <a:pt x="1465675" y="867409"/>
                  </a:lnTo>
                  <a:lnTo>
                    <a:pt x="1233003" y="567688"/>
                  </a:lnTo>
                  <a:lnTo>
                    <a:pt x="1233003" y="1287442"/>
                  </a:lnTo>
                  <a:cubicBezTo>
                    <a:pt x="1233003" y="1487846"/>
                    <a:pt x="1070543" y="1650306"/>
                    <a:pt x="870139" y="1650306"/>
                  </a:cubicBezTo>
                  <a:lnTo>
                    <a:pt x="0" y="1650306"/>
                  </a:lnTo>
                  <a:lnTo>
                    <a:pt x="9881" y="1377826"/>
                  </a:lnTo>
                  <a:lnTo>
                    <a:pt x="823449" y="1377826"/>
                  </a:lnTo>
                  <a:cubicBezTo>
                    <a:pt x="899152" y="1377826"/>
                    <a:pt x="960521" y="1316456"/>
                    <a:pt x="960521" y="1240753"/>
                  </a:cubicBezTo>
                  <a:lnTo>
                    <a:pt x="960522" y="508927"/>
                  </a:lnTo>
                  <a:lnTo>
                    <a:pt x="667715" y="844577"/>
                  </a:lnTo>
                  <a:lnTo>
                    <a:pt x="678340" y="47325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" name="Skupina 56">
              <a:extLst>
                <a:ext uri="{FF2B5EF4-FFF2-40B4-BE49-F238E27FC236}">
                  <a16:creationId xmlns:a16="http://schemas.microsoft.com/office/drawing/2014/main" id="{24A303BF-A283-472C-AEAE-1A7D65317E77}"/>
                </a:ext>
              </a:extLst>
            </p:cNvPr>
            <p:cNvGrpSpPr/>
            <p:nvPr/>
          </p:nvGrpSpPr>
          <p:grpSpPr>
            <a:xfrm>
              <a:off x="3636613" y="2951600"/>
              <a:ext cx="2084455" cy="1910537"/>
              <a:chOff x="3636613" y="2951600"/>
              <a:chExt cx="2084455" cy="1910537"/>
            </a:xfrm>
          </p:grpSpPr>
          <p:sp>
            <p:nvSpPr>
              <p:cNvPr id="62" name="Google Shape;100;p1">
                <a:extLst>
                  <a:ext uri="{FF2B5EF4-FFF2-40B4-BE49-F238E27FC236}">
                    <a16:creationId xmlns:a16="http://schemas.microsoft.com/office/drawing/2014/main" id="{13A99F2B-7235-419B-ACBE-B66466258DA3}"/>
                  </a:ext>
                </a:extLst>
              </p:cNvPr>
              <p:cNvSpPr/>
              <p:nvPr/>
            </p:nvSpPr>
            <p:spPr>
              <a:xfrm rot="2771186">
                <a:off x="3674019" y="2951069"/>
                <a:ext cx="1910537" cy="19116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PoljeZBesedilom 62">
                <a:extLst>
                  <a:ext uri="{FF2B5EF4-FFF2-40B4-BE49-F238E27FC236}">
                    <a16:creationId xmlns:a16="http://schemas.microsoft.com/office/drawing/2014/main" id="{5797B6FC-4B61-4158-905B-8C21E4BA6DE9}"/>
                  </a:ext>
                </a:extLst>
              </p:cNvPr>
              <p:cNvSpPr txBox="1"/>
              <p:nvPr/>
            </p:nvSpPr>
            <p:spPr>
              <a:xfrm>
                <a:off x="3636613" y="3543927"/>
                <a:ext cx="2084455" cy="74620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sl-SI" sz="2400" dirty="0"/>
                  <a:t>Priprava</a:t>
                </a:r>
              </a:p>
            </p:txBody>
          </p:sp>
        </p:grpSp>
        <p:sp>
          <p:nvSpPr>
            <p:cNvPr id="58" name="Google Shape;99;p1">
              <a:extLst>
                <a:ext uri="{FF2B5EF4-FFF2-40B4-BE49-F238E27FC236}">
                  <a16:creationId xmlns:a16="http://schemas.microsoft.com/office/drawing/2014/main" id="{06006D00-E6E0-461B-9D2C-560BD4708665}"/>
                </a:ext>
              </a:extLst>
            </p:cNvPr>
            <p:cNvSpPr/>
            <p:nvPr/>
          </p:nvSpPr>
          <p:spPr>
            <a:xfrm rot="8134900" flipH="1">
              <a:off x="2331741" y="2262578"/>
              <a:ext cx="1824162" cy="1650000"/>
            </a:xfrm>
            <a:custGeom>
              <a:avLst/>
              <a:gdLst/>
              <a:ahLst/>
              <a:cxnLst/>
              <a:rect l="l" t="t" r="r" b="b"/>
              <a:pathLst>
                <a:path w="1476300" h="1650306" extrusionOk="0">
                  <a:moveTo>
                    <a:pt x="1091188" y="0"/>
                  </a:moveTo>
                  <a:lnTo>
                    <a:pt x="1476300" y="496089"/>
                  </a:lnTo>
                  <a:lnTo>
                    <a:pt x="1465675" y="867409"/>
                  </a:lnTo>
                  <a:lnTo>
                    <a:pt x="1233003" y="567688"/>
                  </a:lnTo>
                  <a:lnTo>
                    <a:pt x="1233003" y="1287442"/>
                  </a:lnTo>
                  <a:cubicBezTo>
                    <a:pt x="1233003" y="1487846"/>
                    <a:pt x="1070543" y="1650306"/>
                    <a:pt x="870139" y="1650306"/>
                  </a:cubicBezTo>
                  <a:lnTo>
                    <a:pt x="0" y="1650306"/>
                  </a:lnTo>
                  <a:lnTo>
                    <a:pt x="9881" y="1377826"/>
                  </a:lnTo>
                  <a:lnTo>
                    <a:pt x="823449" y="1377826"/>
                  </a:lnTo>
                  <a:cubicBezTo>
                    <a:pt x="899152" y="1377826"/>
                    <a:pt x="960521" y="1316456"/>
                    <a:pt x="960521" y="1240753"/>
                  </a:cubicBezTo>
                  <a:lnTo>
                    <a:pt x="960522" y="508927"/>
                  </a:lnTo>
                  <a:lnTo>
                    <a:pt x="667715" y="844577"/>
                  </a:lnTo>
                  <a:lnTo>
                    <a:pt x="678340" y="47325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Skupina 58">
              <a:extLst>
                <a:ext uri="{FF2B5EF4-FFF2-40B4-BE49-F238E27FC236}">
                  <a16:creationId xmlns:a16="http://schemas.microsoft.com/office/drawing/2014/main" id="{F3DCEA08-BF84-4403-B273-5FDAEEDB446F}"/>
                </a:ext>
              </a:extLst>
            </p:cNvPr>
            <p:cNvGrpSpPr/>
            <p:nvPr/>
          </p:nvGrpSpPr>
          <p:grpSpPr>
            <a:xfrm>
              <a:off x="739134" y="2951601"/>
              <a:ext cx="1911600" cy="1910537"/>
              <a:chOff x="739134" y="2951601"/>
              <a:chExt cx="1911600" cy="1910537"/>
            </a:xfrm>
          </p:grpSpPr>
          <p:sp>
            <p:nvSpPr>
              <p:cNvPr id="60" name="Google Shape;100;p1">
                <a:extLst>
                  <a:ext uri="{FF2B5EF4-FFF2-40B4-BE49-F238E27FC236}">
                    <a16:creationId xmlns:a16="http://schemas.microsoft.com/office/drawing/2014/main" id="{14081A46-591E-4890-8519-7F5B9A41C9EF}"/>
                  </a:ext>
                </a:extLst>
              </p:cNvPr>
              <p:cNvSpPr/>
              <p:nvPr/>
            </p:nvSpPr>
            <p:spPr>
              <a:xfrm rot="2771186">
                <a:off x="739665" y="2951070"/>
                <a:ext cx="1910537" cy="19116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PoljeZBesedilom 60">
                <a:extLst>
                  <a:ext uri="{FF2B5EF4-FFF2-40B4-BE49-F238E27FC236}">
                    <a16:creationId xmlns:a16="http://schemas.microsoft.com/office/drawing/2014/main" id="{9E7B5C97-E68A-4A5D-81FA-A69A252DFC15}"/>
                  </a:ext>
                </a:extLst>
              </p:cNvPr>
              <p:cNvSpPr txBox="1"/>
              <p:nvPr/>
            </p:nvSpPr>
            <p:spPr>
              <a:xfrm>
                <a:off x="1092531" y="3534519"/>
                <a:ext cx="1296592" cy="74620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sl-SI" sz="2400" dirty="0"/>
                  <a:t>Cilji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5831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94AB131-F9C1-48DB-AD3A-5C074FBC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E9ED3E-A3FD-4FE3-BD8B-BC4B8C020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03075" y="0"/>
            <a:ext cx="0" cy="2991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262" y="1346062"/>
            <a:ext cx="3193926" cy="135032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sl-SI" sz="3200" dirty="0"/>
              <a:t>Vprašanja?</a:t>
            </a:r>
            <a:endParaRPr lang="en-GB" sz="3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504627" y="3309753"/>
            <a:ext cx="3193926" cy="2203224"/>
          </a:xfrm>
        </p:spPr>
        <p:txBody>
          <a:bodyPr rtlCol="0"/>
          <a:lstStyle/>
          <a:p>
            <a:pPr rtl="0"/>
            <a:r>
              <a:rPr lang="sl-SI" dirty="0" err="1">
                <a:hlinkClick r:id="rId3"/>
              </a:rPr>
              <a:t>Tjasa.Jug@gmail.com</a:t>
            </a:r>
            <a:endParaRPr lang="sl-SI" dirty="0"/>
          </a:p>
          <a:p>
            <a:pPr rtl="0"/>
            <a:r>
              <a:rPr lang="sl-SI" dirty="0" err="1">
                <a:hlinkClick r:id="rId4"/>
              </a:rPr>
              <a:t>Katarina.Svab@ff.uni</a:t>
            </a:r>
            <a:r>
              <a:rPr lang="sl-SI" dirty="0">
                <a:hlinkClick r:id="rId4"/>
              </a:rPr>
              <a:t>-lj.si</a:t>
            </a:r>
            <a:r>
              <a:rPr lang="sl-SI" dirty="0"/>
              <a:t> </a:t>
            </a:r>
            <a:endParaRPr lang="en-GB" dirty="0"/>
          </a:p>
        </p:txBody>
      </p:sp>
      <p:pic>
        <p:nvPicPr>
          <p:cNvPr id="12" name="Picture 11" descr="A logo with text on it&#10;&#10;Description automatically generated">
            <a:extLst>
              <a:ext uri="{FF2B5EF4-FFF2-40B4-BE49-F238E27FC236}">
                <a16:creationId xmlns:a16="http://schemas.microsoft.com/office/drawing/2014/main" id="{C98397C7-5C94-81D2-38A1-722DE9A02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444" y="4782981"/>
            <a:ext cx="4522411" cy="1127846"/>
          </a:xfrm>
          <a:prstGeom prst="rect">
            <a:avLst/>
          </a:prstGeom>
        </p:spPr>
      </p:pic>
      <p:pic>
        <p:nvPicPr>
          <p:cNvPr id="8" name="Picture Placeholder 4" descr="A qr code with a picture of a library&#10;&#10;Description automatically generated">
            <a:extLst>
              <a:ext uri="{FF2B5EF4-FFF2-40B4-BE49-F238E27FC236}">
                <a16:creationId xmlns:a16="http://schemas.microsoft.com/office/drawing/2014/main" id="{1907862C-50D8-26CC-6A3F-A47A39F96A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l="-27" r="-3856" b="-2331"/>
          <a:stretch/>
        </p:blipFill>
        <p:spPr>
          <a:xfrm>
            <a:off x="1176376" y="762485"/>
            <a:ext cx="5540062" cy="5457339"/>
          </a:xfrm>
        </p:spPr>
      </p:pic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4495366-EE59-449D-B7FC-B98DC2FE6C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5107" y="3055535"/>
            <a:ext cx="7981786" cy="2609103"/>
          </a:xfrm>
        </p:spPr>
        <p:txBody>
          <a:bodyPr rtlCol="0"/>
          <a:lstStyle/>
          <a:p>
            <a:pPr rtl="0"/>
            <a:r>
              <a:rPr lang="en-GB" dirty="0"/>
              <a:t>If you can film an idea in your mind, follow that film idea shot for shot, scene for scene, that idea is worth making. ​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1404CCDC-501B-496D-9029-79E903535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/>
              <a:t>Craig Mapp​</a:t>
            </a:r>
          </a:p>
          <a:p>
            <a:pPr lvl="0" rtl="0"/>
            <a:endParaRPr lang="en-GB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33799A4-8798-4781-8D28-35CC07B11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9180" y="3069456"/>
            <a:ext cx="438150" cy="247650"/>
          </a:xfrm>
          <a:prstGeom prst="rect">
            <a:avLst/>
          </a:prstGeom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4C50844-6236-4709-89E7-EDEB32935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29759" y="3219972"/>
            <a:ext cx="69604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games-are-the-only-force-in-the-known-universe-that-can-get-people-to-take-actions-against-their-self-interest-in-a-predictable-way-without-using-force">
            <a:extLst>
              <a:ext uri="{FF2B5EF4-FFF2-40B4-BE49-F238E27FC236}">
                <a16:creationId xmlns:a16="http://schemas.microsoft.com/office/drawing/2014/main" id="{09FF8C60-B45C-E072-5B45-15EBAF2B7A8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104AF7-BF06-E138-901D-2C03EC349846}"/>
              </a:ext>
            </a:extLst>
          </p:cNvPr>
          <p:cNvSpPr txBox="1"/>
          <p:nvPr/>
        </p:nvSpPr>
        <p:spPr>
          <a:xfrm>
            <a:off x="10086892" y="6488668"/>
            <a:ext cx="188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Gabe </a:t>
            </a:r>
            <a:r>
              <a:rPr lang="en-GB" b="0" i="0" dirty="0" err="1">
                <a:solidFill>
                  <a:srgbClr val="040C28"/>
                </a:solidFill>
                <a:effectLst/>
                <a:latin typeface="Google Sans"/>
              </a:rPr>
              <a:t>Zichermann</a:t>
            </a:r>
            <a:r>
              <a:rPr lang="en-GB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19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sl-SI" dirty="0"/>
              <a:t>Predavateljici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B3BA1F-61EC-43EA-B954-8D7BA548F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0969" y="411645"/>
            <a:ext cx="4704913" cy="408470"/>
          </a:xfrm>
        </p:spPr>
        <p:txBody>
          <a:bodyPr rtlCol="0"/>
          <a:lstStyle/>
          <a:p>
            <a:pPr rtl="0"/>
            <a:r>
              <a:rPr lang="sl-SI" sz="2000" dirty="0"/>
              <a:t>dr. Tjaša Jug in dr. Katarina Švab</a:t>
            </a:r>
            <a:r>
              <a:rPr lang="en-GB" dirty="0"/>
              <a:t>​​</a:t>
            </a:r>
          </a:p>
        </p:txBody>
      </p:sp>
      <p:pic>
        <p:nvPicPr>
          <p:cNvPr id="5" name="Označba mesta slike 4" descr="Slika, ki vsebuje besede oblačila, oseba, človeški obraz, obutev&#10;&#10;Opis je samodejno ustvarjen">
            <a:extLst>
              <a:ext uri="{FF2B5EF4-FFF2-40B4-BE49-F238E27FC236}">
                <a16:creationId xmlns:a16="http://schemas.microsoft.com/office/drawing/2014/main" id="{978F0B0E-499D-36C0-15B6-DF2E84168A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507" b="4507"/>
          <a:stretch>
            <a:fillRect/>
          </a:stretch>
        </p:blipFill>
        <p:spPr>
          <a:xfrm>
            <a:off x="1098825" y="229108"/>
            <a:ext cx="4325711" cy="6399783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9EBD186-44EC-473B-B3CB-788708A47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125" y="4317965"/>
            <a:ext cx="3079078" cy="184937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6856754-2F19-4C65-B566-9269B2C2CF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27" r="31072"/>
          <a:stretch/>
        </p:blipFill>
        <p:spPr>
          <a:xfrm>
            <a:off x="8897928" y="4317965"/>
            <a:ext cx="3079078" cy="184937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DC7C4EA-706D-4E2A-A83D-8EFF30564B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49409"/>
          <a:stretch/>
        </p:blipFill>
        <p:spPr>
          <a:xfrm>
            <a:off x="5627125" y="1442753"/>
            <a:ext cx="3079078" cy="206787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6A6044A-394A-4227-B97B-FE26B4FC3E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38"/>
          <a:stretch/>
        </p:blipFill>
        <p:spPr>
          <a:xfrm>
            <a:off x="8907834" y="1442753"/>
            <a:ext cx="3069172" cy="2067870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AB1B0901-FAEB-4196-AC21-DE215C29F42E}"/>
              </a:ext>
            </a:extLst>
          </p:cNvPr>
          <p:cNvSpPr txBox="1"/>
          <p:nvPr/>
        </p:nvSpPr>
        <p:spPr>
          <a:xfrm>
            <a:off x="5817576" y="3948633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Konferenca QQML 2024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BB688C8B-58B4-4780-8F7D-4D4622E4600E}"/>
              </a:ext>
            </a:extLst>
          </p:cNvPr>
          <p:cNvSpPr txBox="1"/>
          <p:nvPr/>
        </p:nvSpPr>
        <p:spPr>
          <a:xfrm>
            <a:off x="9037083" y="3948633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Seminar o igrifikaciji 2024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2630E680-4D3A-4521-828E-6266DDA8B4BD}"/>
              </a:ext>
            </a:extLst>
          </p:cNvPr>
          <p:cNvSpPr txBox="1"/>
          <p:nvPr/>
        </p:nvSpPr>
        <p:spPr>
          <a:xfrm>
            <a:off x="5950770" y="1073421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Digitalna soba pobega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043E9EB1-7E6E-481E-82D1-ED9127ED8C18}"/>
              </a:ext>
            </a:extLst>
          </p:cNvPr>
          <p:cNvSpPr txBox="1"/>
          <p:nvPr/>
        </p:nvSpPr>
        <p:spPr>
          <a:xfrm>
            <a:off x="8793426" y="1073421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Testiranje fizične sobe pobega</a:t>
            </a:r>
          </a:p>
        </p:txBody>
      </p:sp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oman in a library">
            <a:extLst>
              <a:ext uri="{FF2B5EF4-FFF2-40B4-BE49-F238E27FC236}">
                <a16:creationId xmlns:a16="http://schemas.microsoft.com/office/drawing/2014/main" id="{1CE65FE7-1422-7D3D-9234-EB12D4298B4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9114" b="66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611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door with a sign on it&#10;&#10;Description automatically generated">
            <a:extLst>
              <a:ext uri="{FF2B5EF4-FFF2-40B4-BE49-F238E27FC236}">
                <a16:creationId xmlns:a16="http://schemas.microsoft.com/office/drawing/2014/main" id="{DD11BF53-3D5E-1878-20FC-BAFF5056FF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685" r="2268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180C3D-28AD-0911-95FB-DCD73F8F3EF8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giochidatavolotop.com/escape-room-gioco-da-tavolo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407" y="2790548"/>
            <a:ext cx="4414813" cy="902125"/>
          </a:xfrm>
          <a:solidFill>
            <a:schemeClr val="bg1">
              <a:lumMod val="85000"/>
              <a:alpha val="48000"/>
            </a:schemeClr>
          </a:solidFill>
          <a:ln>
            <a:noFill/>
            <a:prstDash/>
          </a:ln>
          <a:effectLst>
            <a:softEdge rad="3175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sl-SI" sz="3600" dirty="0">
                <a:solidFill>
                  <a:schemeClr val="tx1"/>
                </a:solidFill>
              </a:rPr>
              <a:t>Kaj so sobe pobega?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door with a sign on it&#10;&#10;Description automatically generated">
            <a:extLst>
              <a:ext uri="{FF2B5EF4-FFF2-40B4-BE49-F238E27FC236}">
                <a16:creationId xmlns:a16="http://schemas.microsoft.com/office/drawing/2014/main" id="{DD11BF53-3D5E-1878-20FC-BAFF5056FF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908" t="15175" r="28648" b="5298"/>
          <a:stretch/>
        </p:blipFill>
        <p:spPr>
          <a:xfrm>
            <a:off x="-995" y="0"/>
            <a:ext cx="12192001" cy="6858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180C3D-28AD-0911-95FB-DCD73F8F3EF8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giochidatavolotop.com/escape-room-gioco-da-tavolo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9798F9F3-8534-4E72-8AA4-D8F8B0C3F989}"/>
              </a:ext>
            </a:extLst>
          </p:cNvPr>
          <p:cNvSpPr/>
          <p:nvPr/>
        </p:nvSpPr>
        <p:spPr>
          <a:xfrm>
            <a:off x="3084394" y="1269242"/>
            <a:ext cx="5936776" cy="49814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6" name="Picture 2" descr="Mestni pobeg! Odkrijte Ljubljano v družinski pustolovski igro Unlock: paket  »Escape Ljubljana B« | I feel Slovenia">
            <a:extLst>
              <a:ext uri="{FF2B5EF4-FFF2-40B4-BE49-F238E27FC236}">
                <a16:creationId xmlns:a16="http://schemas.microsoft.com/office/drawing/2014/main" id="{0CEB2147-D06E-4BA9-9E09-24DCD45C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39" y="1632062"/>
            <a:ext cx="3101454" cy="206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eakout EDU">
            <a:extLst>
              <a:ext uri="{FF2B5EF4-FFF2-40B4-BE49-F238E27FC236}">
                <a16:creationId xmlns:a16="http://schemas.microsoft.com/office/drawing/2014/main" id="{06878464-186B-41BA-A560-FC37B8E05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82"/>
          <a:stretch/>
        </p:blipFill>
        <p:spPr bwMode="auto">
          <a:xfrm>
            <a:off x="6477179" y="1632062"/>
            <a:ext cx="2349739" cy="206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uga, polepšana izdaja kultne knjige Otok - &quot;escape room in a book&quot; - Escape  Room Enigmarium Ljubljana">
            <a:extLst>
              <a:ext uri="{FF2B5EF4-FFF2-40B4-BE49-F238E27FC236}">
                <a16:creationId xmlns:a16="http://schemas.microsoft.com/office/drawing/2014/main" id="{45096772-21BA-4B7E-BF5B-77B832D01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 bwMode="auto">
          <a:xfrm>
            <a:off x="3255740" y="3814540"/>
            <a:ext cx="3101453" cy="206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E959E29-962D-4ED5-8D3D-BF3268F4F8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052"/>
          <a:stretch/>
        </p:blipFill>
        <p:spPr>
          <a:xfrm>
            <a:off x="6411833" y="3814540"/>
            <a:ext cx="2499611" cy="20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B9930-BF8A-66DA-3918-67CFBADC70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57975" y="1883915"/>
            <a:ext cx="4606159" cy="3413686"/>
          </a:xfrm>
        </p:spPr>
        <p:txBody>
          <a:bodyPr>
            <a:normAutofit fontScale="92500"/>
          </a:bodyPr>
          <a:lstStyle/>
          <a:p>
            <a:pPr algn="ctr"/>
            <a:r>
              <a:rPr lang="sl-SI" sz="2400" b="1" i="1" dirty="0">
                <a:solidFill>
                  <a:schemeClr val="accent6">
                    <a:lumMod val="75000"/>
                  </a:schemeClr>
                </a:solidFill>
              </a:rPr>
              <a:t>Izobraževanje ne pride s poslušanjem, ampak z otrokovo izkušnjo udejstvovanja v okolju.</a:t>
            </a:r>
          </a:p>
          <a:p>
            <a:pPr algn="ctr"/>
            <a:endParaRPr lang="sl-SI" sz="24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sl-SI" sz="2400" b="1" i="1" dirty="0">
                <a:solidFill>
                  <a:schemeClr val="accent6">
                    <a:lumMod val="75000"/>
                  </a:schemeClr>
                </a:solidFill>
              </a:rPr>
              <a:t>Osebno izkustvo in udejstvovanje je edini dejavnik, ki spodbuja in omogoča razvoj.</a:t>
            </a:r>
          </a:p>
          <a:p>
            <a:pPr algn="r"/>
            <a:r>
              <a:rPr lang="sl-SI" sz="1700" b="1" i="1" dirty="0" err="1"/>
              <a:t>M.Montessori</a:t>
            </a:r>
            <a:endParaRPr lang="en-GB" sz="1700" b="1" i="1" dirty="0"/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47F11450-0CDC-CDF8-F6C4-4AC121F3C1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8" name="Picture 4" descr="Free A Boy Making Fresh Pasta Stock Photo">
            <a:extLst>
              <a:ext uri="{FF2B5EF4-FFF2-40B4-BE49-F238E27FC236}">
                <a16:creationId xmlns:a16="http://schemas.microsoft.com/office/drawing/2014/main" id="{B7F1F382-F144-C49A-8DD5-FCD270AEF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67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947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CE05CD-E7B4-DE1D-9674-B510948A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30 Inspirational Maria Montessori Quotes">
            <a:extLst>
              <a:ext uri="{FF2B5EF4-FFF2-40B4-BE49-F238E27FC236}">
                <a16:creationId xmlns:a16="http://schemas.microsoft.com/office/drawing/2014/main" id="{81745E25-9DBD-A0FE-FC17-26CD4510C9E0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" b="12708"/>
          <a:stretch/>
        </p:blipFill>
        <p:spPr bwMode="auto">
          <a:xfrm>
            <a:off x="0" y="-1180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irt road with trees and text overlay&#10;&#10;Description automatically generated">
            <a:extLst>
              <a:ext uri="{FF2B5EF4-FFF2-40B4-BE49-F238E27FC236}">
                <a16:creationId xmlns:a16="http://schemas.microsoft.com/office/drawing/2014/main" id="{889CD8E9-B154-4915-92BC-A5B97DDF1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395"/>
            <a:ext cx="12192000" cy="6858000"/>
          </a:xfrm>
          <a:prstGeom prst="rect">
            <a:avLst/>
          </a:prstGeom>
        </p:spPr>
      </p:pic>
      <p:pic>
        <p:nvPicPr>
          <p:cNvPr id="14" name="Picture 13" descr="A child carrying another child on her back&#10;&#10;Description automatically generated">
            <a:extLst>
              <a:ext uri="{FF2B5EF4-FFF2-40B4-BE49-F238E27FC236}">
                <a16:creationId xmlns:a16="http://schemas.microsoft.com/office/drawing/2014/main" id="{DDCA8209-371A-2BFB-038D-EDD22CDD4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68"/>
          <a:stretch/>
        </p:blipFill>
        <p:spPr>
          <a:xfrm>
            <a:off x="0" y="-59392"/>
            <a:ext cx="11454063" cy="6857997"/>
          </a:xfrm>
          <a:prstGeom prst="rect">
            <a:avLst/>
          </a:prstGeom>
        </p:spPr>
      </p:pic>
      <p:pic>
        <p:nvPicPr>
          <p:cNvPr id="16" name="Picture 15" descr="A white circle with words&#10;&#10;Description automatically generated">
            <a:extLst>
              <a:ext uri="{FF2B5EF4-FFF2-40B4-BE49-F238E27FC236}">
                <a16:creationId xmlns:a16="http://schemas.microsoft.com/office/drawing/2014/main" id="{4F314BDB-29F6-0A53-C26F-B5F5360AEB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83" t="1173" r="713" b="10081"/>
          <a:stretch/>
        </p:blipFill>
        <p:spPr>
          <a:xfrm>
            <a:off x="4701751" y="-118071"/>
            <a:ext cx="7490249" cy="6916676"/>
          </a:xfrm>
          <a:prstGeom prst="rect">
            <a:avLst/>
          </a:prstGeom>
        </p:spPr>
      </p:pic>
      <p:pic>
        <p:nvPicPr>
          <p:cNvPr id="6" name="Content Placeholder 5" descr="A child's hands painted with paint&#10;&#10;Description automatically generated">
            <a:extLst>
              <a:ext uri="{FF2B5EF4-FFF2-40B4-BE49-F238E27FC236}">
                <a16:creationId xmlns:a16="http://schemas.microsoft.com/office/drawing/2014/main" id="{17972DCD-75FC-A07F-D99B-26D92BAE573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6"/>
          <a:stretch>
            <a:fillRect/>
          </a:stretch>
        </p:blipFill>
        <p:spPr>
          <a:xfrm>
            <a:off x="0" y="-105981"/>
            <a:ext cx="12192000" cy="7310436"/>
          </a:xfrm>
        </p:spPr>
      </p:pic>
    </p:spTree>
    <p:extLst>
      <p:ext uri="{BB962C8B-B14F-4D97-AF65-F5344CB8AC3E}">
        <p14:creationId xmlns:p14="http://schemas.microsoft.com/office/powerpoint/2010/main" val="16908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group of people standing around a desk&#10;&#10;Description automatically generated">
            <a:extLst>
              <a:ext uri="{FF2B5EF4-FFF2-40B4-BE49-F238E27FC236}">
                <a16:creationId xmlns:a16="http://schemas.microsoft.com/office/drawing/2014/main" id="{A841164B-D0E8-9814-068E-6533E8EA00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017" r="13017"/>
          <a:stretch>
            <a:fillRect/>
          </a:stretch>
        </p:blipFill>
        <p:spPr>
          <a:xfrm>
            <a:off x="4583113" y="0"/>
            <a:ext cx="7608887" cy="6858000"/>
          </a:xfr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DFEFD5D-FF81-8273-4AE2-EE9DE5AC7C63}"/>
              </a:ext>
            </a:extLst>
          </p:cNvPr>
          <p:cNvSpPr/>
          <p:nvPr/>
        </p:nvSpPr>
        <p:spPr>
          <a:xfrm>
            <a:off x="433136" y="621630"/>
            <a:ext cx="2855496" cy="271111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Konstruktivizem </a:t>
            </a:r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59FD68-C917-B784-04B2-C01257C737A2}"/>
              </a:ext>
            </a:extLst>
          </p:cNvPr>
          <p:cNvSpPr/>
          <p:nvPr/>
        </p:nvSpPr>
        <p:spPr>
          <a:xfrm>
            <a:off x="2894680" y="2675020"/>
            <a:ext cx="2855496" cy="2711116"/>
          </a:xfrm>
          <a:prstGeom prst="ellipse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Socialni konstruktivizem</a:t>
            </a:r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C4826E-6190-1C55-6936-B61A3A63B799}"/>
              </a:ext>
            </a:extLst>
          </p:cNvPr>
          <p:cNvSpPr/>
          <p:nvPr/>
        </p:nvSpPr>
        <p:spPr>
          <a:xfrm>
            <a:off x="5717174" y="4030578"/>
            <a:ext cx="2855496" cy="2711116"/>
          </a:xfrm>
          <a:prstGeom prst="ellipse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Situacijsko učenje</a:t>
            </a: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953F423-F085-BA6C-15E4-1E823A7A831A}"/>
              </a:ext>
            </a:extLst>
          </p:cNvPr>
          <p:cNvSpPr/>
          <p:nvPr/>
        </p:nvSpPr>
        <p:spPr>
          <a:xfrm>
            <a:off x="4471673" y="0"/>
            <a:ext cx="2855496" cy="27111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Behaviorizem</a:t>
            </a:r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F330FB8-3019-90CB-0CF8-D90BEBA98CA4}"/>
              </a:ext>
            </a:extLst>
          </p:cNvPr>
          <p:cNvSpPr/>
          <p:nvPr/>
        </p:nvSpPr>
        <p:spPr>
          <a:xfrm>
            <a:off x="39184" y="4130842"/>
            <a:ext cx="2855496" cy="2711116"/>
          </a:xfrm>
          <a:prstGeom prst="ellipse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Kognitivna teorija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341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>
            <a:extLst>
              <a:ext uri="{FF2B5EF4-FFF2-40B4-BE49-F238E27FC236}">
                <a16:creationId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297" y="3392168"/>
            <a:ext cx="4079564" cy="1268810"/>
          </a:xfrm>
        </p:spPr>
        <p:txBody>
          <a:bodyPr rtlCol="0"/>
          <a:lstStyle/>
          <a:p>
            <a:pPr algn="ctr" rtl="0"/>
            <a:r>
              <a:rPr lang="sl-SI" sz="2800" dirty="0"/>
              <a:t>Kaj posameznik pridobi s sobo</a:t>
            </a:r>
            <a:br>
              <a:rPr lang="sl-SI" sz="2800" dirty="0"/>
            </a:br>
            <a:r>
              <a:rPr lang="sl-SI" sz="2800" dirty="0"/>
              <a:t> pobega?</a:t>
            </a:r>
            <a:endParaRPr lang="en-GB" sz="2800" dirty="0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548CC941-7974-4E89-9125-7894B65CF1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11409" y="1166497"/>
            <a:ext cx="3293991" cy="430923"/>
          </a:xfrm>
        </p:spPr>
        <p:txBody>
          <a:bodyPr rtlCol="0"/>
          <a:lstStyle/>
          <a:p>
            <a:pPr rtl="0"/>
            <a:r>
              <a:rPr lang="sl-SI" sz="1800" dirty="0"/>
              <a:t>Aktivno učenje</a:t>
            </a:r>
            <a:endParaRPr lang="en-GB" sz="1800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50202FC6-8464-4C3A-A97B-059318AA7B1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811407" y="1707810"/>
            <a:ext cx="7557181" cy="430923"/>
          </a:xfrm>
        </p:spPr>
        <p:txBody>
          <a:bodyPr rtlCol="0"/>
          <a:lstStyle/>
          <a:p>
            <a:pPr rtl="0"/>
            <a:r>
              <a:rPr lang="sl-SI" sz="1800" dirty="0"/>
              <a:t>Spodbujanje kritičnega in kreativnega mišljenja in inovativnost</a:t>
            </a:r>
            <a:endParaRPr lang="en-GB" sz="1800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E54D197-DB5B-4916-8290-50781985C9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825446" y="3349829"/>
            <a:ext cx="4740454" cy="430923"/>
          </a:xfrm>
        </p:spPr>
        <p:txBody>
          <a:bodyPr rtlCol="0"/>
          <a:lstStyle/>
          <a:p>
            <a:pPr rtl="0"/>
            <a:r>
              <a:rPr lang="sl-SI" sz="1800" dirty="0"/>
              <a:t>Razvijanje bralne in digitalne pismenosti</a:t>
            </a:r>
            <a:endParaRPr lang="en-GB" sz="1800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9835A6A0-CE7A-4139-A925-E2FAB1B4AC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811409" y="2805341"/>
            <a:ext cx="2928647" cy="430923"/>
          </a:xfrm>
        </p:spPr>
        <p:txBody>
          <a:bodyPr rtlCol="0"/>
          <a:lstStyle/>
          <a:p>
            <a:pPr rtl="0"/>
            <a:r>
              <a:rPr lang="sl-SI" sz="1800" dirty="0"/>
              <a:t>STEAM znanje</a:t>
            </a:r>
            <a:endParaRPr lang="en-GB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12CE6A6-DF77-472D-A1D1-E774E694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7549" y="1207451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CF04AA3-DE45-473C-BCB0-FB487EE57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4389" y="174834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D813B6D-1DAF-48CA-9640-03182B160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4389" y="2298324"/>
            <a:ext cx="365760" cy="3657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A6DA090-00E3-489F-AF35-0FE8B534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4389" y="2845874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 dirty="0"/>
          </a:p>
        </p:txBody>
      </p:sp>
      <p:graphicFrame>
        <p:nvGraphicFramePr>
          <p:cNvPr id="73" name="Chart 72">
            <a:extLst>
              <a:ext uri="{FF2B5EF4-FFF2-40B4-BE49-F238E27FC236}">
                <a16:creationId xmlns:a16="http://schemas.microsoft.com/office/drawing/2014/main" id="{AE955C42-2466-4683-8B3A-32F47379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5767920"/>
              </p:ext>
            </p:extLst>
          </p:nvPr>
        </p:nvGraphicFramePr>
        <p:xfrm>
          <a:off x="7451946" y="1597420"/>
          <a:ext cx="6769768" cy="5026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ontent Placeholder 36">
            <a:extLst>
              <a:ext uri="{FF2B5EF4-FFF2-40B4-BE49-F238E27FC236}">
                <a16:creationId xmlns:a16="http://schemas.microsoft.com/office/drawing/2014/main" id="{AEF8273F-1B29-0D57-862B-7C17AA6B6B7B}"/>
              </a:ext>
            </a:extLst>
          </p:cNvPr>
          <p:cNvSpPr txBox="1">
            <a:spLocks/>
          </p:cNvSpPr>
          <p:nvPr/>
        </p:nvSpPr>
        <p:spPr>
          <a:xfrm>
            <a:off x="1800070" y="2245045"/>
            <a:ext cx="5644226" cy="430923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/>
              <a:t>Timsko delo, komunikacija in socialne veščine</a:t>
            </a:r>
            <a:endParaRPr lang="en-GB" sz="1800" dirty="0"/>
          </a:p>
        </p:txBody>
      </p:sp>
      <p:sp>
        <p:nvSpPr>
          <p:cNvPr id="12" name="Content Placeholder 36">
            <a:extLst>
              <a:ext uri="{FF2B5EF4-FFF2-40B4-BE49-F238E27FC236}">
                <a16:creationId xmlns:a16="http://schemas.microsoft.com/office/drawing/2014/main" id="{F266E4BB-631F-6B73-717F-8D98AD7C81D3}"/>
              </a:ext>
            </a:extLst>
          </p:cNvPr>
          <p:cNvSpPr txBox="1">
            <a:spLocks/>
          </p:cNvSpPr>
          <p:nvPr/>
        </p:nvSpPr>
        <p:spPr>
          <a:xfrm>
            <a:off x="1800070" y="3859667"/>
            <a:ext cx="4591527" cy="430923"/>
          </a:xfrm>
          <a:prstGeom prst="rect">
            <a:avLst/>
          </a:prstGeom>
        </p:spPr>
        <p:txBody>
          <a:bodyPr rtlCol="0" anchor="t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/>
              <a:t>Dobro počutje</a:t>
            </a:r>
            <a:endParaRPr lang="en-GB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589669-00A7-8E40-6338-9E0511A70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7549" y="3365570"/>
            <a:ext cx="365760" cy="3657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DC61D2-8762-AC2F-7F31-3A0639531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4389" y="3924830"/>
            <a:ext cx="365760" cy="365760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11861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58958507_TF78544816_Win32" id="{59B8F5DA-F782-49E9-87ED-77C2F06E1057}" vid="{987FD31A-45F2-4BA5-8186-70ABC7AF54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9B3369-3F0F-499C-9EE7-8EC46B6E8A79}">
  <ds:schemaRefs>
    <ds:schemaRef ds:uri="http://schemas.microsoft.com/sharepoint/v3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230e9df3-be65-4c73-a93b-d1236ebd677e"/>
    <ds:schemaRef ds:uri="16c05727-aa75-4e4a-9b5f-8a80a1165891"/>
    <ds:schemaRef ds:uri="71af3243-3dd4-4a8d-8c0d-dd76da1f02a5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{CB0BC71C-9AB7-4AF3-90F8-20915351F835}tf78544816_win32</Template>
  <TotalTime>1204</TotalTime>
  <Words>1150</Words>
  <Application>Microsoft Office PowerPoint</Application>
  <PresentationFormat>Widescreen</PresentationFormat>
  <Paragraphs>121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Odklepanje priložnosti za knjižnice s sobami pobega</vt:lpstr>
      <vt:lpstr>Predavateljici</vt:lpstr>
      <vt:lpstr>PowerPoint Presentation</vt:lpstr>
      <vt:lpstr>Kaj so sobe pobega?</vt:lpstr>
      <vt:lpstr>PowerPoint Presentation</vt:lpstr>
      <vt:lpstr>PowerPoint Presentation</vt:lpstr>
      <vt:lpstr>PowerPoint Presentation</vt:lpstr>
      <vt:lpstr>PowerPoint Presentation</vt:lpstr>
      <vt:lpstr>Kaj posameznik pridobi s sobo  pobega?</vt:lpstr>
      <vt:lpstr>KOMPETENCE</vt:lpstr>
      <vt:lpstr>PowerPoint Presentation</vt:lpstr>
      <vt:lpstr>KOMERICALNE</vt:lpstr>
      <vt:lpstr>Sobe pobega v knjižnicah</vt:lpstr>
      <vt:lpstr>PowerPoint Presentation</vt:lpstr>
      <vt:lpstr>Vprašanja?</vt:lpstr>
      <vt:lpstr>Craig Mapp​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Odklepanje priložnosti za knjižnice s sobami pobega</dc:title>
  <dc:creator>Švab, Katarina</dc:creator>
  <cp:lastModifiedBy>Švab, Katarina</cp:lastModifiedBy>
  <cp:revision>44</cp:revision>
  <dcterms:created xsi:type="dcterms:W3CDTF">2024-08-22T10:21:11Z</dcterms:created>
  <dcterms:modified xsi:type="dcterms:W3CDTF">2024-09-17T05:38:37Z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