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57" r:id="rId4"/>
    <p:sldId id="259" r:id="rId5"/>
    <p:sldId id="260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61" r:id="rId14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7"/>
    <p:restoredTop sz="94673"/>
  </p:normalViewPr>
  <p:slideViewPr>
    <p:cSldViewPr snapToGrid="0">
      <p:cViewPr>
        <p:scale>
          <a:sx n="75" d="100"/>
          <a:sy n="75" d="100"/>
        </p:scale>
        <p:origin x="73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417301-ABD5-AF48-0319-3BFBE2061B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ll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A86553-624C-BC17-76D1-85500F362A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BE56B-129B-A44B-A3FA-E09C71B4ADB2}" type="datetimeFigureOut">
              <a:rPr lang="en-SI" smtClean="0"/>
              <a:t>09/19/2024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D3B45-1698-09E4-318D-2DCF5C8868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E54C5-4AC8-103D-25ED-B49041CD2C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30175-D843-1A4C-A930-17A6E6E3951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32673763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ll</a:t>
            </a:r>
            <a:endParaRPr lang="en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27FC3-5FF2-854D-9596-6D01F0E28B88}" type="datetimeFigureOut">
              <a:rPr lang="en-SI" smtClean="0"/>
              <a:t>09/19/2024</a:t>
            </a:fld>
            <a:endParaRPr lang="en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60B95-C2E7-F844-A97F-240972FE3AD0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06387145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258B4-744C-F829-7D06-1F15BE1EF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E246E-15C5-1C62-2123-128C3BBD2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AE5C4-03D8-331A-16CC-09417EBF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4569-4AB4-BE44-9B7E-3FF89732B376}" type="datetime1">
              <a:rPr lang="en-US" smtClean="0"/>
              <a:t>9/19/2024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1B64D-C514-9E23-8AC8-5787070D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D1C87-8D27-D513-D053-F30424AD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B04-AB4A-6843-AB4B-B8A2649E0AC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53652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17D2B-7944-635D-279C-B9B2A66D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63C98-E8C7-B770-18AE-2A5844C0B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99177-80F7-B83E-29A4-1210DC9A8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47A8-CC68-9B43-B080-D9AEF9339760}" type="datetime1">
              <a:rPr lang="en-US" smtClean="0"/>
              <a:t>9/19/2024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8FFCD-E214-62EF-F8A3-3DE68020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21541-CD7D-40A6-1B2F-700AA92E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B04-AB4A-6843-AB4B-B8A2649E0AC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04128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19AF6B-9845-517F-78B3-7DAE41BE4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9BD25D-CBE0-ED5F-2157-FA3A9C4A3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180F9-9097-D15E-59B5-473E9475F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FCB2-1CA0-5848-B989-95D1A4CEAD43}" type="datetime1">
              <a:rPr lang="en-US" smtClean="0"/>
              <a:t>9/19/2024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7495F-F345-1A69-91FA-AD6AE612B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D6B86-19DB-951A-F5AE-63BEF006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B04-AB4A-6843-AB4B-B8A2649E0AC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40217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103BB-1A7D-9330-27DF-F00B0571E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0A728-56BF-9579-26CC-6E21C4E8D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85893-3993-3BFC-19C5-DCB736A2D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AF79-BFC6-CD48-827F-51FF571D542D}" type="datetime1">
              <a:rPr lang="en-US" smtClean="0"/>
              <a:t>9/19/2024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ACEC4-CA9A-A848-ED70-31063DF2F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4D0A5-2A0E-4C24-B40C-B3195C8BA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B04-AB4A-6843-AB4B-B8A2649E0AC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02955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87C74-796D-C778-C5BC-007912187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93873-6E12-2571-9B1B-E349D2A3B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6A20A-E5E7-3644-3475-7827A8C4D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6787-8FB7-0949-9740-DA3D18AEB80F}" type="datetime1">
              <a:rPr lang="en-US" smtClean="0"/>
              <a:t>9/19/2024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59D00-2FD4-0A7C-1EC0-A058CABE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331DF-51F1-303E-5532-2667E050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B04-AB4A-6843-AB4B-B8A2649E0AC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07391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9DE66-2634-C19A-C6AE-5A02499B2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987DA-52D9-F07C-99AD-9F0393F558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76BDE-507D-415A-2DC3-FBFF76234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9F397-EC2C-136E-C9E5-68CC79F0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609A-0CE4-554B-BEDF-BEC889B84EB2}" type="datetime1">
              <a:rPr lang="en-US" smtClean="0"/>
              <a:t>9/19/2024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01737-6636-EC82-7052-00046DC8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4E524-FDEC-C879-0626-9A6180B67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B04-AB4A-6843-AB4B-B8A2649E0AC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55608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EFC6-93CF-DBF1-D8C6-FD5971E85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B9D65-5F43-E587-6FD3-8086A5C8D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F9455-A026-47ED-CD95-B6F2EAAC9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2F0DD-26B7-448A-C24A-DC086CAFC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7274E8-561E-B49C-CC29-15029EF4A3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717C4-D452-A848-1C07-0A4CFD598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A172-F80C-CF4A-A3F3-69A8EDAF9019}" type="datetime1">
              <a:rPr lang="en-US" smtClean="0"/>
              <a:t>9/19/2024</a:t>
            </a:fld>
            <a:endParaRPr lang="en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E64128-37C4-F4F0-3A37-40C4BCB1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7E8F63-69F9-6F6F-10D1-2353F6E9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B04-AB4A-6843-AB4B-B8A2649E0AC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88430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CE45B-6C95-C77D-C9DD-9F0CC1153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F62FC-2DB8-E5D6-9EA8-F2B3A3EF2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0D5F-9F25-6A41-8C37-486343E7B02F}" type="datetime1">
              <a:rPr lang="en-US" smtClean="0"/>
              <a:t>9/19/2024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CFA964-3746-057A-E892-3089AB9F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E21C6-C246-3700-058F-73BF7584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B04-AB4A-6843-AB4B-B8A2649E0AC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85363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6C846C-2E3B-18BF-6B0C-1FEC407FF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1CE7-AA76-E143-B3CA-E9E46B4C8E12}" type="datetime1">
              <a:rPr lang="en-US" smtClean="0"/>
              <a:t>9/19/2024</a:t>
            </a:fld>
            <a:endParaRPr lang="en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162FB1-06EF-7807-FFF3-FC1F068E7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C7B0C-6269-B8A3-2625-5BD57140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B04-AB4A-6843-AB4B-B8A2649E0AC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9123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5CC0C-9B0B-1A65-DA38-1B1833BAF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DBA8B-A8A5-5A0E-229C-A7F1238AA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F6C62-3817-74F7-005D-CA554D3B3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7D6AE-542F-AA89-3666-13C89FD98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7E05-F799-7047-BFD9-43E98E0785FA}" type="datetime1">
              <a:rPr lang="en-US" smtClean="0"/>
              <a:t>9/19/2024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82B6B-9A05-896E-9B50-D0EAC3491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C9248-5EB1-B5BC-F1E7-076D042D5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B04-AB4A-6843-AB4B-B8A2649E0AC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5881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63A4-9062-B3C4-915A-F94D40D08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EA0AE-B184-3CF0-228F-7494B7009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AE8E2C-F6E0-D8C0-86DF-137F30A36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5C58F-8C31-2024-0EE1-7AF28E0D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AE18-9A0D-0C4A-B61B-81B110ED013E}" type="datetime1">
              <a:rPr lang="en-US" smtClean="0"/>
              <a:t>9/19/2024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56F1B-8128-33F5-8C9D-44609FCC9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8E8B1-FBD0-65A6-71CC-D07C5E85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B04-AB4A-6843-AB4B-B8A2649E0AC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18588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156C0B-23B3-6AFD-C962-1B86B8853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5EBF8-0EE4-5B63-201A-0C770206B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8A843-27A1-4B7F-9954-27A6EAAAD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28D307-DEDC-474E-849B-6A097469D05D}" type="datetime1">
              <a:rPr lang="en-US" smtClean="0"/>
              <a:t>9/19/2024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266DA-59ED-F1C5-3AF9-4EB9B55D40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1E5E5-F7BC-877D-945C-CEB35C710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977B04-AB4A-6843-AB4B-B8A2649E0AC6}" type="slidenum">
              <a:rPr lang="en-SI" smtClean="0"/>
              <a:t>‹#›</a:t>
            </a:fld>
            <a:endParaRPr lang="en-SI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EB4C5739-6578-B02A-55C0-0DF7719761D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038600" y="22225"/>
            <a:ext cx="1765300" cy="685800"/>
          </a:xfrm>
          <a:prstGeom prst="rect">
            <a:avLst/>
          </a:prstGeom>
        </p:spPr>
      </p:pic>
      <p:pic>
        <p:nvPicPr>
          <p:cNvPr id="12" name="Picture 1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AF1772EC-0F8A-EDC8-F395-8F02EEA1020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015135" y="-13494"/>
            <a:ext cx="1765300" cy="77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0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ja.bogataj@ipi.s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m23Y9Y_1c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AA40C-F229-4DC3-2096-1E642FEFB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7088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Izposoja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e-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Sloveniji</a:t>
            </a:r>
            <a:br>
              <a:rPr lang="en-GB" dirty="0"/>
            </a:br>
            <a:endParaRPr lang="en-S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F9DC1-E26E-918D-7AE8-3309FC59C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rmAutofit lnSpcReduction="10000"/>
          </a:bodyPr>
          <a:lstStyle/>
          <a:p>
            <a:endParaRPr lang="en-S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SI" dirty="0">
                <a:latin typeface="Calibri" panose="020F0502020204030204" pitchFamily="34" charset="0"/>
                <a:cs typeface="Calibri" panose="020F0502020204030204" pitchFamily="34" charset="0"/>
              </a:rPr>
              <a:t>Dr. Maja Bogataj Jančič, LL.M., LL.M.</a:t>
            </a:r>
          </a:p>
          <a:p>
            <a:r>
              <a:rPr lang="en-SI" dirty="0">
                <a:latin typeface="Calibri" panose="020F0502020204030204" pitchFamily="34" charset="0"/>
                <a:cs typeface="Calibri" panose="020F0502020204030204" pitchFamily="34" charset="0"/>
              </a:rPr>
              <a:t>Inštitut za odprte podatke in intelektualno lastnino ODIPI</a:t>
            </a:r>
          </a:p>
          <a:p>
            <a:r>
              <a:rPr lang="en-SI" dirty="0">
                <a:latin typeface="Calibri" panose="020F0502020204030204" pitchFamily="34" charset="0"/>
                <a:cs typeface="Calibri" panose="020F0502020204030204" pitchFamily="34" charset="0"/>
              </a:rPr>
              <a:t>KR21 nacionalni in regionalni koordinator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2E81205D-6783-62AA-3D90-1A12D35AE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555" y="4604657"/>
            <a:ext cx="3320445" cy="1289957"/>
          </a:xfrm>
          <a:prstGeom prst="rect">
            <a:avLst/>
          </a:prstGeom>
        </p:spPr>
      </p:pic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F74A0692-C67E-B3F9-FCFA-BFE05A741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6169" y="4604657"/>
            <a:ext cx="3039480" cy="13328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8DF5255-5ACD-E861-5DAE-6BACF2B5C6F1}"/>
              </a:ext>
            </a:extLst>
          </p:cNvPr>
          <p:cNvSpPr/>
          <p:nvPr/>
        </p:nvSpPr>
        <p:spPr>
          <a:xfrm>
            <a:off x="3303037" y="0"/>
            <a:ext cx="5355771" cy="9890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209563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E9966-0996-AB4B-9EF0-033C9DB7D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9582"/>
            <a:ext cx="10515600" cy="1325563"/>
          </a:xfrm>
        </p:spPr>
        <p:txBody>
          <a:bodyPr/>
          <a:lstStyle/>
          <a:p>
            <a:pPr algn="ctr"/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Izzivi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modelu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e-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Sloveniji</a:t>
            </a:r>
            <a:endParaRPr lang="en-S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32FE6-6F0A-F9DA-08D9-5735E1E76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dirty="0"/>
              <a:t>I</a:t>
            </a:r>
            <a:r>
              <a:rPr lang="en-SI" sz="2400" dirty="0"/>
              <a:t>z “avtorske prespektive”</a:t>
            </a:r>
          </a:p>
          <a:p>
            <a:pPr>
              <a:lnSpc>
                <a:spcPct val="100000"/>
              </a:lnSpc>
            </a:pPr>
            <a:endParaRPr lang="en-SI" sz="2400" dirty="0"/>
          </a:p>
          <a:p>
            <a:pPr>
              <a:lnSpc>
                <a:spcPct val="100000"/>
              </a:lnSpc>
            </a:pPr>
            <a:r>
              <a:rPr lang="en-SI" sz="2400" dirty="0"/>
              <a:t>Vprašanja / izhodišča za paneliste na okrogli mizi</a:t>
            </a:r>
          </a:p>
        </p:txBody>
      </p:sp>
    </p:spTree>
    <p:extLst>
      <p:ext uri="{BB962C8B-B14F-4D97-AF65-F5344CB8AC3E}">
        <p14:creationId xmlns:p14="http://schemas.microsoft.com/office/powerpoint/2010/main" val="1808294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96CFDCF-A452-D27F-3980-1FF2A2C62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568"/>
            <a:ext cx="10515600" cy="52911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Avtor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založnik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Ali se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honorar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poveča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ker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poveča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obseg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pravic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založbe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odkupijo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tudi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pravico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dajanja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voljo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javnosti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)?</a:t>
            </a:r>
          </a:p>
          <a:p>
            <a:pPr lvl="1">
              <a:lnSpc>
                <a:spcPct val="100000"/>
              </a:lnSpc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Avtor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država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Avtorji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dobijo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Knjižnice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država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Ali se je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povečal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obseg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financiranja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knjižnic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ker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po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novem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kupujejo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dostop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do e-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90115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C1C2C-6B54-4E97-E1AA-99669271E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160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Knjižnice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založniki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Knjižnice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so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največji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kupci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Dohodki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založnikov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povečajo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lnSpc>
                <a:spcPct val="100000"/>
              </a:lnSpc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Ali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knjižnice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moti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da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imajo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zgolj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dostop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in ne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tudi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samih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lvl="1">
              <a:lnSpc>
                <a:spcPct val="100000"/>
              </a:lnSpc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Ali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knjižnice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moti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da ne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morejo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opravljati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nekaterih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tradicionalnih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funkcij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knjižnic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? (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medknjižnična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izposoja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>
              <a:lnSpc>
                <a:spcPct val="100000"/>
              </a:lnSpc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Država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– 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državljani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uporabniki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knjižnic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Davkoplačevalci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plačujejo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za e-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knjige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lnSpc>
                <a:spcPct val="100000"/>
              </a:lnSpc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Uporabniki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član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knjižnic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imajo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voljo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e-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knjige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752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284F87-6448-1B71-E976-CB893F8C5BDF}"/>
              </a:ext>
            </a:extLst>
          </p:cNvPr>
          <p:cNvSpPr/>
          <p:nvPr/>
        </p:nvSpPr>
        <p:spPr>
          <a:xfrm>
            <a:off x="3303037" y="0"/>
            <a:ext cx="5355771" cy="9890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7615B064-CEDB-72B2-7111-962A31ED8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555" y="4604657"/>
            <a:ext cx="3320445" cy="1289957"/>
          </a:xfrm>
          <a:prstGeom prst="rect">
            <a:avLst/>
          </a:prstGeom>
        </p:spPr>
      </p:pic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52543729-BA34-588C-2E71-C3CA0CDD6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6169" y="4604657"/>
            <a:ext cx="3039480" cy="133282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23F3C17-A4AB-7A00-8E3B-21D39154C6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I" dirty="0"/>
              <a:t>Hvala za vašo pozornost!</a:t>
            </a:r>
            <a:br>
              <a:rPr lang="en-SI" dirty="0"/>
            </a:br>
            <a:endParaRPr lang="en-SI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329FB76-A69A-019B-E5DD-5B3D276B77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0" i="0" dirty="0">
                <a:effectLst/>
                <a:latin typeface="Helvetica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maja.bogataj@ipi.si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58633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24780-78BA-7C2E-68F7-57669D2E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8978"/>
            <a:ext cx="10515600" cy="1325563"/>
          </a:xfrm>
        </p:spPr>
        <p:txBody>
          <a:bodyPr/>
          <a:lstStyle/>
          <a:p>
            <a:pPr algn="ctr"/>
            <a:r>
              <a:rPr lang="en-SI" dirty="0">
                <a:latin typeface="Calibri" panose="020F0502020204030204" pitchFamily="34" charset="0"/>
                <a:cs typeface="Calibri" panose="020F0502020204030204" pitchFamily="34" charset="0"/>
              </a:rPr>
              <a:t>Knowledge Rights 21 (KR21)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75FF6-21E5-51E3-5061-59C2756A0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25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ODIPI je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član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evropske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mreže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Knowledge Rights 21 (KR21), ki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deluje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smeri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sprememb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zakonodaje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prakse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po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vsej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Evropi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, da bi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okrepila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dostop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znanja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Cilj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mreže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omogočiti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delo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raziskovalcev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učiteljev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ustanov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varstvo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kulturne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dediščine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spremembami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področju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zakonodaje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, regulative in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politik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. To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vključuje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modernizacijo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avtorskih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pravic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digitalnih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platform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ter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ustrezne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naložbe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digitalno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javno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raziskovalno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izobraževalno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infrastrukturo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Delo KR21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vključuje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prizadevanje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omogočanje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poštenega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dostopa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do e-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knjig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, e-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revij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drugih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digitalnih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vsebin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uporabnike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knjižnic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zaščito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uporabniških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pravic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pred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pogodbenimi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tehnološkimi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ovirami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ter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spodbujanje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odprtega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prilagodljivega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avtorskega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Evropi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05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630A0E-86E7-ADF4-380B-873F3E8FA576}"/>
              </a:ext>
            </a:extLst>
          </p:cNvPr>
          <p:cNvSpPr txBox="1">
            <a:spLocks/>
          </p:cNvSpPr>
          <p:nvPr/>
        </p:nvSpPr>
        <p:spPr>
          <a:xfrm>
            <a:off x="838200" y="179989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Helvetica" pitchFamily="2" charset="0"/>
                <a:hlinkClick r:id="rId2"/>
              </a:rPr>
              <a:t>https://www.youtube.com/watch?v=Um23Y9Y_1cc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53963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2B5B3-9629-7C8E-4B19-F7CAB505C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8978"/>
            <a:ext cx="10515600" cy="1325563"/>
          </a:xfrm>
        </p:spPr>
        <p:txBody>
          <a:bodyPr/>
          <a:lstStyle/>
          <a:p>
            <a:pPr algn="ctr"/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Pravne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podlage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izposojo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e-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knjig</a:t>
            </a:r>
            <a:endParaRPr lang="en-S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85E8C-AD70-1C6C-728B-9C2132785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2263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SI" sz="2400" dirty="0">
                <a:latin typeface="Calibri" panose="020F0502020204030204" pitchFamily="34" charset="0"/>
                <a:cs typeface="Calibri" panose="020F0502020204030204" pitchFamily="34" charset="0"/>
              </a:rPr>
              <a:t>36. člen Zakona o avtorski in sorodnih pravicah (ZASP)</a:t>
            </a:r>
          </a:p>
          <a:p>
            <a:pPr>
              <a:lnSpc>
                <a:spcPct val="100000"/>
              </a:lnSpc>
            </a:pPr>
            <a:endParaRPr lang="en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SI" sz="2400" dirty="0">
                <a:latin typeface="Calibri" panose="020F0502020204030204" pitchFamily="34" charset="0"/>
                <a:cs typeface="Calibri" panose="020F0502020204030204" pitchFamily="34" charset="0"/>
              </a:rPr>
              <a:t>2. člen Zakona o knjižničarstvu (ZKnj-1)</a:t>
            </a:r>
          </a:p>
          <a:p>
            <a:pPr>
              <a:lnSpc>
                <a:spcPct val="100000"/>
              </a:lnSpc>
            </a:pPr>
            <a:endParaRPr lang="en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SI" sz="2400" dirty="0">
                <a:latin typeface="Calibri" panose="020F0502020204030204" pitchFamily="34" charset="0"/>
                <a:cs typeface="Calibri" panose="020F0502020204030204" pitchFamily="34" charset="0"/>
              </a:rPr>
              <a:t>3. člen ZKnj-1</a:t>
            </a:r>
          </a:p>
          <a:p>
            <a:pPr>
              <a:lnSpc>
                <a:spcPct val="100000"/>
              </a:lnSpc>
            </a:pPr>
            <a:endParaRPr lang="en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SI" sz="2400" dirty="0">
                <a:latin typeface="Calibri" panose="020F0502020204030204" pitchFamily="34" charset="0"/>
                <a:cs typeface="Calibri" panose="020F0502020204030204" pitchFamily="34" charset="0"/>
              </a:rPr>
              <a:t>56. člen ZKnj-1</a:t>
            </a:r>
          </a:p>
          <a:p>
            <a:pPr>
              <a:lnSpc>
                <a:spcPct val="100000"/>
              </a:lnSpc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Pravilnik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izvajanju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knjižničnega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nadomestila</a:t>
            </a:r>
            <a:endParaRPr lang="en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87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5CC5CE-09C2-77DC-F14A-DC71771E2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1622"/>
            <a:ext cx="10515600" cy="1325563"/>
          </a:xfrm>
        </p:spPr>
        <p:txBody>
          <a:bodyPr/>
          <a:lstStyle/>
          <a:p>
            <a:pPr algn="ctr"/>
            <a:r>
              <a:rPr lang="en-SI" dirty="0">
                <a:latin typeface="Calibri" panose="020F0502020204030204" pitchFamily="34" charset="0"/>
                <a:cs typeface="Calibri" panose="020F0502020204030204" pitchFamily="34" charset="0"/>
              </a:rPr>
              <a:t>36.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en-SI" dirty="0">
                <a:latin typeface="Calibri" panose="020F0502020204030204" pitchFamily="34" charset="0"/>
                <a:cs typeface="Calibri" panose="020F0502020204030204" pitchFamily="34" charset="0"/>
              </a:rPr>
              <a:t>len ZASP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3D8B5-9F02-2A9B-BBE0-28D1299F5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8731"/>
            <a:ext cx="10515600" cy="51992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Pravica</a:t>
            </a: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javnega</a:t>
            </a: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posojanja</a:t>
            </a:r>
            <a:endParaRPr lang="en-GB" sz="1800" b="1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(1)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Pravica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javnega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posojanja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pravica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ustreznega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nadomestila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skladu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z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Zakonom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knjižničarstvu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Uradni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list RS,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št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87/01 in 96/02 – ZUJIK),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kadar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daje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izvirnik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primerek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dela v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rabo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določen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čas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brez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neposredne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posredne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gospodarske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koristi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če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poteka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prek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organizacije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ki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izvaja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dejavnost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kot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javno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službo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Določbe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prejšnjega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odstavka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veljajo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rabo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     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izvirnikov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primerkov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knjižničnega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gradiva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nacionalni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šolskih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visokošolskih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specialnih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knjižnicah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2.     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arhitekturnih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objektov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3.     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izvirnikov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primerkov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uporabne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umetnosti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industrijskega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oblikovanja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4.     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izvirnikov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primerkov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zaradi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javne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priobčitve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5.     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zaradi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vpogleda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kraju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samem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organizaciji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posojanje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organizacijami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6.      v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okviru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delovnega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razmerja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če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raba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namenjena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izključno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izpolnjevanje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obveznosti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tega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razmerja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(3)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Javno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posojanje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izvirnikov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primerkov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računalniških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programov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baz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podatkov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izključna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pravica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njihovega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avtorja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GB" sz="180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SI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10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077E-24E3-B421-733A-9720D3354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1182"/>
            <a:ext cx="10515600" cy="1325563"/>
          </a:xfrm>
        </p:spPr>
        <p:txBody>
          <a:bodyPr/>
          <a:lstStyle/>
          <a:p>
            <a:pPr algn="ctr"/>
            <a:r>
              <a:rPr lang="en-SI" dirty="0">
                <a:latin typeface="Calibri" panose="020F0502020204030204" pitchFamily="34" charset="0"/>
                <a:cs typeface="Calibri" panose="020F0502020204030204" pitchFamily="34" charset="0"/>
              </a:rPr>
              <a:t>2. člen ZKnj-1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0CF49-52E4-CF3F-DAB7-4E606EC81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8922"/>
            <a:ext cx="10515600" cy="45871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Knjižnična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dejavnost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(1)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dejavnost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ki je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javna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služba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zajema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-       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zbiranje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obdelovanje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hranjenje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posredovanje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knjižničnega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gradiva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-       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zagotavljanje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dostopa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knjižničnega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gradiva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elektronskih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publikacij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-       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izdelovanje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knjižničnih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katalogov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podatkovnih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zbirk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drugih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informacijskih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virov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-       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posredovanje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bibliografskih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drugih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informacijskih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proizvodov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storitev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-       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sodelovanje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medknjižnični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izposoji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posredovanju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-       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pridobivanje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izobraževanje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uporabnikov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-       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informacijsko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opismenjevanje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-       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varovanje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knjižničnega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gradiva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ki je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kulturni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spomenik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-       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drugo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bibliotekarsko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dokumentacijsko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informacijsko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delo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SI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SI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806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FB05-929D-F1D5-BA47-284DEBFF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640"/>
            <a:ext cx="10515600" cy="1325563"/>
          </a:xfrm>
        </p:spPr>
        <p:txBody>
          <a:bodyPr/>
          <a:lstStyle/>
          <a:p>
            <a:pPr algn="ctr"/>
            <a:r>
              <a:rPr lang="en-SI" dirty="0">
                <a:latin typeface="Calibri" panose="020F0502020204030204" pitchFamily="34" charset="0"/>
                <a:cs typeface="Calibri" panose="020F0502020204030204" pitchFamily="34" charset="0"/>
              </a:rPr>
              <a:t>3. člen ZKnj-1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232AD-DE75-D752-62A4-52520B59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716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Knjižnično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gradivo</a:t>
            </a:r>
            <a:endParaRPr lang="en-GB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(1)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gradivo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so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objavljeni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tiskani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zvočni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slikovni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elektronski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drugače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tehnično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izdelani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zapisi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, ki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jih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zbirajo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javnosti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posredujejo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knjižnice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ter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so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namenjeni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potrebe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kulture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izobraževanja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raziskovanja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informiranja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gradivo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so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tudi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rokopisi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drugo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neobjavljeno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gradivo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tipkopisi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elektronski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zapisi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podobno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namenjeno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potrebam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prejšnjega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odstavka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(3) V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dvomu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gre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gradivo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odloča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pristojni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minister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58.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člena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tega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zakona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SI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915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FE7CA-AF6A-463A-8EA2-2B21C7AC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5545"/>
            <a:ext cx="10515600" cy="1325563"/>
          </a:xfrm>
        </p:spPr>
        <p:txBody>
          <a:bodyPr/>
          <a:lstStyle/>
          <a:p>
            <a:pPr algn="ctr"/>
            <a:r>
              <a:rPr lang="en-SI" dirty="0">
                <a:latin typeface="Calibri" panose="020F0502020204030204" pitchFamily="34" charset="0"/>
                <a:cs typeface="Calibri" panose="020F0502020204030204" pitchFamily="34" charset="0"/>
              </a:rPr>
              <a:t>56. člen ZKnj-1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AF3D023-818E-A44C-AC34-1E80418FF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3056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Knjižnično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nadomestilo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(1)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oblika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podpore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avtorjem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knjižničnega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gradiva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ki je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predmet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javnega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posojanja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splošnih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knjižnicah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Namen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izvajanja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knjižničnega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spodbujati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ustvarjalnost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posameznikov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področjih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kulture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katerih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ustvarja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gradivo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in ki so v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javnem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interesu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(3)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izvaja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dveh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oblikah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1.     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denarni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prispevki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živečim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avtorjem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knjižničnega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gradiva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izposojo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njihovih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del,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2.     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delovne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štipendije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ustvarjalnost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(4) Do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knjižničnega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so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upravičeni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živeči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avtorji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kot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fizične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osebe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ki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imajo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stalno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prebivališče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Republiki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Sloveniji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ustvarjajo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slovenščini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in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sicer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za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knjižno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gradivo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pisec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besedila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monografske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publikacije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prevajalec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besedila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monografske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publikacije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likovni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ustvarjalec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fotograf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če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pretežni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(so)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avtor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monografske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publikacije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42250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09E0A8F-085E-84AA-416A-99D7F5CD1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6743"/>
            <a:ext cx="10515600" cy="487271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2. za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neknjižno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gradivo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avtor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glasbe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avtor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besedila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režiser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filma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avtor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scenarija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direktor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fotografije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(5)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Sredstva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določi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posebni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proračunski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postavki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najmanj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višini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28 % od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sredstev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, ki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jih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ministrstvo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pristojno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kulturo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namenja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splošnim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knjižnicam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podporo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usklajenemu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razvoju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dejavnosti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(6)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Sredstva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se v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enakem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razmerju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dodeljujejo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knjižničnemu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nadomestilu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1. in 2.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točke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tretjega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odstavka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tega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člena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Pri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dodeljevanju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knjižničnega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1.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točke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tretjega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odstavka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tega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člena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kot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kriterij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izbire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upošteva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zgornji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spodnji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prag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števila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izposoj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Pri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dodeljevanju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knjižničnega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točke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tretjega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odstavka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tega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člena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kot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kriterij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izbire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upošteva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kvalitetna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izvirnost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(7) O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nadomestilu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odloča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upravnem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postopku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. O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pritožbi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zoper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odločbo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knjižničnem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nadomestilu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odloča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ministrstvo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pristojno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kulturo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(8) Minister,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pristojen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kulturo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podrobneje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določi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postopek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pogoje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pridobitev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knjižničnega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nadomestila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tega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člena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SI" sz="16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F1E64A3-361E-557E-67FC-83C013330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6755"/>
            <a:ext cx="10515600" cy="1325563"/>
          </a:xfrm>
        </p:spPr>
        <p:txBody>
          <a:bodyPr/>
          <a:lstStyle/>
          <a:p>
            <a:pPr algn="ctr"/>
            <a:r>
              <a:rPr lang="en-SI" dirty="0">
                <a:latin typeface="Calibri" panose="020F0502020204030204" pitchFamily="34" charset="0"/>
                <a:cs typeface="Calibri" panose="020F0502020204030204" pitchFamily="34" charset="0"/>
              </a:rPr>
              <a:t>56. člen ZKnj-1</a:t>
            </a:r>
          </a:p>
        </p:txBody>
      </p:sp>
    </p:spTree>
    <p:extLst>
      <p:ext uri="{BB962C8B-B14F-4D97-AF65-F5344CB8AC3E}">
        <p14:creationId xmlns:p14="http://schemas.microsoft.com/office/powerpoint/2010/main" val="243457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1056</Words>
  <Application>Microsoft Office PowerPoint</Application>
  <PresentationFormat>Širokozaslonsko</PresentationFormat>
  <Paragraphs>95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Helvetica</vt:lpstr>
      <vt:lpstr>Office Theme</vt:lpstr>
      <vt:lpstr>Izposoja e-knjig v Sloveniji </vt:lpstr>
      <vt:lpstr>Knowledge Rights 21 (KR21)</vt:lpstr>
      <vt:lpstr>PowerPointova predstavitev</vt:lpstr>
      <vt:lpstr>Pravne podlage za izposojo e-knjig</vt:lpstr>
      <vt:lpstr>36. člen ZASP</vt:lpstr>
      <vt:lpstr>2. člen ZKnj-1</vt:lpstr>
      <vt:lpstr>3. člen ZKnj-1</vt:lpstr>
      <vt:lpstr>56. člen ZKnj-1</vt:lpstr>
      <vt:lpstr>56. člen ZKnj-1</vt:lpstr>
      <vt:lpstr>Izzivi v modelu e-knjig v Sloveniji</vt:lpstr>
      <vt:lpstr>PowerPointova predstavitev</vt:lpstr>
      <vt:lpstr>PowerPointova predstavitev</vt:lpstr>
      <vt:lpstr>Hvala za vašo pozornost!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Izposoja e-knjig v Sloveniji </dc:title>
  <dc:creator>ODIPI</dc:creator>
  <cp:lastModifiedBy>Damjana</cp:lastModifiedBy>
  <cp:revision>5</cp:revision>
  <dcterms:created xsi:type="dcterms:W3CDTF">2024-09-18T08:27:27Z</dcterms:created>
  <dcterms:modified xsi:type="dcterms:W3CDTF">2024-09-19T14:19:29Z</dcterms:modified>
</cp:coreProperties>
</file>