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56" r:id="rId2"/>
    <p:sldId id="262" r:id="rId3"/>
    <p:sldId id="257" r:id="rId4"/>
    <p:sldId id="263" r:id="rId5"/>
    <p:sldId id="260" r:id="rId6"/>
    <p:sldId id="264" r:id="rId7"/>
    <p:sldId id="265" r:id="rId8"/>
    <p:sldId id="266" r:id="rId9"/>
    <p:sldId id="267" r:id="rId10"/>
    <p:sldId id="268" r:id="rId11"/>
    <p:sldId id="269" r:id="rId12"/>
    <p:sldId id="270" r:id="rId13"/>
    <p:sldId id="261" r:id="rId14"/>
  </p:sldIdLst>
  <p:sldSz cx="12192000" cy="6858000"/>
  <p:notesSz cx="6858000" cy="9144000"/>
  <p:defaultText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2"/>
    <p:restoredTop sz="94573"/>
  </p:normalViewPr>
  <p:slideViewPr>
    <p:cSldViewPr snapToGrid="0">
      <p:cViewPr varScale="1">
        <p:scale>
          <a:sx n="113" d="100"/>
          <a:sy n="113"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417301-ABD5-AF48-0319-3BFBE2061B8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ll</a:t>
            </a:r>
            <a:endParaRPr lang="en-SI"/>
          </a:p>
        </p:txBody>
      </p:sp>
      <p:sp>
        <p:nvSpPr>
          <p:cNvPr id="3" name="Date Placeholder 2">
            <a:extLst>
              <a:ext uri="{FF2B5EF4-FFF2-40B4-BE49-F238E27FC236}">
                <a16:creationId xmlns:a16="http://schemas.microsoft.com/office/drawing/2014/main" id="{58A86553-624C-BC17-76D1-85500F362A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5BE56B-129B-A44B-A3FA-E09C71B4ADB2}" type="datetimeFigureOut">
              <a:rPr lang="en-SI" smtClean="0"/>
              <a:t>18. 9. 24</a:t>
            </a:fld>
            <a:endParaRPr lang="en-SI"/>
          </a:p>
        </p:txBody>
      </p:sp>
      <p:sp>
        <p:nvSpPr>
          <p:cNvPr id="4" name="Footer Placeholder 3">
            <a:extLst>
              <a:ext uri="{FF2B5EF4-FFF2-40B4-BE49-F238E27FC236}">
                <a16:creationId xmlns:a16="http://schemas.microsoft.com/office/drawing/2014/main" id="{EEBD3B45-1698-09E4-318D-2DCF5C8868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SI"/>
          </a:p>
        </p:txBody>
      </p:sp>
      <p:sp>
        <p:nvSpPr>
          <p:cNvPr id="5" name="Slide Number Placeholder 4">
            <a:extLst>
              <a:ext uri="{FF2B5EF4-FFF2-40B4-BE49-F238E27FC236}">
                <a16:creationId xmlns:a16="http://schemas.microsoft.com/office/drawing/2014/main" id="{883E54C5-4AC8-103D-25ED-B49041CD2C7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8030175-D843-1A4C-A930-17A6E6E3951C}" type="slidenum">
              <a:rPr lang="en-SI" smtClean="0"/>
              <a:t>‹#›</a:t>
            </a:fld>
            <a:endParaRPr lang="en-SI"/>
          </a:p>
        </p:txBody>
      </p:sp>
    </p:spTree>
    <p:extLst>
      <p:ext uri="{BB962C8B-B14F-4D97-AF65-F5344CB8AC3E}">
        <p14:creationId xmlns:p14="http://schemas.microsoft.com/office/powerpoint/2010/main" val="232673763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ll</a:t>
            </a:r>
            <a:endParaRPr lang="en-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27FC3-5FF2-854D-9596-6D01F0E28B88}" type="datetimeFigureOut">
              <a:rPr lang="en-SI" smtClean="0"/>
              <a:t>18. 9. 24</a:t>
            </a:fld>
            <a:endParaRPr lang="en-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460B95-C2E7-F844-A97F-240972FE3AD0}" type="slidenum">
              <a:rPr lang="en-SI" smtClean="0"/>
              <a:t>‹#›</a:t>
            </a:fld>
            <a:endParaRPr lang="en-SI"/>
          </a:p>
        </p:txBody>
      </p:sp>
    </p:spTree>
    <p:extLst>
      <p:ext uri="{BB962C8B-B14F-4D97-AF65-F5344CB8AC3E}">
        <p14:creationId xmlns:p14="http://schemas.microsoft.com/office/powerpoint/2010/main" val="4063871454"/>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58B4-744C-F829-7D06-1F15BE1EFF2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I"/>
          </a:p>
        </p:txBody>
      </p:sp>
      <p:sp>
        <p:nvSpPr>
          <p:cNvPr id="3" name="Subtitle 2">
            <a:extLst>
              <a:ext uri="{FF2B5EF4-FFF2-40B4-BE49-F238E27FC236}">
                <a16:creationId xmlns:a16="http://schemas.microsoft.com/office/drawing/2014/main" id="{19CE246E-15C5-1C62-2123-128C3BBD2D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I"/>
          </a:p>
        </p:txBody>
      </p:sp>
      <p:sp>
        <p:nvSpPr>
          <p:cNvPr id="4" name="Date Placeholder 3">
            <a:extLst>
              <a:ext uri="{FF2B5EF4-FFF2-40B4-BE49-F238E27FC236}">
                <a16:creationId xmlns:a16="http://schemas.microsoft.com/office/drawing/2014/main" id="{9ECAE5C4-03D8-331A-16CC-09417EBFBE34}"/>
              </a:ext>
            </a:extLst>
          </p:cNvPr>
          <p:cNvSpPr>
            <a:spLocks noGrp="1"/>
          </p:cNvSpPr>
          <p:nvPr>
            <p:ph type="dt" sz="half" idx="10"/>
          </p:nvPr>
        </p:nvSpPr>
        <p:spPr/>
        <p:txBody>
          <a:bodyPr/>
          <a:lstStyle/>
          <a:p>
            <a:fld id="{4C944569-4AB4-BE44-9B7E-3FF89732B376}" type="datetime1">
              <a:rPr lang="en-US" smtClean="0"/>
              <a:t>9/18/24</a:t>
            </a:fld>
            <a:endParaRPr lang="en-SI"/>
          </a:p>
        </p:txBody>
      </p:sp>
      <p:sp>
        <p:nvSpPr>
          <p:cNvPr id="5" name="Footer Placeholder 4">
            <a:extLst>
              <a:ext uri="{FF2B5EF4-FFF2-40B4-BE49-F238E27FC236}">
                <a16:creationId xmlns:a16="http://schemas.microsoft.com/office/drawing/2014/main" id="{7A01B64D-C514-9E23-8AC8-5787070DDF16}"/>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FBAD1C87-8D27-D513-D053-F30424AD2600}"/>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53652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7D2B-7944-635D-279C-B9B2A66D6E09}"/>
              </a:ext>
            </a:extLst>
          </p:cNvPr>
          <p:cNvSpPr>
            <a:spLocks noGrp="1"/>
          </p:cNvSpPr>
          <p:nvPr>
            <p:ph type="title"/>
          </p:nvPr>
        </p:nvSpPr>
        <p:spPr/>
        <p:txBody>
          <a:bodyPr/>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6C063C98-E8C7-B770-18AE-2A5844C0BD6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6FC99177-80F7-B83E-29A4-1210DC9A8890}"/>
              </a:ext>
            </a:extLst>
          </p:cNvPr>
          <p:cNvSpPr>
            <a:spLocks noGrp="1"/>
          </p:cNvSpPr>
          <p:nvPr>
            <p:ph type="dt" sz="half" idx="10"/>
          </p:nvPr>
        </p:nvSpPr>
        <p:spPr/>
        <p:txBody>
          <a:bodyPr/>
          <a:lstStyle/>
          <a:p>
            <a:fld id="{692547A8-CC68-9B43-B080-D9AEF9339760}" type="datetime1">
              <a:rPr lang="en-US" smtClean="0"/>
              <a:t>9/18/24</a:t>
            </a:fld>
            <a:endParaRPr lang="en-SI"/>
          </a:p>
        </p:txBody>
      </p:sp>
      <p:sp>
        <p:nvSpPr>
          <p:cNvPr id="5" name="Footer Placeholder 4">
            <a:extLst>
              <a:ext uri="{FF2B5EF4-FFF2-40B4-BE49-F238E27FC236}">
                <a16:creationId xmlns:a16="http://schemas.microsoft.com/office/drawing/2014/main" id="{3078FFCD-E214-62EF-F8A3-3DE68020BF50}"/>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30621541-CD7D-40A6-1B2F-700AA92EDC08}"/>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204128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19AF6B-9845-517F-78B3-7DAE41BE41A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4C9BD25D-CBE0-ED5F-2157-FA3A9C4A3C4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4D6180F9-9097-D15E-59B5-473E9475FB80}"/>
              </a:ext>
            </a:extLst>
          </p:cNvPr>
          <p:cNvSpPr>
            <a:spLocks noGrp="1"/>
          </p:cNvSpPr>
          <p:nvPr>
            <p:ph type="dt" sz="half" idx="10"/>
          </p:nvPr>
        </p:nvSpPr>
        <p:spPr/>
        <p:txBody>
          <a:bodyPr/>
          <a:lstStyle/>
          <a:p>
            <a:fld id="{E3EEFCB2-1CA0-5848-B989-95D1A4CEAD43}" type="datetime1">
              <a:rPr lang="en-US" smtClean="0"/>
              <a:t>9/18/24</a:t>
            </a:fld>
            <a:endParaRPr lang="en-SI"/>
          </a:p>
        </p:txBody>
      </p:sp>
      <p:sp>
        <p:nvSpPr>
          <p:cNvPr id="5" name="Footer Placeholder 4">
            <a:extLst>
              <a:ext uri="{FF2B5EF4-FFF2-40B4-BE49-F238E27FC236}">
                <a16:creationId xmlns:a16="http://schemas.microsoft.com/office/drawing/2014/main" id="{BE07495F-F345-1A69-91FA-AD6AE612B7D9}"/>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BDCD6B86-19DB-951A-F5AE-63BEF0064F43}"/>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140217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103BB-1A7D-9330-27DF-F00B0571E57A}"/>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7AD0A728-56BF-9579-26CC-6E21C4E8D0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36D85893-3993-3BFC-19C5-DCB736A2D92C}"/>
              </a:ext>
            </a:extLst>
          </p:cNvPr>
          <p:cNvSpPr>
            <a:spLocks noGrp="1"/>
          </p:cNvSpPr>
          <p:nvPr>
            <p:ph type="dt" sz="half" idx="10"/>
          </p:nvPr>
        </p:nvSpPr>
        <p:spPr/>
        <p:txBody>
          <a:bodyPr/>
          <a:lstStyle/>
          <a:p>
            <a:fld id="{2805AF79-BFC6-CD48-827F-51FF571D542D}" type="datetime1">
              <a:rPr lang="en-US" smtClean="0"/>
              <a:t>9/18/24</a:t>
            </a:fld>
            <a:endParaRPr lang="en-SI"/>
          </a:p>
        </p:txBody>
      </p:sp>
      <p:sp>
        <p:nvSpPr>
          <p:cNvPr id="5" name="Footer Placeholder 4">
            <a:extLst>
              <a:ext uri="{FF2B5EF4-FFF2-40B4-BE49-F238E27FC236}">
                <a16:creationId xmlns:a16="http://schemas.microsoft.com/office/drawing/2014/main" id="{442ACEC4-CA9A-A848-ED70-31063DF2FBCC}"/>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8874D0A5-2A0E-4C24-B40C-B3195C8BA3E3}"/>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402955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87C74-796D-C778-C5BC-007912187AE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SI"/>
          </a:p>
        </p:txBody>
      </p:sp>
      <p:sp>
        <p:nvSpPr>
          <p:cNvPr id="3" name="Text Placeholder 2">
            <a:extLst>
              <a:ext uri="{FF2B5EF4-FFF2-40B4-BE49-F238E27FC236}">
                <a16:creationId xmlns:a16="http://schemas.microsoft.com/office/drawing/2014/main" id="{D7093873-6E12-2571-9B1B-E349D2A3BD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2D6A20A-E5E7-3644-3475-7827A8C4DD7A}"/>
              </a:ext>
            </a:extLst>
          </p:cNvPr>
          <p:cNvSpPr>
            <a:spLocks noGrp="1"/>
          </p:cNvSpPr>
          <p:nvPr>
            <p:ph type="dt" sz="half" idx="10"/>
          </p:nvPr>
        </p:nvSpPr>
        <p:spPr/>
        <p:txBody>
          <a:bodyPr/>
          <a:lstStyle/>
          <a:p>
            <a:fld id="{0F436787-8FB7-0949-9740-DA3D18AEB80F}" type="datetime1">
              <a:rPr lang="en-US" smtClean="0"/>
              <a:t>9/18/24</a:t>
            </a:fld>
            <a:endParaRPr lang="en-SI"/>
          </a:p>
        </p:txBody>
      </p:sp>
      <p:sp>
        <p:nvSpPr>
          <p:cNvPr id="5" name="Footer Placeholder 4">
            <a:extLst>
              <a:ext uri="{FF2B5EF4-FFF2-40B4-BE49-F238E27FC236}">
                <a16:creationId xmlns:a16="http://schemas.microsoft.com/office/drawing/2014/main" id="{AF559D00-2FD4-0A7C-1EC0-A058CABE9686}"/>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5AE331DF-51F1-303E-5532-2667E0507169}"/>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207391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9DE66-2634-C19A-C6AE-5A02499B2FB7}"/>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E9D987DA-52D9-F07C-99AD-9F0393F558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Content Placeholder 3">
            <a:extLst>
              <a:ext uri="{FF2B5EF4-FFF2-40B4-BE49-F238E27FC236}">
                <a16:creationId xmlns:a16="http://schemas.microsoft.com/office/drawing/2014/main" id="{F6676BDE-507D-415A-2DC3-FBFF76234A9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Date Placeholder 4">
            <a:extLst>
              <a:ext uri="{FF2B5EF4-FFF2-40B4-BE49-F238E27FC236}">
                <a16:creationId xmlns:a16="http://schemas.microsoft.com/office/drawing/2014/main" id="{7C69F397-EC2C-136E-C9E5-68CC79F0B8FF}"/>
              </a:ext>
            </a:extLst>
          </p:cNvPr>
          <p:cNvSpPr>
            <a:spLocks noGrp="1"/>
          </p:cNvSpPr>
          <p:nvPr>
            <p:ph type="dt" sz="half" idx="10"/>
          </p:nvPr>
        </p:nvSpPr>
        <p:spPr/>
        <p:txBody>
          <a:bodyPr/>
          <a:lstStyle/>
          <a:p>
            <a:fld id="{8CB7609A-0CE4-554B-BEDF-BEC889B84EB2}" type="datetime1">
              <a:rPr lang="en-US" smtClean="0"/>
              <a:t>9/18/24</a:t>
            </a:fld>
            <a:endParaRPr lang="en-SI"/>
          </a:p>
        </p:txBody>
      </p:sp>
      <p:sp>
        <p:nvSpPr>
          <p:cNvPr id="6" name="Footer Placeholder 5">
            <a:extLst>
              <a:ext uri="{FF2B5EF4-FFF2-40B4-BE49-F238E27FC236}">
                <a16:creationId xmlns:a16="http://schemas.microsoft.com/office/drawing/2014/main" id="{8CA01737-6636-EC82-7052-00046DC824B6}"/>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5C84E524-FDEC-C879-0626-9A6180B67E2C}"/>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55608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BEFC6-93CF-DBF1-D8C6-FD5971E85015}"/>
              </a:ext>
            </a:extLst>
          </p:cNvPr>
          <p:cNvSpPr>
            <a:spLocks noGrp="1"/>
          </p:cNvSpPr>
          <p:nvPr>
            <p:ph type="title"/>
          </p:nvPr>
        </p:nvSpPr>
        <p:spPr>
          <a:xfrm>
            <a:off x="839788" y="365125"/>
            <a:ext cx="10515600" cy="1325563"/>
          </a:xfrm>
        </p:spPr>
        <p:txBody>
          <a:bodyPr/>
          <a:lstStyle/>
          <a:p>
            <a:r>
              <a:rPr lang="en-GB"/>
              <a:t>Click to edit Master title style</a:t>
            </a:r>
            <a:endParaRPr lang="en-SI"/>
          </a:p>
        </p:txBody>
      </p:sp>
      <p:sp>
        <p:nvSpPr>
          <p:cNvPr id="3" name="Text Placeholder 2">
            <a:extLst>
              <a:ext uri="{FF2B5EF4-FFF2-40B4-BE49-F238E27FC236}">
                <a16:creationId xmlns:a16="http://schemas.microsoft.com/office/drawing/2014/main" id="{787B9D65-5F43-E587-6FD3-8086A5C8D5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C1F9455-A026-47ED-CD95-B6F2EAAC960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Text Placeholder 4">
            <a:extLst>
              <a:ext uri="{FF2B5EF4-FFF2-40B4-BE49-F238E27FC236}">
                <a16:creationId xmlns:a16="http://schemas.microsoft.com/office/drawing/2014/main" id="{0252F0DD-26B7-448A-C24A-DC086CAFC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A7274E8-561E-B49C-CC29-15029EF4A3B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7" name="Date Placeholder 6">
            <a:extLst>
              <a:ext uri="{FF2B5EF4-FFF2-40B4-BE49-F238E27FC236}">
                <a16:creationId xmlns:a16="http://schemas.microsoft.com/office/drawing/2014/main" id="{8CA717C4-D452-A848-1C07-0A4CFD598453}"/>
              </a:ext>
            </a:extLst>
          </p:cNvPr>
          <p:cNvSpPr>
            <a:spLocks noGrp="1"/>
          </p:cNvSpPr>
          <p:nvPr>
            <p:ph type="dt" sz="half" idx="10"/>
          </p:nvPr>
        </p:nvSpPr>
        <p:spPr/>
        <p:txBody>
          <a:bodyPr/>
          <a:lstStyle/>
          <a:p>
            <a:fld id="{97D9A172-F80C-CF4A-A3F3-69A8EDAF9019}" type="datetime1">
              <a:rPr lang="en-US" smtClean="0"/>
              <a:t>9/18/24</a:t>
            </a:fld>
            <a:endParaRPr lang="en-SI"/>
          </a:p>
        </p:txBody>
      </p:sp>
      <p:sp>
        <p:nvSpPr>
          <p:cNvPr id="8" name="Footer Placeholder 7">
            <a:extLst>
              <a:ext uri="{FF2B5EF4-FFF2-40B4-BE49-F238E27FC236}">
                <a16:creationId xmlns:a16="http://schemas.microsoft.com/office/drawing/2014/main" id="{E2E64128-37C4-F4F0-3A37-40C4BCB116E8}"/>
              </a:ext>
            </a:extLst>
          </p:cNvPr>
          <p:cNvSpPr>
            <a:spLocks noGrp="1"/>
          </p:cNvSpPr>
          <p:nvPr>
            <p:ph type="ftr" sz="quarter" idx="11"/>
          </p:nvPr>
        </p:nvSpPr>
        <p:spPr/>
        <p:txBody>
          <a:bodyPr/>
          <a:lstStyle/>
          <a:p>
            <a:endParaRPr lang="en-SI"/>
          </a:p>
        </p:txBody>
      </p:sp>
      <p:sp>
        <p:nvSpPr>
          <p:cNvPr id="9" name="Slide Number Placeholder 8">
            <a:extLst>
              <a:ext uri="{FF2B5EF4-FFF2-40B4-BE49-F238E27FC236}">
                <a16:creationId xmlns:a16="http://schemas.microsoft.com/office/drawing/2014/main" id="{807E8F63-69F9-6F6F-10D1-2353F6E9CC1C}"/>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88430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CE45B-6C95-C77D-C9DD-9F0CC11539F1}"/>
              </a:ext>
            </a:extLst>
          </p:cNvPr>
          <p:cNvSpPr>
            <a:spLocks noGrp="1"/>
          </p:cNvSpPr>
          <p:nvPr>
            <p:ph type="title"/>
          </p:nvPr>
        </p:nvSpPr>
        <p:spPr/>
        <p:txBody>
          <a:bodyPr/>
          <a:lstStyle/>
          <a:p>
            <a:r>
              <a:rPr lang="en-GB"/>
              <a:t>Click to edit Master title style</a:t>
            </a:r>
            <a:endParaRPr lang="en-SI"/>
          </a:p>
        </p:txBody>
      </p:sp>
      <p:sp>
        <p:nvSpPr>
          <p:cNvPr id="3" name="Date Placeholder 2">
            <a:extLst>
              <a:ext uri="{FF2B5EF4-FFF2-40B4-BE49-F238E27FC236}">
                <a16:creationId xmlns:a16="http://schemas.microsoft.com/office/drawing/2014/main" id="{924F62FC-2DB8-E5D6-9EA8-F2B3A3EF29B5}"/>
              </a:ext>
            </a:extLst>
          </p:cNvPr>
          <p:cNvSpPr>
            <a:spLocks noGrp="1"/>
          </p:cNvSpPr>
          <p:nvPr>
            <p:ph type="dt" sz="half" idx="10"/>
          </p:nvPr>
        </p:nvSpPr>
        <p:spPr/>
        <p:txBody>
          <a:bodyPr/>
          <a:lstStyle/>
          <a:p>
            <a:fld id="{1AAA0D5F-9F25-6A41-8C37-486343E7B02F}" type="datetime1">
              <a:rPr lang="en-US" smtClean="0"/>
              <a:t>9/18/24</a:t>
            </a:fld>
            <a:endParaRPr lang="en-SI"/>
          </a:p>
        </p:txBody>
      </p:sp>
      <p:sp>
        <p:nvSpPr>
          <p:cNvPr id="4" name="Footer Placeholder 3">
            <a:extLst>
              <a:ext uri="{FF2B5EF4-FFF2-40B4-BE49-F238E27FC236}">
                <a16:creationId xmlns:a16="http://schemas.microsoft.com/office/drawing/2014/main" id="{2ACFA964-3746-057A-E892-3089AB9F82CF}"/>
              </a:ext>
            </a:extLst>
          </p:cNvPr>
          <p:cNvSpPr>
            <a:spLocks noGrp="1"/>
          </p:cNvSpPr>
          <p:nvPr>
            <p:ph type="ftr" sz="quarter" idx="11"/>
          </p:nvPr>
        </p:nvSpPr>
        <p:spPr/>
        <p:txBody>
          <a:bodyPr/>
          <a:lstStyle/>
          <a:p>
            <a:endParaRPr lang="en-SI"/>
          </a:p>
        </p:txBody>
      </p:sp>
      <p:sp>
        <p:nvSpPr>
          <p:cNvPr id="5" name="Slide Number Placeholder 4">
            <a:extLst>
              <a:ext uri="{FF2B5EF4-FFF2-40B4-BE49-F238E27FC236}">
                <a16:creationId xmlns:a16="http://schemas.microsoft.com/office/drawing/2014/main" id="{46BE21C6-C246-3700-058F-73BF7584D4C3}"/>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853633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6C846C-2E3B-18BF-6B0C-1FEC407FF9F6}"/>
              </a:ext>
            </a:extLst>
          </p:cNvPr>
          <p:cNvSpPr>
            <a:spLocks noGrp="1"/>
          </p:cNvSpPr>
          <p:nvPr>
            <p:ph type="dt" sz="half" idx="10"/>
          </p:nvPr>
        </p:nvSpPr>
        <p:spPr/>
        <p:txBody>
          <a:bodyPr/>
          <a:lstStyle/>
          <a:p>
            <a:fld id="{34861CE7-AA76-E143-B3CA-E9E46B4C8E12}" type="datetime1">
              <a:rPr lang="en-US" smtClean="0"/>
              <a:t>9/18/24</a:t>
            </a:fld>
            <a:endParaRPr lang="en-SI"/>
          </a:p>
        </p:txBody>
      </p:sp>
      <p:sp>
        <p:nvSpPr>
          <p:cNvPr id="3" name="Footer Placeholder 2">
            <a:extLst>
              <a:ext uri="{FF2B5EF4-FFF2-40B4-BE49-F238E27FC236}">
                <a16:creationId xmlns:a16="http://schemas.microsoft.com/office/drawing/2014/main" id="{62162FB1-06EF-7807-FFF3-FC1F068E7B57}"/>
              </a:ext>
            </a:extLst>
          </p:cNvPr>
          <p:cNvSpPr>
            <a:spLocks noGrp="1"/>
          </p:cNvSpPr>
          <p:nvPr>
            <p:ph type="ftr" sz="quarter" idx="11"/>
          </p:nvPr>
        </p:nvSpPr>
        <p:spPr/>
        <p:txBody>
          <a:bodyPr/>
          <a:lstStyle/>
          <a:p>
            <a:endParaRPr lang="en-SI"/>
          </a:p>
        </p:txBody>
      </p:sp>
      <p:sp>
        <p:nvSpPr>
          <p:cNvPr id="4" name="Slide Number Placeholder 3">
            <a:extLst>
              <a:ext uri="{FF2B5EF4-FFF2-40B4-BE49-F238E27FC236}">
                <a16:creationId xmlns:a16="http://schemas.microsoft.com/office/drawing/2014/main" id="{A15C7B0C-6269-B8A3-2625-5BD571400C33}"/>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19123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5CC0C-9B0B-1A65-DA38-1B1833BAF6E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Content Placeholder 2">
            <a:extLst>
              <a:ext uri="{FF2B5EF4-FFF2-40B4-BE49-F238E27FC236}">
                <a16:creationId xmlns:a16="http://schemas.microsoft.com/office/drawing/2014/main" id="{D8ADBA8B-A8A5-5A0E-229C-A7F1238AA4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Text Placeholder 3">
            <a:extLst>
              <a:ext uri="{FF2B5EF4-FFF2-40B4-BE49-F238E27FC236}">
                <a16:creationId xmlns:a16="http://schemas.microsoft.com/office/drawing/2014/main" id="{E84F6C62-3817-74F7-005D-CA554D3B32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37D6AE-542F-AA89-3666-13C89FD98C1F}"/>
              </a:ext>
            </a:extLst>
          </p:cNvPr>
          <p:cNvSpPr>
            <a:spLocks noGrp="1"/>
          </p:cNvSpPr>
          <p:nvPr>
            <p:ph type="dt" sz="half" idx="10"/>
          </p:nvPr>
        </p:nvSpPr>
        <p:spPr/>
        <p:txBody>
          <a:bodyPr/>
          <a:lstStyle/>
          <a:p>
            <a:fld id="{39A27E05-F799-7047-BFD9-43E98E0785FA}" type="datetime1">
              <a:rPr lang="en-US" smtClean="0"/>
              <a:t>9/18/24</a:t>
            </a:fld>
            <a:endParaRPr lang="en-SI"/>
          </a:p>
        </p:txBody>
      </p:sp>
      <p:sp>
        <p:nvSpPr>
          <p:cNvPr id="6" name="Footer Placeholder 5">
            <a:extLst>
              <a:ext uri="{FF2B5EF4-FFF2-40B4-BE49-F238E27FC236}">
                <a16:creationId xmlns:a16="http://schemas.microsoft.com/office/drawing/2014/main" id="{B0482B6B-9A05-896E-9B50-D0EAC349109A}"/>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71FC9248-5EB1-B5BC-F1E7-076D042D59AE}"/>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35881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63A4-9062-B3C4-915A-F94D40D08DB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Picture Placeholder 2">
            <a:extLst>
              <a:ext uri="{FF2B5EF4-FFF2-40B4-BE49-F238E27FC236}">
                <a16:creationId xmlns:a16="http://schemas.microsoft.com/office/drawing/2014/main" id="{7B8EA0AE-B184-3CF0-228F-7494B70094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I"/>
          </a:p>
        </p:txBody>
      </p:sp>
      <p:sp>
        <p:nvSpPr>
          <p:cNvPr id="4" name="Text Placeholder 3">
            <a:extLst>
              <a:ext uri="{FF2B5EF4-FFF2-40B4-BE49-F238E27FC236}">
                <a16:creationId xmlns:a16="http://schemas.microsoft.com/office/drawing/2014/main" id="{F7AE8E2C-F6E0-D8C0-86DF-137F30A363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D5C58F-8C31-2024-0EE1-7AF28E0D3C05}"/>
              </a:ext>
            </a:extLst>
          </p:cNvPr>
          <p:cNvSpPr>
            <a:spLocks noGrp="1"/>
          </p:cNvSpPr>
          <p:nvPr>
            <p:ph type="dt" sz="half" idx="10"/>
          </p:nvPr>
        </p:nvSpPr>
        <p:spPr/>
        <p:txBody>
          <a:bodyPr/>
          <a:lstStyle/>
          <a:p>
            <a:fld id="{FBE8AE18-9A0D-0C4A-B61B-81B110ED013E}" type="datetime1">
              <a:rPr lang="en-US" smtClean="0"/>
              <a:t>9/18/24</a:t>
            </a:fld>
            <a:endParaRPr lang="en-SI"/>
          </a:p>
        </p:txBody>
      </p:sp>
      <p:sp>
        <p:nvSpPr>
          <p:cNvPr id="6" name="Footer Placeholder 5">
            <a:extLst>
              <a:ext uri="{FF2B5EF4-FFF2-40B4-BE49-F238E27FC236}">
                <a16:creationId xmlns:a16="http://schemas.microsoft.com/office/drawing/2014/main" id="{D9C56F1B-8128-33F5-8C9D-44609FCC9BFF}"/>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4858E8B1-FBD0-65A6-71CC-D07C5E857008}"/>
              </a:ext>
            </a:extLst>
          </p:cNvPr>
          <p:cNvSpPr>
            <a:spLocks noGrp="1"/>
          </p:cNvSpPr>
          <p:nvPr>
            <p:ph type="sldNum" sz="quarter" idx="12"/>
          </p:nvPr>
        </p:nvSpPr>
        <p:spPr/>
        <p:txBody>
          <a:bodyPr/>
          <a:lstStyle/>
          <a:p>
            <a:fld id="{6E977B04-AB4A-6843-AB4B-B8A2649E0AC6}" type="slidenum">
              <a:rPr lang="en-SI" smtClean="0"/>
              <a:t>‹#›</a:t>
            </a:fld>
            <a:endParaRPr lang="en-SI"/>
          </a:p>
        </p:txBody>
      </p:sp>
    </p:spTree>
    <p:extLst>
      <p:ext uri="{BB962C8B-B14F-4D97-AF65-F5344CB8AC3E}">
        <p14:creationId xmlns:p14="http://schemas.microsoft.com/office/powerpoint/2010/main" val="118588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56C0B-23B3-6AFD-C962-1B86B88539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SI"/>
          </a:p>
        </p:txBody>
      </p:sp>
      <p:sp>
        <p:nvSpPr>
          <p:cNvPr id="3" name="Text Placeholder 2">
            <a:extLst>
              <a:ext uri="{FF2B5EF4-FFF2-40B4-BE49-F238E27FC236}">
                <a16:creationId xmlns:a16="http://schemas.microsoft.com/office/drawing/2014/main" id="{B685EBF8-0EE4-5B63-201A-0C770206B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72B8A843-27A1-4B7F-9954-27A6EAAAD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28D307-DEDC-474E-849B-6A097469D05D}" type="datetime1">
              <a:rPr lang="en-US" smtClean="0"/>
              <a:t>9/18/24</a:t>
            </a:fld>
            <a:endParaRPr lang="en-SI"/>
          </a:p>
        </p:txBody>
      </p:sp>
      <p:sp>
        <p:nvSpPr>
          <p:cNvPr id="5" name="Footer Placeholder 4">
            <a:extLst>
              <a:ext uri="{FF2B5EF4-FFF2-40B4-BE49-F238E27FC236}">
                <a16:creationId xmlns:a16="http://schemas.microsoft.com/office/drawing/2014/main" id="{7B9266DA-59ED-F1C5-3AF9-4EB9B55D40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SI"/>
          </a:p>
        </p:txBody>
      </p:sp>
      <p:sp>
        <p:nvSpPr>
          <p:cNvPr id="6" name="Slide Number Placeholder 5">
            <a:extLst>
              <a:ext uri="{FF2B5EF4-FFF2-40B4-BE49-F238E27FC236}">
                <a16:creationId xmlns:a16="http://schemas.microsoft.com/office/drawing/2014/main" id="{00C1E5E5-F7BC-877D-945C-CEB35C710C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977B04-AB4A-6843-AB4B-B8A2649E0AC6}" type="slidenum">
              <a:rPr lang="en-SI" smtClean="0"/>
              <a:t>‹#›</a:t>
            </a:fld>
            <a:endParaRPr lang="en-SI"/>
          </a:p>
        </p:txBody>
      </p:sp>
      <p:pic>
        <p:nvPicPr>
          <p:cNvPr id="8" name="Picture 7" descr="A close up of a sign&#10;&#10;Description automatically generated">
            <a:extLst>
              <a:ext uri="{FF2B5EF4-FFF2-40B4-BE49-F238E27FC236}">
                <a16:creationId xmlns:a16="http://schemas.microsoft.com/office/drawing/2014/main" id="{EB4C5739-6578-B02A-55C0-0DF7719761D0}"/>
              </a:ext>
            </a:extLst>
          </p:cNvPr>
          <p:cNvPicPr>
            <a:picLocks noChangeAspect="1"/>
          </p:cNvPicPr>
          <p:nvPr userDrawn="1"/>
        </p:nvPicPr>
        <p:blipFill>
          <a:blip r:embed="rId13"/>
          <a:stretch>
            <a:fillRect/>
          </a:stretch>
        </p:blipFill>
        <p:spPr>
          <a:xfrm>
            <a:off x="4038600" y="22225"/>
            <a:ext cx="1765300" cy="685800"/>
          </a:xfrm>
          <a:prstGeom prst="rect">
            <a:avLst/>
          </a:prstGeom>
        </p:spPr>
      </p:pic>
      <p:pic>
        <p:nvPicPr>
          <p:cNvPr id="12" name="Picture 11" descr="A white text on a black background&#10;&#10;Description automatically generated">
            <a:extLst>
              <a:ext uri="{FF2B5EF4-FFF2-40B4-BE49-F238E27FC236}">
                <a16:creationId xmlns:a16="http://schemas.microsoft.com/office/drawing/2014/main" id="{AF1772EC-0F8A-EDC8-F395-8F02EEA1020E}"/>
              </a:ext>
            </a:extLst>
          </p:cNvPr>
          <p:cNvPicPr>
            <a:picLocks noChangeAspect="1"/>
          </p:cNvPicPr>
          <p:nvPr userDrawn="1"/>
        </p:nvPicPr>
        <p:blipFill>
          <a:blip r:embed="rId14"/>
          <a:stretch>
            <a:fillRect/>
          </a:stretch>
        </p:blipFill>
        <p:spPr>
          <a:xfrm>
            <a:off x="6015135" y="-13494"/>
            <a:ext cx="1765300" cy="774089"/>
          </a:xfrm>
          <a:prstGeom prst="rect">
            <a:avLst/>
          </a:prstGeom>
        </p:spPr>
      </p:pic>
    </p:spTree>
    <p:extLst>
      <p:ext uri="{BB962C8B-B14F-4D97-AF65-F5344CB8AC3E}">
        <p14:creationId xmlns:p14="http://schemas.microsoft.com/office/powerpoint/2010/main" val="942002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maja.bogataj@ipi.s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Um23Y9Y_1c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A40C-F229-4DC3-2096-1E642FEFBEF3}"/>
              </a:ext>
            </a:extLst>
          </p:cNvPr>
          <p:cNvSpPr>
            <a:spLocks noGrp="1"/>
          </p:cNvSpPr>
          <p:nvPr>
            <p:ph type="ctrTitle"/>
          </p:nvPr>
        </p:nvSpPr>
        <p:spPr>
          <a:xfrm>
            <a:off x="1524000" y="827088"/>
            <a:ext cx="9144000" cy="2387600"/>
          </a:xfrm>
        </p:spPr>
        <p:txBody>
          <a:bodyPr/>
          <a:lstStyle/>
          <a:p>
            <a:r>
              <a:rPr lang="en-GB" dirty="0">
                <a:latin typeface="Calibri" panose="020F0502020204030204" pitchFamily="34" charset="0"/>
                <a:cs typeface="Calibri" panose="020F0502020204030204" pitchFamily="34" charset="0"/>
              </a:rPr>
              <a:t>eBooks and </a:t>
            </a:r>
            <a:r>
              <a:rPr lang="en-GB" dirty="0" err="1">
                <a:latin typeface="Calibri" panose="020F0502020204030204" pitchFamily="34" charset="0"/>
                <a:cs typeface="Calibri" panose="020F0502020204030204" pitchFamily="34" charset="0"/>
              </a:rPr>
              <a:t>eLending</a:t>
            </a:r>
            <a:br>
              <a:rPr lang="en-GB" dirty="0"/>
            </a:br>
            <a:endParaRPr lang="en-SI" dirty="0"/>
          </a:p>
        </p:txBody>
      </p:sp>
      <p:sp>
        <p:nvSpPr>
          <p:cNvPr id="3" name="Subtitle 2">
            <a:extLst>
              <a:ext uri="{FF2B5EF4-FFF2-40B4-BE49-F238E27FC236}">
                <a16:creationId xmlns:a16="http://schemas.microsoft.com/office/drawing/2014/main" id="{653F9DC1-E26E-918D-7AE8-3309FC59CD6B}"/>
              </a:ext>
            </a:extLst>
          </p:cNvPr>
          <p:cNvSpPr>
            <a:spLocks noGrp="1"/>
          </p:cNvSpPr>
          <p:nvPr>
            <p:ph type="subTitle" idx="1"/>
          </p:nvPr>
        </p:nvSpPr>
        <p:spPr>
          <a:xfrm>
            <a:off x="1524000" y="2601119"/>
            <a:ext cx="9144000" cy="1655762"/>
          </a:xfrm>
        </p:spPr>
        <p:txBody>
          <a:bodyPr>
            <a:normAutofit lnSpcReduction="10000"/>
          </a:bodyPr>
          <a:lstStyle/>
          <a:p>
            <a:endParaRPr lang="en-SI" dirty="0">
              <a:latin typeface="Calibri" panose="020F0502020204030204" pitchFamily="34" charset="0"/>
              <a:cs typeface="Calibri" panose="020F0502020204030204" pitchFamily="34" charset="0"/>
            </a:endParaRPr>
          </a:p>
          <a:p>
            <a:r>
              <a:rPr lang="en-SI" dirty="0">
                <a:latin typeface="Calibri" panose="020F0502020204030204" pitchFamily="34" charset="0"/>
                <a:cs typeface="Calibri" panose="020F0502020204030204" pitchFamily="34" charset="0"/>
              </a:rPr>
              <a:t>Dr. Maja Bogataj Jančič, LL.M., LL.M.</a:t>
            </a:r>
          </a:p>
          <a:p>
            <a:r>
              <a:rPr lang="en-SI" dirty="0">
                <a:latin typeface="Calibri" panose="020F0502020204030204" pitchFamily="34" charset="0"/>
                <a:cs typeface="Calibri" panose="020F0502020204030204" pitchFamily="34" charset="0"/>
              </a:rPr>
              <a:t>Open Data and Intellectual Property Institute ODIPI</a:t>
            </a:r>
          </a:p>
          <a:p>
            <a:r>
              <a:rPr lang="en-SI" dirty="0">
                <a:latin typeface="Calibri" panose="020F0502020204030204" pitchFamily="34" charset="0"/>
                <a:cs typeface="Calibri" panose="020F0502020204030204" pitchFamily="34" charset="0"/>
              </a:rPr>
              <a:t>KR21 National and Regional Coordinator</a:t>
            </a:r>
          </a:p>
        </p:txBody>
      </p:sp>
      <p:pic>
        <p:nvPicPr>
          <p:cNvPr id="5" name="Picture 4" descr="A close up of a sign&#10;&#10;Description automatically generated">
            <a:extLst>
              <a:ext uri="{FF2B5EF4-FFF2-40B4-BE49-F238E27FC236}">
                <a16:creationId xmlns:a16="http://schemas.microsoft.com/office/drawing/2014/main" id="{2E81205D-6783-62AA-3D90-1A12D35AEBC8}"/>
              </a:ext>
            </a:extLst>
          </p:cNvPr>
          <p:cNvPicPr>
            <a:picLocks noChangeAspect="1"/>
          </p:cNvPicPr>
          <p:nvPr/>
        </p:nvPicPr>
        <p:blipFill>
          <a:blip r:embed="rId2"/>
          <a:stretch>
            <a:fillRect/>
          </a:stretch>
        </p:blipFill>
        <p:spPr>
          <a:xfrm>
            <a:off x="2775555" y="4604657"/>
            <a:ext cx="3320445" cy="1289957"/>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F74A0692-C67E-B3F9-FCFA-BFE05A741ACD}"/>
              </a:ext>
            </a:extLst>
          </p:cNvPr>
          <p:cNvPicPr>
            <a:picLocks noChangeAspect="1"/>
          </p:cNvPicPr>
          <p:nvPr/>
        </p:nvPicPr>
        <p:blipFill>
          <a:blip r:embed="rId3"/>
          <a:stretch>
            <a:fillRect/>
          </a:stretch>
        </p:blipFill>
        <p:spPr>
          <a:xfrm>
            <a:off x="6546169" y="4604657"/>
            <a:ext cx="3039480" cy="1332820"/>
          </a:xfrm>
          <a:prstGeom prst="rect">
            <a:avLst/>
          </a:prstGeom>
        </p:spPr>
      </p:pic>
      <p:sp>
        <p:nvSpPr>
          <p:cNvPr id="8" name="Rectangle 7">
            <a:extLst>
              <a:ext uri="{FF2B5EF4-FFF2-40B4-BE49-F238E27FC236}">
                <a16:creationId xmlns:a16="http://schemas.microsoft.com/office/drawing/2014/main" id="{A8DF5255-5ACD-E861-5DAE-6BACF2B5C6F1}"/>
              </a:ext>
            </a:extLst>
          </p:cNvPr>
          <p:cNvSpPr/>
          <p:nvPr/>
        </p:nvSpPr>
        <p:spPr>
          <a:xfrm>
            <a:off x="3303037" y="0"/>
            <a:ext cx="5355771" cy="989045"/>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I"/>
          </a:p>
        </p:txBody>
      </p:sp>
    </p:spTree>
    <p:extLst>
      <p:ext uri="{BB962C8B-B14F-4D97-AF65-F5344CB8AC3E}">
        <p14:creationId xmlns:p14="http://schemas.microsoft.com/office/powerpoint/2010/main" val="220956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E9966-0996-AB4B-9EF0-033C9DB7D8B3}"/>
              </a:ext>
            </a:extLst>
          </p:cNvPr>
          <p:cNvSpPr>
            <a:spLocks noGrp="1"/>
          </p:cNvSpPr>
          <p:nvPr>
            <p:ph type="title"/>
          </p:nvPr>
        </p:nvSpPr>
        <p:spPr>
          <a:xfrm>
            <a:off x="838200" y="829582"/>
            <a:ext cx="10515600" cy="1325563"/>
          </a:xfrm>
        </p:spPr>
        <p:txBody>
          <a:bodyPr/>
          <a:lstStyle/>
          <a:p>
            <a:pPr algn="ctr"/>
            <a:r>
              <a:rPr lang="en-GB" dirty="0">
                <a:latin typeface="Calibri" panose="020F0502020204030204" pitchFamily="34" charset="0"/>
                <a:cs typeface="Calibri" panose="020F0502020204030204" pitchFamily="34" charset="0"/>
              </a:rPr>
              <a:t>Challenges in the eBook model in Slovenia </a:t>
            </a:r>
            <a:endParaRPr lang="en-SI" dirty="0">
              <a:latin typeface="Calibri" panose="020F0502020204030204" pitchFamily="34" charset="0"/>
              <a:cs typeface="Calibri" panose="020F0502020204030204" pitchFamily="34" charset="0"/>
            </a:endParaRPr>
          </a:p>
        </p:txBody>
      </p:sp>
      <p:sp>
        <p:nvSpPr>
          <p:cNvPr id="4" name="Content Placeholder 2">
            <a:extLst>
              <a:ext uri="{FF2B5EF4-FFF2-40B4-BE49-F238E27FC236}">
                <a16:creationId xmlns:a16="http://schemas.microsoft.com/office/drawing/2014/main" id="{E8BA5EDE-26A6-31A6-1EC6-CFE5113DEA48}"/>
              </a:ext>
            </a:extLst>
          </p:cNvPr>
          <p:cNvSpPr>
            <a:spLocks noGrp="1"/>
          </p:cNvSpPr>
          <p:nvPr>
            <p:ph idx="1"/>
          </p:nvPr>
        </p:nvSpPr>
        <p:spPr>
          <a:xfrm>
            <a:off x="838200" y="2333625"/>
            <a:ext cx="10515600" cy="4351338"/>
          </a:xfrm>
        </p:spPr>
        <p:txBody>
          <a:bodyPr/>
          <a:lstStyle/>
          <a:p>
            <a:r>
              <a:rPr lang="en-GB" dirty="0"/>
              <a:t>From the “author's perspective”</a:t>
            </a:r>
          </a:p>
          <a:p>
            <a:endParaRPr lang="en-GB" dirty="0"/>
          </a:p>
          <a:p>
            <a:r>
              <a:rPr lang="en-GB" dirty="0"/>
              <a:t>Questions / starting points for panellists at the round table</a:t>
            </a:r>
            <a:endParaRPr lang="en-SI" dirty="0"/>
          </a:p>
        </p:txBody>
      </p:sp>
    </p:spTree>
    <p:extLst>
      <p:ext uri="{BB962C8B-B14F-4D97-AF65-F5344CB8AC3E}">
        <p14:creationId xmlns:p14="http://schemas.microsoft.com/office/powerpoint/2010/main" val="1808294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296CFDCF-A452-D27F-3980-1FF2A2C62F58}"/>
              </a:ext>
            </a:extLst>
          </p:cNvPr>
          <p:cNvSpPr>
            <a:spLocks noGrp="1"/>
          </p:cNvSpPr>
          <p:nvPr>
            <p:ph idx="1"/>
          </p:nvPr>
        </p:nvSpPr>
        <p:spPr>
          <a:xfrm>
            <a:off x="838200" y="1132568"/>
            <a:ext cx="10515600" cy="5291138"/>
          </a:xfrm>
        </p:spPr>
        <p:txBody>
          <a:bodyPr>
            <a:normAutofit/>
          </a:bodyPr>
          <a:lstStyle/>
          <a:p>
            <a:pPr>
              <a:lnSpc>
                <a:spcPct val="100000"/>
              </a:lnSpc>
            </a:pPr>
            <a:r>
              <a:rPr lang="en-GB" sz="2400" dirty="0">
                <a:latin typeface="Calibri" panose="020F0502020204030204" pitchFamily="34" charset="0"/>
                <a:cs typeface="Calibri" panose="020F0502020204030204" pitchFamily="34" charset="0"/>
              </a:rPr>
              <a:t>Author – Publisher</a:t>
            </a:r>
          </a:p>
          <a:p>
            <a:pPr lvl="1">
              <a:lnSpc>
                <a:spcPct val="100000"/>
              </a:lnSpc>
            </a:pPr>
            <a:r>
              <a:rPr lang="en-GB" dirty="0">
                <a:latin typeface="Calibri" panose="020F0502020204030204" pitchFamily="34" charset="0"/>
                <a:cs typeface="Calibri" panose="020F0502020204030204" pitchFamily="34" charset="0"/>
              </a:rPr>
              <a:t>Does the royalty increase because the volume of rights increases (publishers also buy the right to make available to the public)?</a:t>
            </a:r>
          </a:p>
          <a:p>
            <a:pPr marL="457200" lvl="1" indent="0">
              <a:lnSpc>
                <a:spcPct val="100000"/>
              </a:lnSpc>
              <a:buNone/>
            </a:pPr>
            <a:endParaRPr lang="en-GB" dirty="0">
              <a:latin typeface="Calibri" panose="020F0502020204030204" pitchFamily="34" charset="0"/>
              <a:cs typeface="Calibri" panose="020F0502020204030204" pitchFamily="34" charset="0"/>
            </a:endParaRPr>
          </a:p>
          <a:p>
            <a:pPr>
              <a:lnSpc>
                <a:spcPct val="100000"/>
              </a:lnSpc>
            </a:pPr>
            <a:r>
              <a:rPr lang="en-GB" sz="2400" dirty="0">
                <a:latin typeface="Calibri" panose="020F0502020204030204" pitchFamily="34" charset="0"/>
                <a:cs typeface="Calibri" panose="020F0502020204030204" pitchFamily="34" charset="0"/>
              </a:rPr>
              <a:t>Author – State</a:t>
            </a:r>
          </a:p>
          <a:p>
            <a:pPr lvl="1">
              <a:lnSpc>
                <a:spcPct val="100000"/>
              </a:lnSpc>
            </a:pPr>
            <a:r>
              <a:rPr lang="en-GB" dirty="0">
                <a:latin typeface="Calibri" panose="020F0502020204030204" pitchFamily="34" charset="0"/>
                <a:cs typeface="Calibri" panose="020F0502020204030204" pitchFamily="34" charset="0"/>
              </a:rPr>
              <a:t>Authors receive a library compensation.</a:t>
            </a:r>
          </a:p>
          <a:p>
            <a:pPr marL="457200" lvl="1" indent="0">
              <a:lnSpc>
                <a:spcPct val="100000"/>
              </a:lnSpc>
              <a:buNone/>
            </a:pPr>
            <a:endParaRPr lang="en-GB" dirty="0">
              <a:latin typeface="Calibri" panose="020F0502020204030204" pitchFamily="34" charset="0"/>
              <a:cs typeface="Calibri" panose="020F0502020204030204" pitchFamily="34" charset="0"/>
            </a:endParaRPr>
          </a:p>
          <a:p>
            <a:pPr>
              <a:lnSpc>
                <a:spcPct val="100000"/>
              </a:lnSpc>
            </a:pPr>
            <a:r>
              <a:rPr lang="en-GB" sz="2400" dirty="0">
                <a:latin typeface="Calibri" panose="020F0502020204030204" pitchFamily="34" charset="0"/>
                <a:cs typeface="Calibri" panose="020F0502020204030204" pitchFamily="34" charset="0"/>
              </a:rPr>
              <a:t>Libraries – State</a:t>
            </a:r>
          </a:p>
          <a:p>
            <a:pPr lvl="1">
              <a:lnSpc>
                <a:spcPct val="100000"/>
              </a:lnSpc>
            </a:pPr>
            <a:r>
              <a:rPr lang="en-GB" dirty="0">
                <a:latin typeface="Calibri" panose="020F0502020204030204" pitchFamily="34" charset="0"/>
                <a:cs typeface="Calibri" panose="020F0502020204030204" pitchFamily="34" charset="0"/>
              </a:rPr>
              <a:t>Does the amount of funding for libraries increase because they now buy access to eBooks?</a:t>
            </a:r>
          </a:p>
        </p:txBody>
      </p:sp>
    </p:spTree>
    <p:extLst>
      <p:ext uri="{BB962C8B-B14F-4D97-AF65-F5344CB8AC3E}">
        <p14:creationId xmlns:p14="http://schemas.microsoft.com/office/powerpoint/2010/main" val="399011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9C1C2C-6B54-4E97-E1AA-99669271ECB2}"/>
              </a:ext>
            </a:extLst>
          </p:cNvPr>
          <p:cNvSpPr>
            <a:spLocks noGrp="1"/>
          </p:cNvSpPr>
          <p:nvPr>
            <p:ph idx="1"/>
          </p:nvPr>
        </p:nvSpPr>
        <p:spPr>
          <a:xfrm>
            <a:off x="838200" y="1132114"/>
            <a:ext cx="10515600" cy="5160963"/>
          </a:xfrm>
        </p:spPr>
        <p:txBody>
          <a:bodyPr>
            <a:normAutofit/>
          </a:bodyPr>
          <a:lstStyle/>
          <a:p>
            <a:pPr>
              <a:lnSpc>
                <a:spcPct val="100000"/>
              </a:lnSpc>
            </a:pPr>
            <a:r>
              <a:rPr lang="en-GB" sz="2400" dirty="0">
                <a:latin typeface="Calibri" panose="020F0502020204030204" pitchFamily="34" charset="0"/>
                <a:cs typeface="Calibri" panose="020F0502020204030204" pitchFamily="34" charset="0"/>
              </a:rPr>
              <a:t>Libraries – Publishers</a:t>
            </a:r>
          </a:p>
          <a:p>
            <a:pPr lvl="1">
              <a:lnSpc>
                <a:spcPct val="100000"/>
              </a:lnSpc>
            </a:pPr>
            <a:r>
              <a:rPr lang="en-GB" dirty="0">
                <a:latin typeface="Calibri" panose="020F0502020204030204" pitchFamily="34" charset="0"/>
                <a:cs typeface="Calibri" panose="020F0502020204030204" pitchFamily="34" charset="0"/>
              </a:rPr>
              <a:t>Libraries are the biggest buyers. Publishers' income increases.</a:t>
            </a:r>
          </a:p>
          <a:p>
            <a:pPr lvl="1">
              <a:lnSpc>
                <a:spcPct val="100000"/>
              </a:lnSpc>
            </a:pPr>
            <a:r>
              <a:rPr lang="en-GB" dirty="0">
                <a:latin typeface="Calibri" panose="020F0502020204030204" pitchFamily="34" charset="0"/>
                <a:cs typeface="Calibri" panose="020F0502020204030204" pitchFamily="34" charset="0"/>
              </a:rPr>
              <a:t>Do libraries mind that they only have access to books and not the physical books? </a:t>
            </a:r>
          </a:p>
          <a:p>
            <a:pPr lvl="1">
              <a:lnSpc>
                <a:spcPct val="100000"/>
              </a:lnSpc>
            </a:pPr>
            <a:r>
              <a:rPr lang="en-GB" dirty="0">
                <a:latin typeface="Calibri" panose="020F0502020204030204" pitchFamily="34" charset="0"/>
                <a:cs typeface="Calibri" panose="020F0502020204030204" pitchFamily="34" charset="0"/>
              </a:rPr>
              <a:t>Do libraries mind that they cannot perform some of the traditional functions of libraries (interlibrary loan)?</a:t>
            </a:r>
          </a:p>
          <a:p>
            <a:pPr marL="457200" lvl="1" indent="0">
              <a:lnSpc>
                <a:spcPct val="100000"/>
              </a:lnSpc>
              <a:buNone/>
            </a:pPr>
            <a:endParaRPr lang="en-GB" dirty="0">
              <a:latin typeface="Calibri" panose="020F0502020204030204" pitchFamily="34" charset="0"/>
              <a:cs typeface="Calibri" panose="020F0502020204030204" pitchFamily="34" charset="0"/>
            </a:endParaRPr>
          </a:p>
          <a:p>
            <a:pPr>
              <a:lnSpc>
                <a:spcPct val="100000"/>
              </a:lnSpc>
            </a:pPr>
            <a:r>
              <a:rPr lang="en-GB" sz="2400" dirty="0">
                <a:latin typeface="Calibri" panose="020F0502020204030204" pitchFamily="34" charset="0"/>
                <a:cs typeface="Calibri" panose="020F0502020204030204" pitchFamily="34" charset="0"/>
              </a:rPr>
              <a:t>State –  Citizens (Library Users)</a:t>
            </a:r>
          </a:p>
          <a:p>
            <a:pPr lvl="1">
              <a:lnSpc>
                <a:spcPct val="100000"/>
              </a:lnSpc>
            </a:pPr>
            <a:r>
              <a:rPr lang="en-GB" dirty="0">
                <a:latin typeface="Calibri" panose="020F0502020204030204" pitchFamily="34" charset="0"/>
                <a:cs typeface="Calibri" panose="020F0502020204030204" pitchFamily="34" charset="0"/>
              </a:rPr>
              <a:t>Taxpayers pay for eBooks.</a:t>
            </a:r>
          </a:p>
          <a:p>
            <a:pPr lvl="1">
              <a:lnSpc>
                <a:spcPct val="100000"/>
              </a:lnSpc>
            </a:pPr>
            <a:r>
              <a:rPr lang="en-GB" dirty="0">
                <a:latin typeface="Calibri" panose="020F0502020204030204" pitchFamily="34" charset="0"/>
                <a:cs typeface="Calibri" panose="020F0502020204030204" pitchFamily="34" charset="0"/>
              </a:rPr>
              <a:t>Library users, members of libraries have access to eBooks.</a:t>
            </a:r>
          </a:p>
          <a:p>
            <a:pPr>
              <a:lnSpc>
                <a:spcPct val="100000"/>
              </a:lnSpc>
            </a:pPr>
            <a:endParaRPr lang="en-SI"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7752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284F87-6448-1B71-E976-CB893F8C5BDF}"/>
              </a:ext>
            </a:extLst>
          </p:cNvPr>
          <p:cNvSpPr/>
          <p:nvPr/>
        </p:nvSpPr>
        <p:spPr>
          <a:xfrm>
            <a:off x="3303037" y="0"/>
            <a:ext cx="5355771" cy="989045"/>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I"/>
          </a:p>
        </p:txBody>
      </p:sp>
      <p:pic>
        <p:nvPicPr>
          <p:cNvPr id="3" name="Picture 2" descr="A close up of a sign&#10;&#10;Description automatically generated">
            <a:extLst>
              <a:ext uri="{FF2B5EF4-FFF2-40B4-BE49-F238E27FC236}">
                <a16:creationId xmlns:a16="http://schemas.microsoft.com/office/drawing/2014/main" id="{7615B064-CEDB-72B2-7111-962A31ED8408}"/>
              </a:ext>
            </a:extLst>
          </p:cNvPr>
          <p:cNvPicPr>
            <a:picLocks noChangeAspect="1"/>
          </p:cNvPicPr>
          <p:nvPr/>
        </p:nvPicPr>
        <p:blipFill>
          <a:blip r:embed="rId2"/>
          <a:stretch>
            <a:fillRect/>
          </a:stretch>
        </p:blipFill>
        <p:spPr>
          <a:xfrm>
            <a:off x="2775555" y="4604657"/>
            <a:ext cx="3320445" cy="1289957"/>
          </a:xfrm>
          <a:prstGeom prst="rect">
            <a:avLst/>
          </a:prstGeom>
        </p:spPr>
      </p:pic>
      <p:pic>
        <p:nvPicPr>
          <p:cNvPr id="4" name="Picture 3" descr="A white text on a black background&#10;&#10;Description automatically generated">
            <a:extLst>
              <a:ext uri="{FF2B5EF4-FFF2-40B4-BE49-F238E27FC236}">
                <a16:creationId xmlns:a16="http://schemas.microsoft.com/office/drawing/2014/main" id="{52543729-BA34-588C-2E71-C3CA0CDD6C80}"/>
              </a:ext>
            </a:extLst>
          </p:cNvPr>
          <p:cNvPicPr>
            <a:picLocks noChangeAspect="1"/>
          </p:cNvPicPr>
          <p:nvPr/>
        </p:nvPicPr>
        <p:blipFill>
          <a:blip r:embed="rId3"/>
          <a:stretch>
            <a:fillRect/>
          </a:stretch>
        </p:blipFill>
        <p:spPr>
          <a:xfrm>
            <a:off x="6546169" y="4604657"/>
            <a:ext cx="3039480" cy="1332820"/>
          </a:xfrm>
          <a:prstGeom prst="rect">
            <a:avLst/>
          </a:prstGeom>
        </p:spPr>
      </p:pic>
      <p:sp>
        <p:nvSpPr>
          <p:cNvPr id="5" name="Title 4">
            <a:extLst>
              <a:ext uri="{FF2B5EF4-FFF2-40B4-BE49-F238E27FC236}">
                <a16:creationId xmlns:a16="http://schemas.microsoft.com/office/drawing/2014/main" id="{423F3C17-A4AB-7A00-8E3B-21D39154C621}"/>
              </a:ext>
            </a:extLst>
          </p:cNvPr>
          <p:cNvSpPr>
            <a:spLocks noGrp="1"/>
          </p:cNvSpPr>
          <p:nvPr>
            <p:ph type="ctrTitle"/>
          </p:nvPr>
        </p:nvSpPr>
        <p:spPr/>
        <p:txBody>
          <a:bodyPr/>
          <a:lstStyle/>
          <a:p>
            <a:r>
              <a:rPr lang="en-SI" dirty="0"/>
              <a:t>Thank you!</a:t>
            </a:r>
            <a:br>
              <a:rPr lang="en-SI" dirty="0"/>
            </a:br>
            <a:endParaRPr lang="en-SI" dirty="0"/>
          </a:p>
        </p:txBody>
      </p:sp>
      <p:sp>
        <p:nvSpPr>
          <p:cNvPr id="7" name="Subtitle 6">
            <a:extLst>
              <a:ext uri="{FF2B5EF4-FFF2-40B4-BE49-F238E27FC236}">
                <a16:creationId xmlns:a16="http://schemas.microsoft.com/office/drawing/2014/main" id="{E329FB76-A69A-019B-E5DD-5B3D276B77BA}"/>
              </a:ext>
            </a:extLst>
          </p:cNvPr>
          <p:cNvSpPr>
            <a:spLocks noGrp="1"/>
          </p:cNvSpPr>
          <p:nvPr>
            <p:ph type="subTitle" idx="1"/>
          </p:nvPr>
        </p:nvSpPr>
        <p:spPr/>
        <p:txBody>
          <a:bodyPr/>
          <a:lstStyle/>
          <a:p>
            <a:r>
              <a:rPr lang="en-GB" b="0" i="0" dirty="0">
                <a:effectLst/>
                <a:latin typeface="Helvetica" pitchFamily="2" charset="0"/>
                <a:hlinkClick r:id="rId4">
                  <a:extLst>
                    <a:ext uri="{A12FA001-AC4F-418D-AE19-62706E023703}">
                      <ahyp:hlinkClr xmlns:ahyp="http://schemas.microsoft.com/office/drawing/2018/hyperlinkcolor" val="tx"/>
                    </a:ext>
                  </a:extLst>
                </a:hlinkClick>
              </a:rPr>
              <a:t>maja.bogataj@ipi.si</a:t>
            </a:r>
            <a:endParaRPr lang="en-SI" dirty="0"/>
          </a:p>
        </p:txBody>
      </p:sp>
    </p:spTree>
    <p:extLst>
      <p:ext uri="{BB962C8B-B14F-4D97-AF65-F5344CB8AC3E}">
        <p14:creationId xmlns:p14="http://schemas.microsoft.com/office/powerpoint/2010/main" val="158633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24780-78BA-7C2E-68F7-57669D2E0DC9}"/>
              </a:ext>
            </a:extLst>
          </p:cNvPr>
          <p:cNvSpPr>
            <a:spLocks noGrp="1"/>
          </p:cNvSpPr>
          <p:nvPr>
            <p:ph type="title"/>
          </p:nvPr>
        </p:nvSpPr>
        <p:spPr>
          <a:xfrm>
            <a:off x="838200" y="868978"/>
            <a:ext cx="10515600" cy="1325563"/>
          </a:xfrm>
        </p:spPr>
        <p:txBody>
          <a:bodyPr/>
          <a:lstStyle/>
          <a:p>
            <a:pPr algn="ctr"/>
            <a:r>
              <a:rPr lang="en-SI" dirty="0">
                <a:latin typeface="Calibri" panose="020F0502020204030204" pitchFamily="34" charset="0"/>
                <a:cs typeface="Calibri" panose="020F0502020204030204" pitchFamily="34" charset="0"/>
              </a:rPr>
              <a:t>Knowledge Rights 21 (KR21)</a:t>
            </a:r>
          </a:p>
        </p:txBody>
      </p:sp>
      <p:sp>
        <p:nvSpPr>
          <p:cNvPr id="3" name="Content Placeholder 2">
            <a:extLst>
              <a:ext uri="{FF2B5EF4-FFF2-40B4-BE49-F238E27FC236}">
                <a16:creationId xmlns:a16="http://schemas.microsoft.com/office/drawing/2014/main" id="{11E75FF6-21E5-51E3-5061-59C2756A0EA6}"/>
              </a:ext>
            </a:extLst>
          </p:cNvPr>
          <p:cNvSpPr>
            <a:spLocks noGrp="1"/>
          </p:cNvSpPr>
          <p:nvPr>
            <p:ph idx="1"/>
          </p:nvPr>
        </p:nvSpPr>
        <p:spPr>
          <a:xfrm>
            <a:off x="838200" y="2366800"/>
            <a:ext cx="10515600" cy="4351338"/>
          </a:xfrm>
        </p:spPr>
        <p:txBody>
          <a:bodyPr>
            <a:normAutofit fontScale="92500"/>
          </a:bodyPr>
          <a:lstStyle/>
          <a:p>
            <a:r>
              <a:rPr lang="en-GB" dirty="0"/>
              <a:t>ODIPI is a member of KR21, a European network focused on bringing about changes in legislation and practice across Europe to strengthen the right of all to knowledge. The network aims to enable the work of researchers, educators and cultural heritage institutions through changes in legislation, regulation and policy. This includes the modernisation of copyright, digital platforms, and appropriate investment in digital public research and education infrastructure.</a:t>
            </a:r>
          </a:p>
          <a:p>
            <a:r>
              <a:rPr lang="en-GB" dirty="0"/>
              <a:t>The work of the KR21 includes efforts to enable fair access to e-books, e-journals and other digital content for library users, to protect users’ rights against contractual and technological barriers, and to promote open and flexible copyright law in Europe.</a:t>
            </a:r>
            <a:endParaRPr lang="en-SI" dirty="0"/>
          </a:p>
        </p:txBody>
      </p:sp>
    </p:spTree>
    <p:extLst>
      <p:ext uri="{BB962C8B-B14F-4D97-AF65-F5344CB8AC3E}">
        <p14:creationId xmlns:p14="http://schemas.microsoft.com/office/powerpoint/2010/main" val="116505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3AB5EC-466C-804F-4014-D44719F970E0}"/>
              </a:ext>
            </a:extLst>
          </p:cNvPr>
          <p:cNvSpPr>
            <a:spLocks noGrp="1"/>
          </p:cNvSpPr>
          <p:nvPr>
            <p:ph idx="1"/>
          </p:nvPr>
        </p:nvSpPr>
        <p:spPr/>
        <p:txBody>
          <a:bodyPr/>
          <a:lstStyle/>
          <a:p>
            <a:r>
              <a:rPr lang="en-GB" b="0" i="0" dirty="0">
                <a:effectLst/>
                <a:latin typeface="Helvetica" pitchFamily="2" charset="0"/>
                <a:hlinkClick r:id="rId2"/>
              </a:rPr>
              <a:t>https://www.youtube.com/watch?v=Um23Y9Y_1cc</a:t>
            </a:r>
            <a:endParaRPr lang="en-SI" dirty="0"/>
          </a:p>
        </p:txBody>
      </p:sp>
    </p:spTree>
    <p:extLst>
      <p:ext uri="{BB962C8B-B14F-4D97-AF65-F5344CB8AC3E}">
        <p14:creationId xmlns:p14="http://schemas.microsoft.com/office/powerpoint/2010/main" val="2539636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2B5B3-9629-7C8E-4B19-F7CAB505C484}"/>
              </a:ext>
            </a:extLst>
          </p:cNvPr>
          <p:cNvSpPr>
            <a:spLocks noGrp="1"/>
          </p:cNvSpPr>
          <p:nvPr>
            <p:ph type="title"/>
          </p:nvPr>
        </p:nvSpPr>
        <p:spPr>
          <a:xfrm>
            <a:off x="838200" y="868978"/>
            <a:ext cx="10515600" cy="1325563"/>
          </a:xfrm>
        </p:spPr>
        <p:txBody>
          <a:bodyPr/>
          <a:lstStyle/>
          <a:p>
            <a:pPr algn="ctr"/>
            <a:r>
              <a:rPr lang="en-GB" dirty="0">
                <a:latin typeface="Calibri" panose="020F0502020204030204" pitchFamily="34" charset="0"/>
                <a:cs typeface="Calibri" panose="020F0502020204030204" pitchFamily="34" charset="0"/>
              </a:rPr>
              <a:t>Legal basis for eBooks lending in Slovenia</a:t>
            </a:r>
            <a:endParaRPr lang="en-SI"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12985E8C-AD70-1C6C-728B-9C2132785586}"/>
              </a:ext>
            </a:extLst>
          </p:cNvPr>
          <p:cNvSpPr>
            <a:spLocks noGrp="1"/>
          </p:cNvSpPr>
          <p:nvPr>
            <p:ph idx="1"/>
          </p:nvPr>
        </p:nvSpPr>
        <p:spPr>
          <a:xfrm>
            <a:off x="838200" y="2348139"/>
            <a:ext cx="10515600" cy="4351338"/>
          </a:xfrm>
        </p:spPr>
        <p:txBody>
          <a:bodyPr>
            <a:normAutofit/>
          </a:bodyPr>
          <a:lstStyle/>
          <a:p>
            <a:pPr>
              <a:lnSpc>
                <a:spcPct val="100000"/>
              </a:lnSpc>
            </a:pPr>
            <a:r>
              <a:rPr lang="en-SI" sz="2500" dirty="0">
                <a:latin typeface="Calibri" panose="020F0502020204030204" pitchFamily="34" charset="0"/>
                <a:cs typeface="Calibri" panose="020F0502020204030204" pitchFamily="34" charset="0"/>
              </a:rPr>
              <a:t>Article 36 ZASP (</a:t>
            </a:r>
            <a:r>
              <a:rPr lang="en-GB" sz="2500" dirty="0">
                <a:latin typeface="Calibri" panose="020F0502020204030204" pitchFamily="34" charset="0"/>
                <a:cs typeface="Calibri" panose="020F0502020204030204" pitchFamily="34" charset="0"/>
              </a:rPr>
              <a:t>The Copyright and Related Rights Act)</a:t>
            </a:r>
            <a:endParaRPr lang="en-SI" sz="2500" dirty="0">
              <a:latin typeface="Calibri" panose="020F0502020204030204" pitchFamily="34" charset="0"/>
              <a:cs typeface="Calibri" panose="020F0502020204030204" pitchFamily="34" charset="0"/>
            </a:endParaRPr>
          </a:p>
          <a:p>
            <a:pPr>
              <a:lnSpc>
                <a:spcPct val="100000"/>
              </a:lnSpc>
            </a:pPr>
            <a:endParaRPr lang="en-SI" sz="2500" dirty="0">
              <a:latin typeface="Calibri" panose="020F0502020204030204" pitchFamily="34" charset="0"/>
              <a:cs typeface="Calibri" panose="020F0502020204030204" pitchFamily="34" charset="0"/>
            </a:endParaRPr>
          </a:p>
          <a:p>
            <a:pPr>
              <a:lnSpc>
                <a:spcPct val="100000"/>
              </a:lnSpc>
            </a:pPr>
            <a:r>
              <a:rPr lang="en-SI" sz="2500" dirty="0">
                <a:latin typeface="Calibri" panose="020F0502020204030204" pitchFamily="34" charset="0"/>
                <a:cs typeface="Calibri" panose="020F0502020204030204" pitchFamily="34" charset="0"/>
              </a:rPr>
              <a:t>Articles 2 and 3 ZKnj-1 (</a:t>
            </a:r>
            <a:r>
              <a:rPr lang="en-GB" sz="2500" dirty="0">
                <a:latin typeface="Calibri" panose="020F0502020204030204" pitchFamily="34" charset="0"/>
                <a:cs typeface="Calibri" panose="020F0502020204030204" pitchFamily="34" charset="0"/>
              </a:rPr>
              <a:t>Librarianship Act)</a:t>
            </a:r>
            <a:endParaRPr lang="en-SI" sz="2500" dirty="0">
              <a:latin typeface="Calibri" panose="020F0502020204030204" pitchFamily="34" charset="0"/>
              <a:cs typeface="Calibri" panose="020F0502020204030204" pitchFamily="34" charset="0"/>
            </a:endParaRPr>
          </a:p>
          <a:p>
            <a:pPr>
              <a:lnSpc>
                <a:spcPct val="100000"/>
              </a:lnSpc>
            </a:pPr>
            <a:endParaRPr lang="en-SI" sz="2500" dirty="0">
              <a:latin typeface="Calibri" panose="020F0502020204030204" pitchFamily="34" charset="0"/>
              <a:cs typeface="Calibri" panose="020F0502020204030204" pitchFamily="34" charset="0"/>
            </a:endParaRPr>
          </a:p>
          <a:p>
            <a:pPr>
              <a:lnSpc>
                <a:spcPct val="100000"/>
              </a:lnSpc>
            </a:pPr>
            <a:r>
              <a:rPr lang="en-SI" sz="2500" dirty="0">
                <a:latin typeface="Calibri" panose="020F0502020204030204" pitchFamily="34" charset="0"/>
                <a:cs typeface="Calibri" panose="020F0502020204030204" pitchFamily="34" charset="0"/>
              </a:rPr>
              <a:t>Article 56 ZKnj-1 (</a:t>
            </a:r>
            <a:r>
              <a:rPr lang="en-GB" sz="2500" dirty="0">
                <a:latin typeface="Calibri" panose="020F0502020204030204" pitchFamily="34" charset="0"/>
                <a:cs typeface="Calibri" panose="020F0502020204030204" pitchFamily="34" charset="0"/>
              </a:rPr>
              <a:t>Librarianship Act)</a:t>
            </a:r>
          </a:p>
          <a:p>
            <a:pPr>
              <a:lnSpc>
                <a:spcPct val="100000"/>
              </a:lnSpc>
            </a:pPr>
            <a:endParaRPr lang="en-GB" sz="2500" dirty="0">
              <a:latin typeface="Calibri" panose="020F0502020204030204" pitchFamily="34" charset="0"/>
              <a:cs typeface="Calibri" panose="020F0502020204030204" pitchFamily="34" charset="0"/>
            </a:endParaRPr>
          </a:p>
          <a:p>
            <a:pPr>
              <a:lnSpc>
                <a:spcPct val="100000"/>
              </a:lnSpc>
            </a:pPr>
            <a:r>
              <a:rPr lang="en-GB" sz="2500" dirty="0" err="1">
                <a:latin typeface="Calibri" panose="020F0502020204030204" pitchFamily="34" charset="0"/>
                <a:cs typeface="Calibri" panose="020F0502020204030204" pitchFamily="34" charset="0"/>
              </a:rPr>
              <a:t>Pravilnik</a:t>
            </a:r>
            <a:r>
              <a:rPr lang="en-GB" sz="2500" dirty="0">
                <a:latin typeface="Calibri" panose="020F0502020204030204" pitchFamily="34" charset="0"/>
                <a:cs typeface="Calibri" panose="020F0502020204030204" pitchFamily="34" charset="0"/>
              </a:rPr>
              <a:t> o </a:t>
            </a:r>
            <a:r>
              <a:rPr lang="en-GB" sz="2500" dirty="0" err="1">
                <a:latin typeface="Calibri" panose="020F0502020204030204" pitchFamily="34" charset="0"/>
                <a:cs typeface="Calibri" panose="020F0502020204030204" pitchFamily="34" charset="0"/>
              </a:rPr>
              <a:t>izvajanju</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knjižničnega</a:t>
            </a:r>
            <a:r>
              <a:rPr lang="en-GB" sz="2500" dirty="0">
                <a:latin typeface="Calibri" panose="020F0502020204030204" pitchFamily="34" charset="0"/>
                <a:cs typeface="Calibri" panose="020F0502020204030204" pitchFamily="34" charset="0"/>
              </a:rPr>
              <a:t> </a:t>
            </a:r>
            <a:r>
              <a:rPr lang="en-GB" sz="2500" dirty="0" err="1">
                <a:latin typeface="Calibri" panose="020F0502020204030204" pitchFamily="34" charset="0"/>
                <a:cs typeface="Calibri" panose="020F0502020204030204" pitchFamily="34" charset="0"/>
              </a:rPr>
              <a:t>nadomestila</a:t>
            </a:r>
            <a:r>
              <a:rPr lang="en-GB" sz="2500" dirty="0">
                <a:latin typeface="Calibri" panose="020F0502020204030204" pitchFamily="34" charset="0"/>
                <a:cs typeface="Calibri" panose="020F0502020204030204" pitchFamily="34" charset="0"/>
              </a:rPr>
              <a:t> (Rules on the implementation of the library compensation)</a:t>
            </a:r>
            <a:endParaRPr lang="en-SI" sz="2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729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5CC5CE-09C2-77DC-F14A-DC71771E28C0}"/>
              </a:ext>
            </a:extLst>
          </p:cNvPr>
          <p:cNvSpPr>
            <a:spLocks noGrp="1"/>
          </p:cNvSpPr>
          <p:nvPr>
            <p:ph type="title"/>
          </p:nvPr>
        </p:nvSpPr>
        <p:spPr>
          <a:xfrm>
            <a:off x="838200" y="887639"/>
            <a:ext cx="10515600" cy="1325563"/>
          </a:xfrm>
        </p:spPr>
        <p:txBody>
          <a:bodyPr/>
          <a:lstStyle/>
          <a:p>
            <a:pPr algn="ctr"/>
            <a:r>
              <a:rPr lang="en-SI" dirty="0">
                <a:latin typeface="Calibri" panose="020F0502020204030204" pitchFamily="34" charset="0"/>
                <a:cs typeface="Calibri" panose="020F0502020204030204" pitchFamily="34" charset="0"/>
              </a:rPr>
              <a:t>Article 36 ZASP</a:t>
            </a:r>
          </a:p>
        </p:txBody>
      </p:sp>
      <p:sp>
        <p:nvSpPr>
          <p:cNvPr id="4" name="Content Placeholder 3">
            <a:extLst>
              <a:ext uri="{FF2B5EF4-FFF2-40B4-BE49-F238E27FC236}">
                <a16:creationId xmlns:a16="http://schemas.microsoft.com/office/drawing/2014/main" id="{D5C3D8B5-9F02-2A9B-BBE0-28D1299F5424}"/>
              </a:ext>
            </a:extLst>
          </p:cNvPr>
          <p:cNvSpPr>
            <a:spLocks noGrp="1"/>
          </p:cNvSpPr>
          <p:nvPr>
            <p:ph idx="1"/>
          </p:nvPr>
        </p:nvSpPr>
        <p:spPr>
          <a:xfrm>
            <a:off x="838200" y="1930400"/>
            <a:ext cx="10515600" cy="4769078"/>
          </a:xfrm>
        </p:spPr>
        <p:txBody>
          <a:bodyPr>
            <a:noAutofit/>
          </a:bodyPr>
          <a:lstStyle/>
          <a:p>
            <a:pPr>
              <a:lnSpc>
                <a:spcPct val="100000"/>
              </a:lnSpc>
            </a:pPr>
            <a:r>
              <a:rPr lang="en-GB" sz="1500" b="1" dirty="0">
                <a:solidFill>
                  <a:srgbClr val="000000"/>
                </a:solidFill>
                <a:effectLst/>
                <a:latin typeface="Calibri" panose="020F0502020204030204" pitchFamily="34" charset="0"/>
                <a:cs typeface="Calibri" panose="020F0502020204030204" pitchFamily="34" charset="0"/>
              </a:rPr>
              <a:t>Public lending right</a:t>
            </a:r>
          </a:p>
          <a:p>
            <a:pPr marL="0" indent="0">
              <a:lnSpc>
                <a:spcPct val="100000"/>
              </a:lnSpc>
              <a:buNone/>
            </a:pPr>
            <a:r>
              <a:rPr lang="en-GB" sz="1500" dirty="0">
                <a:solidFill>
                  <a:srgbClr val="000000"/>
                </a:solidFill>
                <a:effectLst/>
                <a:latin typeface="Calibri" panose="020F0502020204030204" pitchFamily="34" charset="0"/>
                <a:cs typeface="Calibri" panose="020F0502020204030204" pitchFamily="34" charset="0"/>
              </a:rPr>
              <a:t>(1) The public lending right is the right to appropriate remuneration in accordance with the Librarianship Act (Official Gazette of the Republic of Slovenia, Nos 87/01 and 96/02 – ZUJIK) when the original or a copy of a work is made available for use for a limited period of time, without direct or indirect economic advantage, and if done through an organisation performing such activity as a public service.</a:t>
            </a:r>
          </a:p>
          <a:p>
            <a:pPr marL="0" indent="0">
              <a:lnSpc>
                <a:spcPct val="100000"/>
              </a:lnSpc>
              <a:buNone/>
            </a:pPr>
            <a:r>
              <a:rPr lang="en-GB" sz="1500" dirty="0">
                <a:solidFill>
                  <a:srgbClr val="000000"/>
                </a:solidFill>
                <a:effectLst/>
                <a:latin typeface="Calibri" panose="020F0502020204030204" pitchFamily="34" charset="0"/>
                <a:cs typeface="Calibri" panose="020F0502020204030204" pitchFamily="34" charset="0"/>
              </a:rPr>
              <a:t>(2) The provisions of the preceding paragraph shall not apply to the use of:</a:t>
            </a:r>
          </a:p>
          <a:p>
            <a:pPr marL="514350" indent="-514350">
              <a:lnSpc>
                <a:spcPct val="100000"/>
              </a:lnSpc>
              <a:buAutoNum type="arabicPeriod"/>
            </a:pPr>
            <a:r>
              <a:rPr lang="en-GB" sz="1500" dirty="0">
                <a:solidFill>
                  <a:srgbClr val="000000"/>
                </a:solidFill>
                <a:effectLst/>
                <a:latin typeface="Calibri" panose="020F0502020204030204" pitchFamily="34" charset="0"/>
                <a:cs typeface="Calibri" panose="020F0502020204030204" pitchFamily="34" charset="0"/>
              </a:rPr>
              <a:t>originals or copies of library materials in the national library, school and academic libraries, or special libraries;</a:t>
            </a:r>
          </a:p>
          <a:p>
            <a:pPr marL="514350" indent="-514350">
              <a:lnSpc>
                <a:spcPct val="100000"/>
              </a:lnSpc>
              <a:buFont typeface="Arial" panose="020B0604020202020204" pitchFamily="34" charset="0"/>
              <a:buAutoNum type="arabicPeriod"/>
            </a:pPr>
            <a:r>
              <a:rPr lang="en-GB" sz="1500" dirty="0">
                <a:solidFill>
                  <a:srgbClr val="000000"/>
                </a:solidFill>
                <a:latin typeface="Calibri" panose="020F0502020204030204" pitchFamily="34" charset="0"/>
                <a:cs typeface="Calibri" panose="020F0502020204030204" pitchFamily="34" charset="0"/>
              </a:rPr>
              <a:t>a</a:t>
            </a:r>
            <a:r>
              <a:rPr lang="en-GB" sz="1500" dirty="0">
                <a:solidFill>
                  <a:srgbClr val="000000"/>
                </a:solidFill>
                <a:effectLst/>
                <a:latin typeface="Calibri" panose="020F0502020204030204" pitchFamily="34" charset="0"/>
                <a:cs typeface="Calibri" panose="020F0502020204030204" pitchFamily="34" charset="0"/>
              </a:rPr>
              <a:t>rchitectural structures;</a:t>
            </a:r>
          </a:p>
          <a:p>
            <a:pPr marL="514350" indent="-514350">
              <a:lnSpc>
                <a:spcPct val="100000"/>
              </a:lnSpc>
              <a:buFont typeface="Arial" panose="020B0604020202020204" pitchFamily="34" charset="0"/>
              <a:buAutoNum type="arabicPeriod"/>
            </a:pPr>
            <a:r>
              <a:rPr lang="en-GB" sz="1500" dirty="0">
                <a:solidFill>
                  <a:srgbClr val="000000"/>
                </a:solidFill>
                <a:effectLst/>
                <a:latin typeface="Calibri" panose="020F0502020204030204" pitchFamily="34" charset="0"/>
                <a:cs typeface="Calibri" panose="020F0502020204030204" pitchFamily="34" charset="0"/>
              </a:rPr>
              <a:t>originals or copies of works of applied art and industrial design;</a:t>
            </a:r>
          </a:p>
          <a:p>
            <a:pPr marL="514350" indent="-514350">
              <a:lnSpc>
                <a:spcPct val="100000"/>
              </a:lnSpc>
              <a:buFont typeface="Arial" panose="020B0604020202020204" pitchFamily="34" charset="0"/>
              <a:buAutoNum type="arabicPeriod"/>
            </a:pPr>
            <a:r>
              <a:rPr lang="en-GB" sz="1500" dirty="0">
                <a:solidFill>
                  <a:srgbClr val="000000"/>
                </a:solidFill>
                <a:effectLst/>
                <a:latin typeface="Calibri" panose="020F0502020204030204" pitchFamily="34" charset="0"/>
                <a:cs typeface="Calibri" panose="020F0502020204030204" pitchFamily="34" charset="0"/>
              </a:rPr>
              <a:t>originals or copies of works for the purpose of public communication;</a:t>
            </a:r>
          </a:p>
          <a:p>
            <a:pPr marL="514350" indent="-514350">
              <a:lnSpc>
                <a:spcPct val="100000"/>
              </a:lnSpc>
              <a:buFont typeface="Arial" panose="020B0604020202020204" pitchFamily="34" charset="0"/>
              <a:buAutoNum type="arabicPeriod"/>
            </a:pPr>
            <a:r>
              <a:rPr lang="en-GB" sz="1500" dirty="0">
                <a:solidFill>
                  <a:srgbClr val="000000"/>
                </a:solidFill>
                <a:effectLst/>
                <a:latin typeface="Calibri" panose="020F0502020204030204" pitchFamily="34" charset="0"/>
                <a:cs typeface="Calibri" panose="020F0502020204030204" pitchFamily="34" charset="0"/>
              </a:rPr>
              <a:t>works for on-the-spot reference or for lending among organisations;</a:t>
            </a:r>
          </a:p>
          <a:p>
            <a:pPr marL="514350" indent="-514350">
              <a:lnSpc>
                <a:spcPct val="100000"/>
              </a:lnSpc>
              <a:buFont typeface="Arial" panose="020B0604020202020204" pitchFamily="34" charset="0"/>
              <a:buAutoNum type="arabicPeriod"/>
            </a:pPr>
            <a:r>
              <a:rPr lang="en-GB" sz="1500" dirty="0">
                <a:solidFill>
                  <a:srgbClr val="000000"/>
                </a:solidFill>
                <a:effectLst/>
                <a:latin typeface="Calibri" panose="020F0502020204030204" pitchFamily="34" charset="0"/>
                <a:cs typeface="Calibri" panose="020F0502020204030204" pitchFamily="34" charset="0"/>
              </a:rPr>
              <a:t>works by persons acting within the scope of their employment where such use is intended exclusively for the execution of their work-related duties.</a:t>
            </a:r>
          </a:p>
          <a:p>
            <a:pPr marL="0" indent="0">
              <a:lnSpc>
                <a:spcPct val="100000"/>
              </a:lnSpc>
              <a:buNone/>
            </a:pPr>
            <a:r>
              <a:rPr lang="en-GB" sz="1500" dirty="0">
                <a:solidFill>
                  <a:srgbClr val="000000"/>
                </a:solidFill>
                <a:effectLst/>
                <a:latin typeface="Calibri" panose="020F0502020204030204" pitchFamily="34" charset="0"/>
                <a:cs typeface="Calibri" panose="020F0502020204030204" pitchFamily="34" charset="0"/>
              </a:rPr>
              <a:t>(3) Lending of originals or copies of computer programs and databases to the public shall be the exclusive right of their author.</a:t>
            </a:r>
          </a:p>
          <a:p>
            <a:pPr marL="0" indent="0">
              <a:lnSpc>
                <a:spcPct val="100000"/>
              </a:lnSpc>
              <a:buNone/>
            </a:pPr>
            <a:endParaRPr lang="en-GB" sz="1500" dirty="0">
              <a:solidFill>
                <a:srgbClr val="000000"/>
              </a:solidFill>
              <a:effectLst/>
              <a:latin typeface="Calibri" panose="020F0502020204030204" pitchFamily="34" charset="0"/>
              <a:cs typeface="Calibri" panose="020F0502020204030204" pitchFamily="34" charset="0"/>
            </a:endParaRPr>
          </a:p>
          <a:p>
            <a:pPr marL="514350" indent="-514350">
              <a:lnSpc>
                <a:spcPct val="100000"/>
              </a:lnSpc>
              <a:buAutoNum type="arabicPeriod"/>
            </a:pPr>
            <a:endParaRPr lang="en-GB" sz="1500" dirty="0">
              <a:solidFill>
                <a:srgbClr val="000000"/>
              </a:solidFill>
              <a:effectLst/>
              <a:latin typeface="Calibri" panose="020F0502020204030204" pitchFamily="34" charset="0"/>
              <a:cs typeface="Calibri" panose="020F0502020204030204" pitchFamily="34" charset="0"/>
            </a:endParaRPr>
          </a:p>
          <a:p>
            <a:pPr marL="0" indent="0">
              <a:lnSpc>
                <a:spcPct val="100000"/>
              </a:lnSpc>
              <a:buNone/>
            </a:pPr>
            <a:endParaRPr lang="en-GB" sz="1500" dirty="0">
              <a:solidFill>
                <a:srgbClr val="000000"/>
              </a:solidFill>
              <a:effectLst/>
              <a:latin typeface="Calibri" panose="020F0502020204030204" pitchFamily="34" charset="0"/>
              <a:cs typeface="Calibri" panose="020F0502020204030204" pitchFamily="34" charset="0"/>
            </a:endParaRPr>
          </a:p>
          <a:p>
            <a:pPr>
              <a:lnSpc>
                <a:spcPct val="100000"/>
              </a:lnSpc>
            </a:pPr>
            <a:endParaRPr lang="en-GB" sz="1500" dirty="0">
              <a:solidFill>
                <a:srgbClr val="000000"/>
              </a:solidFill>
              <a:effectLst/>
              <a:latin typeface="Calibri" panose="020F0502020204030204" pitchFamily="34" charset="0"/>
              <a:cs typeface="Calibri" panose="020F0502020204030204" pitchFamily="34" charset="0"/>
            </a:endParaRPr>
          </a:p>
          <a:p>
            <a:pPr marL="0" indent="0">
              <a:lnSpc>
                <a:spcPct val="100000"/>
              </a:lnSpc>
              <a:buNone/>
            </a:pPr>
            <a:endParaRPr lang="en-GB" sz="1500" dirty="0">
              <a:solidFill>
                <a:srgbClr val="000000"/>
              </a:solidFill>
              <a:effectLst/>
              <a:latin typeface="Calibri" panose="020F0502020204030204" pitchFamily="34" charset="0"/>
              <a:cs typeface="Calibri" panose="020F0502020204030204" pitchFamily="34" charset="0"/>
            </a:endParaRPr>
          </a:p>
          <a:p>
            <a:pPr marL="0" indent="0">
              <a:lnSpc>
                <a:spcPct val="100000"/>
              </a:lnSpc>
              <a:buNone/>
            </a:pPr>
            <a:endParaRPr lang="en-GB" sz="1500" dirty="0">
              <a:solidFill>
                <a:srgbClr val="000000"/>
              </a:solidFill>
              <a:effectLst/>
              <a:latin typeface="Calibri" panose="020F0502020204030204" pitchFamily="34" charset="0"/>
              <a:cs typeface="Calibri" panose="020F0502020204030204" pitchFamily="34" charset="0"/>
            </a:endParaRPr>
          </a:p>
          <a:p>
            <a:pPr>
              <a:lnSpc>
                <a:spcPct val="100000"/>
              </a:lnSpc>
            </a:pPr>
            <a:endParaRPr lang="en-SI"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410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2077E-24E3-B421-733A-9720D3354631}"/>
              </a:ext>
            </a:extLst>
          </p:cNvPr>
          <p:cNvSpPr>
            <a:spLocks noGrp="1"/>
          </p:cNvSpPr>
          <p:nvPr>
            <p:ph type="title"/>
          </p:nvPr>
        </p:nvSpPr>
        <p:spPr>
          <a:xfrm>
            <a:off x="838200" y="931182"/>
            <a:ext cx="10515600" cy="1325563"/>
          </a:xfrm>
        </p:spPr>
        <p:txBody>
          <a:bodyPr/>
          <a:lstStyle/>
          <a:p>
            <a:pPr algn="ctr"/>
            <a:r>
              <a:rPr lang="en-SI" dirty="0">
                <a:latin typeface="Calibri" panose="020F0502020204030204" pitchFamily="34" charset="0"/>
                <a:cs typeface="Calibri" panose="020F0502020204030204" pitchFamily="34" charset="0"/>
              </a:rPr>
              <a:t>Article 2 ZKnj-1</a:t>
            </a:r>
          </a:p>
        </p:txBody>
      </p:sp>
      <p:sp>
        <p:nvSpPr>
          <p:cNvPr id="3" name="Content Placeholder 2">
            <a:extLst>
              <a:ext uri="{FF2B5EF4-FFF2-40B4-BE49-F238E27FC236}">
                <a16:creationId xmlns:a16="http://schemas.microsoft.com/office/drawing/2014/main" id="{C970CF49-52E4-CF3F-DAB7-4E606EC81B67}"/>
              </a:ext>
            </a:extLst>
          </p:cNvPr>
          <p:cNvSpPr>
            <a:spLocks noGrp="1"/>
          </p:cNvSpPr>
          <p:nvPr>
            <p:ph idx="1"/>
          </p:nvPr>
        </p:nvSpPr>
        <p:spPr>
          <a:xfrm>
            <a:off x="838200" y="2144940"/>
            <a:ext cx="10515600" cy="4351338"/>
          </a:xfrm>
        </p:spPr>
        <p:txBody>
          <a:bodyPr>
            <a:noAutofit/>
          </a:bodyPr>
          <a:lstStyle/>
          <a:p>
            <a:pPr>
              <a:lnSpc>
                <a:spcPct val="120000"/>
              </a:lnSpc>
            </a:pPr>
            <a:r>
              <a:rPr lang="en-GB" sz="1500" b="1" dirty="0">
                <a:latin typeface="Calibri" panose="020F0502020204030204" pitchFamily="34" charset="0"/>
                <a:cs typeface="Calibri" panose="020F0502020204030204" pitchFamily="34" charset="0"/>
              </a:rPr>
              <a:t>Library activities</a:t>
            </a:r>
          </a:p>
          <a:p>
            <a:pPr marL="0" indent="0">
              <a:lnSpc>
                <a:spcPct val="120000"/>
              </a:lnSpc>
              <a:buNone/>
            </a:pPr>
            <a:r>
              <a:rPr lang="en-GB" sz="1500" dirty="0">
                <a:latin typeface="Calibri" panose="020F0502020204030204" pitchFamily="34" charset="0"/>
                <a:cs typeface="Calibri" panose="020F0502020204030204" pitchFamily="34" charset="0"/>
              </a:rPr>
              <a:t>(1) Library activities within the remit of library public services include:</a:t>
            </a:r>
          </a:p>
          <a:p>
            <a:pPr>
              <a:lnSpc>
                <a:spcPct val="120000"/>
              </a:lnSpc>
              <a:buFontTx/>
              <a:buChar char="-"/>
            </a:pPr>
            <a:r>
              <a:rPr lang="en-GB" sz="1500" dirty="0">
                <a:latin typeface="Calibri" panose="020F0502020204030204" pitchFamily="34" charset="0"/>
                <a:cs typeface="Calibri" panose="020F0502020204030204" pitchFamily="34" charset="0"/>
              </a:rPr>
              <a:t>collecting, processing, storing and supplying library material,</a:t>
            </a:r>
          </a:p>
          <a:p>
            <a:pPr>
              <a:lnSpc>
                <a:spcPct val="120000"/>
              </a:lnSpc>
              <a:buFontTx/>
              <a:buChar char="-"/>
            </a:pPr>
            <a:r>
              <a:rPr lang="en-GB" sz="1500" dirty="0">
                <a:latin typeface="Calibri" panose="020F0502020204030204" pitchFamily="34" charset="0"/>
                <a:cs typeface="Calibri" panose="020F0502020204030204" pitchFamily="34" charset="0"/>
              </a:rPr>
              <a:t>providing access to library material and electronic publications,</a:t>
            </a:r>
          </a:p>
          <a:p>
            <a:pPr>
              <a:lnSpc>
                <a:spcPct val="120000"/>
              </a:lnSpc>
              <a:buFontTx/>
              <a:buChar char="-"/>
            </a:pPr>
            <a:r>
              <a:rPr lang="en-GB" sz="1500" dirty="0">
                <a:latin typeface="Calibri" panose="020F0502020204030204" pitchFamily="34" charset="0"/>
                <a:cs typeface="Calibri" panose="020F0502020204030204" pitchFamily="34" charset="0"/>
              </a:rPr>
              <a:t>producing library catalogues, databases and other sources of information,</a:t>
            </a:r>
          </a:p>
          <a:p>
            <a:pPr>
              <a:lnSpc>
                <a:spcPct val="120000"/>
              </a:lnSpc>
              <a:buFontTx/>
              <a:buChar char="-"/>
            </a:pPr>
            <a:r>
              <a:rPr lang="en-GB" sz="1500" dirty="0">
                <a:latin typeface="Calibri" panose="020F0502020204030204" pitchFamily="34" charset="0"/>
                <a:cs typeface="Calibri" panose="020F0502020204030204" pitchFamily="34" charset="0"/>
              </a:rPr>
              <a:t>supplying bibliographic and other information products and services,</a:t>
            </a:r>
          </a:p>
          <a:p>
            <a:pPr>
              <a:lnSpc>
                <a:spcPct val="120000"/>
              </a:lnSpc>
              <a:buFontTx/>
              <a:buChar char="-"/>
            </a:pPr>
            <a:r>
              <a:rPr lang="en-GB" sz="1500" dirty="0">
                <a:latin typeface="Calibri" panose="020F0502020204030204" pitchFamily="34" charset="0"/>
                <a:cs typeface="Calibri" panose="020F0502020204030204" pitchFamily="34" charset="0"/>
              </a:rPr>
              <a:t>cooperation in inter-library loans and providing information,</a:t>
            </a:r>
          </a:p>
          <a:p>
            <a:pPr>
              <a:lnSpc>
                <a:spcPct val="120000"/>
              </a:lnSpc>
              <a:buFontTx/>
              <a:buChar char="-"/>
            </a:pPr>
            <a:r>
              <a:rPr lang="en-GB" sz="1500" dirty="0">
                <a:latin typeface="Calibri" panose="020F0502020204030204" pitchFamily="34" charset="0"/>
                <a:cs typeface="Calibri" panose="020F0502020204030204" pitchFamily="34" charset="0"/>
              </a:rPr>
              <a:t>obtaining and educating users,</a:t>
            </a:r>
          </a:p>
          <a:p>
            <a:pPr>
              <a:lnSpc>
                <a:spcPct val="120000"/>
              </a:lnSpc>
              <a:buFontTx/>
              <a:buChar char="-"/>
            </a:pPr>
            <a:r>
              <a:rPr lang="en-GB" sz="1500" dirty="0">
                <a:latin typeface="Calibri" panose="020F0502020204030204" pitchFamily="34" charset="0"/>
                <a:cs typeface="Calibri" panose="020F0502020204030204" pitchFamily="34" charset="0"/>
              </a:rPr>
              <a:t>information technology literacy,</a:t>
            </a:r>
          </a:p>
          <a:p>
            <a:pPr>
              <a:lnSpc>
                <a:spcPct val="120000"/>
              </a:lnSpc>
              <a:buFontTx/>
              <a:buChar char="-"/>
            </a:pPr>
            <a:r>
              <a:rPr lang="en-GB" sz="1500" dirty="0">
                <a:latin typeface="Calibri" panose="020F0502020204030204" pitchFamily="34" charset="0"/>
                <a:cs typeface="Calibri" panose="020F0502020204030204" pitchFamily="34" charset="0"/>
              </a:rPr>
              <a:t>protecting library material which is a cultural monument,</a:t>
            </a:r>
          </a:p>
          <a:p>
            <a:pPr>
              <a:lnSpc>
                <a:spcPct val="120000"/>
              </a:lnSpc>
              <a:buFontTx/>
              <a:buChar char="-"/>
            </a:pPr>
            <a:r>
              <a:rPr lang="en-GB" sz="1500" dirty="0">
                <a:latin typeface="Calibri" panose="020F0502020204030204" pitchFamily="34" charset="0"/>
                <a:cs typeface="Calibri" panose="020F0502020204030204" pitchFamily="34" charset="0"/>
              </a:rPr>
              <a:t>other library, documentation and information work.</a:t>
            </a:r>
          </a:p>
          <a:p>
            <a:pPr marL="0" indent="0">
              <a:lnSpc>
                <a:spcPct val="120000"/>
              </a:lnSpc>
              <a:buNone/>
            </a:pPr>
            <a:endParaRPr lang="en-GB" sz="1500" dirty="0">
              <a:latin typeface="Calibri" panose="020F0502020204030204" pitchFamily="34" charset="0"/>
              <a:cs typeface="Calibri" panose="020F0502020204030204" pitchFamily="34" charset="0"/>
            </a:endParaRPr>
          </a:p>
          <a:p>
            <a:pPr marL="0" indent="0">
              <a:lnSpc>
                <a:spcPct val="120000"/>
              </a:lnSpc>
              <a:buNone/>
            </a:pPr>
            <a:endParaRPr lang="en-SI" sz="1500" dirty="0">
              <a:latin typeface="Calibri" panose="020F0502020204030204" pitchFamily="34" charset="0"/>
              <a:cs typeface="Calibri" panose="020F0502020204030204" pitchFamily="34" charset="0"/>
            </a:endParaRPr>
          </a:p>
          <a:p>
            <a:pPr marL="0" indent="0">
              <a:lnSpc>
                <a:spcPct val="120000"/>
              </a:lnSpc>
              <a:buNone/>
            </a:pPr>
            <a:endParaRPr lang="en-SI"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9806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FB05-929D-F1D5-BA47-284DEBFFFADA}"/>
              </a:ext>
            </a:extLst>
          </p:cNvPr>
          <p:cNvSpPr>
            <a:spLocks noGrp="1"/>
          </p:cNvSpPr>
          <p:nvPr>
            <p:ph type="title"/>
          </p:nvPr>
        </p:nvSpPr>
        <p:spPr>
          <a:xfrm>
            <a:off x="838200" y="887640"/>
            <a:ext cx="10515600" cy="1325563"/>
          </a:xfrm>
        </p:spPr>
        <p:txBody>
          <a:bodyPr/>
          <a:lstStyle/>
          <a:p>
            <a:pPr algn="ctr"/>
            <a:r>
              <a:rPr lang="en-SI" dirty="0">
                <a:latin typeface="Calibri" panose="020F0502020204030204" pitchFamily="34" charset="0"/>
                <a:cs typeface="Calibri" panose="020F0502020204030204" pitchFamily="34" charset="0"/>
              </a:rPr>
              <a:t>Article 3 ZKnj-1</a:t>
            </a:r>
          </a:p>
        </p:txBody>
      </p:sp>
      <p:sp>
        <p:nvSpPr>
          <p:cNvPr id="3" name="Content Placeholder 2">
            <a:extLst>
              <a:ext uri="{FF2B5EF4-FFF2-40B4-BE49-F238E27FC236}">
                <a16:creationId xmlns:a16="http://schemas.microsoft.com/office/drawing/2014/main" id="{BB1232AD-DE75-D752-62A4-52520B5965F7}"/>
              </a:ext>
            </a:extLst>
          </p:cNvPr>
          <p:cNvSpPr>
            <a:spLocks noGrp="1"/>
          </p:cNvSpPr>
          <p:nvPr>
            <p:ph idx="1"/>
          </p:nvPr>
        </p:nvSpPr>
        <p:spPr>
          <a:xfrm>
            <a:off x="838200" y="2377168"/>
            <a:ext cx="10515600" cy="4351338"/>
          </a:xfrm>
        </p:spPr>
        <p:txBody>
          <a:bodyPr>
            <a:normAutofit/>
          </a:bodyPr>
          <a:lstStyle/>
          <a:p>
            <a:pPr>
              <a:lnSpc>
                <a:spcPct val="100000"/>
              </a:lnSpc>
            </a:pPr>
            <a:r>
              <a:rPr lang="en-GB" sz="2000" b="1" dirty="0">
                <a:latin typeface="Calibri" panose="020F0502020204030204" pitchFamily="34" charset="0"/>
                <a:cs typeface="Calibri" panose="020F0502020204030204" pitchFamily="34" charset="0"/>
              </a:rPr>
              <a:t>Library materials</a:t>
            </a:r>
          </a:p>
          <a:p>
            <a:pPr marL="0" indent="0">
              <a:lnSpc>
                <a:spcPct val="100000"/>
              </a:lnSpc>
              <a:buNone/>
            </a:pPr>
            <a:r>
              <a:rPr lang="en-GB" sz="2000" dirty="0">
                <a:latin typeface="Calibri" panose="020F0502020204030204" pitchFamily="34" charset="0"/>
                <a:cs typeface="Calibri" panose="020F0502020204030204" pitchFamily="34" charset="0"/>
              </a:rPr>
              <a:t>(1) Library materials are published printed, audial, pictorial, electronic records or records technically processed in any other way, which libraries collect and provide to the public and which are intended for the needs of culture, education, research and information.</a:t>
            </a:r>
          </a:p>
          <a:p>
            <a:pPr marL="0" indent="0">
              <a:lnSpc>
                <a:spcPct val="100000"/>
              </a:lnSpc>
              <a:buNone/>
            </a:pPr>
            <a:r>
              <a:rPr lang="en-GB" sz="2000" dirty="0">
                <a:latin typeface="Calibri" panose="020F0502020204030204" pitchFamily="34" charset="0"/>
                <a:cs typeface="Calibri" panose="020F0502020204030204" pitchFamily="34" charset="0"/>
              </a:rPr>
              <a:t>(2) Library materials shall also be manuscripts and other unpublished material (typescripts, electronic records and similar) intended for needs referred to in the preceding paragraph.</a:t>
            </a:r>
          </a:p>
          <a:p>
            <a:pPr marL="0" indent="0">
              <a:lnSpc>
                <a:spcPct val="100000"/>
              </a:lnSpc>
              <a:buNone/>
            </a:pPr>
            <a:r>
              <a:rPr lang="en-GB" sz="2000" dirty="0">
                <a:latin typeface="Calibri" panose="020F0502020204030204" pitchFamily="34" charset="0"/>
                <a:cs typeface="Calibri" panose="020F0502020204030204" pitchFamily="34" charset="0"/>
              </a:rPr>
              <a:t>(3) Where there is doubt as to whether material is library material, the competent minister referred to in Article 58 of this act shall make a decision.</a:t>
            </a:r>
          </a:p>
          <a:p>
            <a:pPr marL="0" indent="0">
              <a:lnSpc>
                <a:spcPct val="100000"/>
              </a:lnSpc>
              <a:buNone/>
            </a:pPr>
            <a:endParaRPr lang="en-GB" sz="2000" dirty="0">
              <a:latin typeface="Calibri" panose="020F0502020204030204" pitchFamily="34" charset="0"/>
              <a:cs typeface="Calibri" panose="020F0502020204030204" pitchFamily="34" charset="0"/>
            </a:endParaRPr>
          </a:p>
          <a:p>
            <a:pPr marL="0" indent="0">
              <a:lnSpc>
                <a:spcPct val="100000"/>
              </a:lnSpc>
              <a:buNone/>
            </a:pPr>
            <a:endParaRPr lang="en-SI"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33915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E7CA-AF6A-463A-8EA2-2B21C7ACD07E}"/>
              </a:ext>
            </a:extLst>
          </p:cNvPr>
          <p:cNvSpPr>
            <a:spLocks noGrp="1"/>
          </p:cNvSpPr>
          <p:nvPr>
            <p:ph type="title"/>
          </p:nvPr>
        </p:nvSpPr>
        <p:spPr>
          <a:xfrm>
            <a:off x="838200" y="887639"/>
            <a:ext cx="10515600" cy="1325563"/>
          </a:xfrm>
        </p:spPr>
        <p:txBody>
          <a:bodyPr/>
          <a:lstStyle/>
          <a:p>
            <a:pPr algn="ctr"/>
            <a:r>
              <a:rPr lang="en-SI" dirty="0">
                <a:latin typeface="Calibri" panose="020F0502020204030204" pitchFamily="34" charset="0"/>
                <a:cs typeface="Calibri" panose="020F0502020204030204" pitchFamily="34" charset="0"/>
              </a:rPr>
              <a:t>Article 56 ZKnj-1</a:t>
            </a:r>
          </a:p>
        </p:txBody>
      </p:sp>
      <p:sp>
        <p:nvSpPr>
          <p:cNvPr id="4" name="Content Placeholder 2">
            <a:extLst>
              <a:ext uri="{FF2B5EF4-FFF2-40B4-BE49-F238E27FC236}">
                <a16:creationId xmlns:a16="http://schemas.microsoft.com/office/drawing/2014/main" id="{FAF3D023-818E-A44C-AC34-1E80418FF5E5}"/>
              </a:ext>
            </a:extLst>
          </p:cNvPr>
          <p:cNvSpPr>
            <a:spLocks noGrp="1"/>
          </p:cNvSpPr>
          <p:nvPr>
            <p:ph idx="1"/>
          </p:nvPr>
        </p:nvSpPr>
        <p:spPr>
          <a:xfrm>
            <a:off x="838200" y="2086882"/>
            <a:ext cx="10515600" cy="4351338"/>
          </a:xfrm>
        </p:spPr>
        <p:txBody>
          <a:bodyPr>
            <a:noAutofit/>
          </a:bodyPr>
          <a:lstStyle/>
          <a:p>
            <a:pPr>
              <a:lnSpc>
                <a:spcPct val="100000"/>
              </a:lnSpc>
            </a:pPr>
            <a:r>
              <a:rPr lang="en-GB" sz="1500" b="1" dirty="0">
                <a:latin typeface="Calibri" panose="020F0502020204030204" pitchFamily="34" charset="0"/>
                <a:cs typeface="Calibri" panose="020F0502020204030204" pitchFamily="34" charset="0"/>
              </a:rPr>
              <a:t>Public lending right</a:t>
            </a:r>
          </a:p>
          <a:p>
            <a:pPr marL="0" indent="0">
              <a:lnSpc>
                <a:spcPct val="100000"/>
              </a:lnSpc>
              <a:buNone/>
            </a:pPr>
            <a:r>
              <a:rPr lang="en-GB" sz="1500" dirty="0">
                <a:latin typeface="Calibri" panose="020F0502020204030204" pitchFamily="34" charset="0"/>
                <a:cs typeface="Calibri" panose="020F0502020204030204" pitchFamily="34" charset="0"/>
              </a:rPr>
              <a:t>(1) Public lending rights shall be a form of support for authors of library material which is subject to public loans in general libraries.</a:t>
            </a:r>
          </a:p>
          <a:p>
            <a:pPr marL="0" indent="0">
              <a:lnSpc>
                <a:spcPct val="100000"/>
              </a:lnSpc>
              <a:buNone/>
            </a:pPr>
            <a:r>
              <a:rPr lang="en-GB" sz="1500" dirty="0">
                <a:latin typeface="Calibri" panose="020F0502020204030204" pitchFamily="34" charset="0"/>
                <a:cs typeface="Calibri" panose="020F0502020204030204" pitchFamily="34" charset="0"/>
              </a:rPr>
              <a:t>(2) The purpose of implementing public lending rights shall be to encourage individuals in their creative efforts in the fields of culture in which library material is produced and which are in public interest.</a:t>
            </a:r>
          </a:p>
          <a:p>
            <a:pPr marL="0" indent="0">
              <a:lnSpc>
                <a:spcPct val="100000"/>
              </a:lnSpc>
              <a:buNone/>
            </a:pPr>
            <a:r>
              <a:rPr lang="en-GB" sz="1500" dirty="0">
                <a:latin typeface="Calibri" panose="020F0502020204030204" pitchFamily="34" charset="0"/>
                <a:cs typeface="Calibri" panose="020F0502020204030204" pitchFamily="34" charset="0"/>
              </a:rPr>
              <a:t>(3) Public lending rights shall be granted in two forms:</a:t>
            </a:r>
          </a:p>
          <a:p>
            <a:pPr marL="342900" indent="-342900">
              <a:lnSpc>
                <a:spcPct val="100000"/>
              </a:lnSpc>
              <a:buAutoNum type="arabicPeriod"/>
            </a:pPr>
            <a:r>
              <a:rPr lang="en-GB" sz="1500" dirty="0">
                <a:latin typeface="Calibri" panose="020F0502020204030204" pitchFamily="34" charset="0"/>
                <a:cs typeface="Calibri" panose="020F0502020204030204" pitchFamily="34" charset="0"/>
              </a:rPr>
              <a:t>financial contributions to living authors of library material for public loans of their books,</a:t>
            </a:r>
          </a:p>
          <a:p>
            <a:pPr marL="342900" indent="-342900">
              <a:lnSpc>
                <a:spcPct val="100000"/>
              </a:lnSpc>
              <a:buAutoNum type="arabicPeriod"/>
            </a:pPr>
            <a:r>
              <a:rPr lang="en-GB" sz="1500" dirty="0">
                <a:latin typeface="Calibri" panose="020F0502020204030204" pitchFamily="34" charset="0"/>
                <a:cs typeface="Calibri" panose="020F0502020204030204" pitchFamily="34" charset="0"/>
              </a:rPr>
              <a:t>grants for creative work. </a:t>
            </a:r>
          </a:p>
          <a:p>
            <a:pPr marL="0" indent="0">
              <a:lnSpc>
                <a:spcPct val="100000"/>
              </a:lnSpc>
              <a:buNone/>
            </a:pPr>
            <a:r>
              <a:rPr lang="en-GB" sz="1500" dirty="0">
                <a:latin typeface="Calibri" panose="020F0502020204030204" pitchFamily="34" charset="0"/>
                <a:cs typeface="Calibri" panose="020F0502020204030204" pitchFamily="34" charset="0"/>
              </a:rPr>
              <a:t>(4) Public lending rights shall be granted to living authors as natural persons with permanent residence in the Republic of Slovenia, who work in the Slovene language, in particular for:</a:t>
            </a:r>
          </a:p>
          <a:p>
            <a:pPr marL="342900" indent="-342900">
              <a:lnSpc>
                <a:spcPct val="100000"/>
              </a:lnSpc>
              <a:buAutoNum type="arabicPeriod"/>
            </a:pPr>
            <a:r>
              <a:rPr lang="en-GB" sz="1500" dirty="0">
                <a:latin typeface="Calibri" panose="020F0502020204030204" pitchFamily="34" charset="0"/>
                <a:cs typeface="Calibri" panose="020F0502020204030204" pitchFamily="34" charset="0"/>
              </a:rPr>
              <a:t>books:</a:t>
            </a:r>
          </a:p>
          <a:p>
            <a:pPr marL="0" indent="0">
              <a:lnSpc>
                <a:spcPct val="100000"/>
              </a:lnSpc>
              <a:buNone/>
            </a:pPr>
            <a:r>
              <a:rPr lang="en-GB" sz="1500" dirty="0">
                <a:latin typeface="Calibri" panose="020F0502020204030204" pitchFamily="34" charset="0"/>
                <a:cs typeface="Calibri" panose="020F0502020204030204" pitchFamily="34" charset="0"/>
              </a:rPr>
              <a:t>	-authors of monographic publications,</a:t>
            </a:r>
          </a:p>
          <a:p>
            <a:pPr marL="0" indent="0">
              <a:lnSpc>
                <a:spcPct val="100000"/>
              </a:lnSpc>
              <a:buNone/>
            </a:pPr>
            <a:r>
              <a:rPr lang="en-GB" sz="1500" dirty="0">
                <a:latin typeface="Calibri" panose="020F0502020204030204" pitchFamily="34" charset="0"/>
                <a:cs typeface="Calibri" panose="020F0502020204030204" pitchFamily="34" charset="0"/>
              </a:rPr>
              <a:t>	-translators of monographic publications,</a:t>
            </a:r>
          </a:p>
          <a:p>
            <a:pPr marL="0" indent="0">
              <a:lnSpc>
                <a:spcPct val="100000"/>
              </a:lnSpc>
              <a:buNone/>
            </a:pPr>
            <a:r>
              <a:rPr lang="en-GB" sz="1500" dirty="0">
                <a:latin typeface="Calibri" panose="020F0502020204030204" pitchFamily="34" charset="0"/>
                <a:cs typeface="Calibri" panose="020F0502020204030204" pitchFamily="34" charset="0"/>
              </a:rPr>
              <a:t>	-visual artists or photographers, if they are primary (co-)authors of monographic publications,</a:t>
            </a:r>
          </a:p>
        </p:txBody>
      </p:sp>
    </p:spTree>
    <p:extLst>
      <p:ext uri="{BB962C8B-B14F-4D97-AF65-F5344CB8AC3E}">
        <p14:creationId xmlns:p14="http://schemas.microsoft.com/office/powerpoint/2010/main" val="54225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B09E0A8F-085E-84AA-416A-99D7F5CD11F2}"/>
              </a:ext>
            </a:extLst>
          </p:cNvPr>
          <p:cNvSpPr>
            <a:spLocks noGrp="1"/>
          </p:cNvSpPr>
          <p:nvPr>
            <p:ph idx="1"/>
          </p:nvPr>
        </p:nvSpPr>
        <p:spPr>
          <a:xfrm>
            <a:off x="838200" y="1985282"/>
            <a:ext cx="10515600" cy="4872718"/>
          </a:xfrm>
        </p:spPr>
        <p:txBody>
          <a:bodyPr>
            <a:noAutofit/>
          </a:bodyPr>
          <a:lstStyle/>
          <a:p>
            <a:pPr marL="0" indent="0">
              <a:lnSpc>
                <a:spcPct val="100000"/>
              </a:lnSpc>
              <a:buNone/>
            </a:pPr>
            <a:r>
              <a:rPr lang="en-GB" sz="1500" dirty="0">
                <a:latin typeface="Calibri" panose="020F0502020204030204" pitchFamily="34" charset="0"/>
                <a:cs typeface="Calibri" panose="020F0502020204030204" pitchFamily="34" charset="0"/>
              </a:rPr>
              <a:t>2. other library material:</a:t>
            </a:r>
          </a:p>
          <a:p>
            <a:pPr marL="0" indent="0">
              <a:lnSpc>
                <a:spcPct val="100000"/>
              </a:lnSpc>
              <a:buNone/>
            </a:pPr>
            <a:r>
              <a:rPr lang="en-GB" sz="1500" dirty="0">
                <a:latin typeface="Calibri" panose="020F0502020204030204" pitchFamily="34" charset="0"/>
                <a:cs typeface="Calibri" panose="020F0502020204030204" pitchFamily="34" charset="0"/>
              </a:rPr>
              <a:t>	-composers of music,</a:t>
            </a:r>
          </a:p>
          <a:p>
            <a:pPr marL="0" indent="0">
              <a:lnSpc>
                <a:spcPct val="100000"/>
              </a:lnSpc>
              <a:buNone/>
            </a:pPr>
            <a:r>
              <a:rPr lang="en-GB" sz="1500" dirty="0">
                <a:latin typeface="Calibri" panose="020F0502020204030204" pitchFamily="34" charset="0"/>
                <a:cs typeface="Calibri" panose="020F0502020204030204" pitchFamily="34" charset="0"/>
              </a:rPr>
              <a:t>	-authors of lyrics,</a:t>
            </a:r>
          </a:p>
          <a:p>
            <a:pPr marL="0" indent="0">
              <a:lnSpc>
                <a:spcPct val="100000"/>
              </a:lnSpc>
              <a:buNone/>
            </a:pPr>
            <a:r>
              <a:rPr lang="en-GB" sz="1500" dirty="0">
                <a:latin typeface="Calibri" panose="020F0502020204030204" pitchFamily="34" charset="0"/>
                <a:cs typeface="Calibri" panose="020F0502020204030204" pitchFamily="34" charset="0"/>
              </a:rPr>
              <a:t>	-film directors,</a:t>
            </a:r>
          </a:p>
          <a:p>
            <a:pPr marL="0" indent="0">
              <a:lnSpc>
                <a:spcPct val="100000"/>
              </a:lnSpc>
              <a:buNone/>
            </a:pPr>
            <a:r>
              <a:rPr lang="en-GB" sz="1500" dirty="0">
                <a:latin typeface="Calibri" panose="020F0502020204030204" pitchFamily="34" charset="0"/>
                <a:cs typeface="Calibri" panose="020F0502020204030204" pitchFamily="34" charset="0"/>
              </a:rPr>
              <a:t>	-screenwriters,</a:t>
            </a:r>
          </a:p>
          <a:p>
            <a:pPr marL="0" indent="0">
              <a:lnSpc>
                <a:spcPct val="100000"/>
              </a:lnSpc>
              <a:buNone/>
            </a:pPr>
            <a:r>
              <a:rPr lang="en-GB" sz="1500" dirty="0">
                <a:latin typeface="Calibri" panose="020F0502020204030204" pitchFamily="34" charset="0"/>
                <a:cs typeface="Calibri" panose="020F0502020204030204" pitchFamily="34" charset="0"/>
              </a:rPr>
              <a:t>	-directors of photography.</a:t>
            </a:r>
          </a:p>
          <a:p>
            <a:pPr marL="0" indent="0">
              <a:lnSpc>
                <a:spcPct val="100000"/>
              </a:lnSpc>
              <a:buNone/>
            </a:pPr>
            <a:r>
              <a:rPr lang="en-GB" sz="1500" dirty="0">
                <a:latin typeface="Calibri" panose="020F0502020204030204" pitchFamily="34" charset="0"/>
                <a:cs typeface="Calibri" panose="020F0502020204030204" pitchFamily="34" charset="0"/>
              </a:rPr>
              <a:t>(5) The funds for public lending rights shall be defined in a special budgetary item in the amount of at least 28% of the funds allocated by the ministry responsible for culture to general libraries for supporting the harmonised development of library activities. </a:t>
            </a:r>
          </a:p>
          <a:p>
            <a:pPr marL="0" indent="0">
              <a:lnSpc>
                <a:spcPct val="100000"/>
              </a:lnSpc>
              <a:buNone/>
            </a:pPr>
            <a:r>
              <a:rPr lang="en-GB" sz="1500" dirty="0">
                <a:latin typeface="Calibri" panose="020F0502020204030204" pitchFamily="34" charset="0"/>
                <a:cs typeface="Calibri" panose="020F0502020204030204" pitchFamily="34" charset="0"/>
              </a:rPr>
              <a:t>(6) The funds for public lending rights shall be equally distributed between the rights referred to in points 1 and 2 of paragraph three of this Article. For the allocation of public lending rights under point 1 of paragraph three of this Article, the criterion for allocation shall be the upper and lower threshold of the number of loans. For the allocation of public lending rights under point 2 of paragraph three of this Article, the criterion for allocation shall be the quality and originality of works.</a:t>
            </a:r>
          </a:p>
          <a:p>
            <a:pPr marL="0" indent="0">
              <a:lnSpc>
                <a:spcPct val="100000"/>
              </a:lnSpc>
              <a:buNone/>
            </a:pPr>
            <a:r>
              <a:rPr lang="en-GB" sz="1500" dirty="0">
                <a:latin typeface="Calibri" panose="020F0502020204030204" pitchFamily="34" charset="0"/>
                <a:cs typeface="Calibri" panose="020F0502020204030204" pitchFamily="34" charset="0"/>
              </a:rPr>
              <a:t>(7) The public lending rights shall be determined within administrative procedure. Any appeal against the decision on public lending rights shall be adjudicated by the ministry responsible for culture.</a:t>
            </a:r>
          </a:p>
          <a:p>
            <a:pPr marL="0" indent="0">
              <a:lnSpc>
                <a:spcPct val="100000"/>
              </a:lnSpc>
              <a:buNone/>
            </a:pPr>
            <a:r>
              <a:rPr lang="en-GB" sz="1500" dirty="0">
                <a:latin typeface="Calibri" panose="020F0502020204030204" pitchFamily="34" charset="0"/>
                <a:cs typeface="Calibri" panose="020F0502020204030204" pitchFamily="34" charset="0"/>
              </a:rPr>
              <a:t>(8) The minister responsible for culture shall determine in detail the procedure and the conditions for obtaining public lending rights.</a:t>
            </a:r>
          </a:p>
          <a:p>
            <a:pPr>
              <a:lnSpc>
                <a:spcPct val="100000"/>
              </a:lnSpc>
            </a:pPr>
            <a:endParaRPr lang="en-GB" sz="1500" dirty="0">
              <a:latin typeface="Calibri" panose="020F0502020204030204" pitchFamily="34" charset="0"/>
              <a:cs typeface="Calibri" panose="020F0502020204030204" pitchFamily="34" charset="0"/>
            </a:endParaRPr>
          </a:p>
          <a:p>
            <a:endParaRPr lang="en-SI" sz="1500" dirty="0"/>
          </a:p>
        </p:txBody>
      </p:sp>
      <p:sp>
        <p:nvSpPr>
          <p:cNvPr id="13" name="Title 1">
            <a:extLst>
              <a:ext uri="{FF2B5EF4-FFF2-40B4-BE49-F238E27FC236}">
                <a16:creationId xmlns:a16="http://schemas.microsoft.com/office/drawing/2014/main" id="{AF1E64A3-361E-557E-67FC-83C013330F07}"/>
              </a:ext>
            </a:extLst>
          </p:cNvPr>
          <p:cNvSpPr>
            <a:spLocks noGrp="1"/>
          </p:cNvSpPr>
          <p:nvPr>
            <p:ph type="title"/>
          </p:nvPr>
        </p:nvSpPr>
        <p:spPr>
          <a:xfrm>
            <a:off x="838200" y="979033"/>
            <a:ext cx="10515600" cy="1325563"/>
          </a:xfrm>
        </p:spPr>
        <p:txBody>
          <a:bodyPr/>
          <a:lstStyle/>
          <a:p>
            <a:pPr algn="ctr"/>
            <a:r>
              <a:rPr lang="en-SI" dirty="0">
                <a:latin typeface="Calibri" panose="020F0502020204030204" pitchFamily="34" charset="0"/>
                <a:cs typeface="Calibri" panose="020F0502020204030204" pitchFamily="34" charset="0"/>
              </a:rPr>
              <a:t>Article 56 ZKnj-1</a:t>
            </a:r>
          </a:p>
        </p:txBody>
      </p:sp>
    </p:spTree>
    <p:extLst>
      <p:ext uri="{BB962C8B-B14F-4D97-AF65-F5344CB8AC3E}">
        <p14:creationId xmlns:p14="http://schemas.microsoft.com/office/powerpoint/2010/main" val="2434578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TotalTime>
  <Words>1198</Words>
  <Application>Microsoft Macintosh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Aptos Display</vt:lpstr>
      <vt:lpstr>Arial</vt:lpstr>
      <vt:lpstr>Calibri</vt:lpstr>
      <vt:lpstr>Helvetica</vt:lpstr>
      <vt:lpstr>Office Theme</vt:lpstr>
      <vt:lpstr>eBooks and eLending </vt:lpstr>
      <vt:lpstr>Knowledge Rights 21 (KR21)</vt:lpstr>
      <vt:lpstr>PowerPoint Presentation</vt:lpstr>
      <vt:lpstr>Legal basis for eBooks lending in Slovenia</vt:lpstr>
      <vt:lpstr>Article 36 ZASP</vt:lpstr>
      <vt:lpstr>Article 2 ZKnj-1</vt:lpstr>
      <vt:lpstr>Article 3 ZKnj-1</vt:lpstr>
      <vt:lpstr>Article 56 ZKnj-1</vt:lpstr>
      <vt:lpstr>Article 56 ZKnj-1</vt:lpstr>
      <vt:lpstr>Challenges in the eBook model in Slovenia </vt:lpstr>
      <vt:lpstr>PowerPoint Presentation</vt:lpstr>
      <vt:lpstr>PowerPoint Presentation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ODIPI</dc:creator>
  <cp:lastModifiedBy>ODIPI</cp:lastModifiedBy>
  <cp:revision>5</cp:revision>
  <dcterms:created xsi:type="dcterms:W3CDTF">2024-09-18T08:27:27Z</dcterms:created>
  <dcterms:modified xsi:type="dcterms:W3CDTF">2024-09-18T12:00:42Z</dcterms:modified>
</cp:coreProperties>
</file>