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Archivo Black" panose="020B0604020202020204" charset="0"/>
      <p:regular r:id="rId29"/>
    </p:embeddedFont>
    <p:embeddedFont>
      <p:font typeface="Nunito Sans" pitchFamily="2" charset="0"/>
      <p:regular r:id="rId30"/>
      <p:bold r:id="rId31"/>
      <p:italic r:id="rId32"/>
      <p:boldItalic r:id="rId33"/>
    </p:embeddedFont>
    <p:embeddedFont>
      <p:font typeface="Nunito Sans Bold" pitchFamily="2" charset="0"/>
      <p:regular r:id="rId34"/>
      <p:bold r:id="rId35"/>
    </p:embeddedFont>
    <p:embeddedFont>
      <p:font typeface="Roboto" panose="02000000000000000000" pitchFamily="2" charset="0"/>
      <p:regular r:id="rId36"/>
      <p:bold r:id="rId37"/>
      <p:italic r:id="rId38"/>
      <p:boldItalic r:id="rId39"/>
    </p:embeddedFont>
    <p:embeddedFont>
      <p:font typeface="Roboto Bold" panose="02000000000000000000" pitchFamily="2" charset="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to the RL:EU Connecting Community session. </a:t>
            </a:r>
          </a:p>
          <a:p>
            <a:endParaRPr lang="en-US"/>
          </a:p>
          <a:p>
            <a:r>
              <a:rPr lang="en-US"/>
              <a:t>While we wait for a couple more people to join, please present yourself in the chat, tell us who you are, where you’re coming from. You can also tell us why you decided to join today’s session! </a:t>
            </a:r>
          </a:p>
          <a:p>
            <a:endParaRPr lang="en-US"/>
          </a:p>
          <a:p>
            <a:r>
              <a:rPr lang="en-US"/>
              <a:t>It’s great to see familiar faces and new faces!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First, the workbook will take you through the European library landscape, mapping the different organisations and support structures that exist for libraries, and explain why EU policies matter for public libraries. </a:t>
            </a:r>
          </a:p>
          <a:p>
            <a:endParaRPr lang="en-US"/>
          </a:p>
          <a:p>
            <a:r>
              <a:rPr lang="en-US"/>
              <a:t>We also dive into the different funding programmes available for libraries: </a:t>
            </a:r>
          </a:p>
          <a:p>
            <a:r>
              <a:rPr lang="en-US"/>
              <a:t>- Erasmus+</a:t>
            </a:r>
          </a:p>
          <a:p>
            <a:r>
              <a:rPr lang="en-US"/>
              <a:t>- Creative Europe,</a:t>
            </a:r>
          </a:p>
          <a:p>
            <a:r>
              <a:rPr lang="en-US"/>
              <a:t>- Citizens, Equality, Rights, and Values (CERV)</a:t>
            </a:r>
          </a:p>
          <a:p>
            <a:r>
              <a:rPr lang="en-US"/>
              <a:t>- Horizon Europe</a:t>
            </a:r>
          </a:p>
          <a:p>
            <a:r>
              <a:rPr lang="en-US"/>
              <a:t>- Indirect funds (or structural funds)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more practically oriented sections will take you through the process of EU project design, implementation and evaluation and contain resources and tools you can use. </a:t>
            </a:r>
          </a:p>
          <a:p>
            <a:endParaRPr lang="en-US"/>
          </a:p>
          <a:p>
            <a:r>
              <a:rPr lang="en-US"/>
              <a:t>The workbook then guides you step-by-step through the process of designing and implementing your project:</a:t>
            </a:r>
          </a:p>
          <a:p>
            <a:endParaRPr lang="en-US"/>
          </a:p>
          <a:p>
            <a:r>
              <a:rPr lang="en-US"/>
              <a:t>-	Planning your project</a:t>
            </a:r>
          </a:p>
          <a:p>
            <a:r>
              <a:rPr lang="en-US"/>
              <a:t>-	Writing </a:t>
            </a:r>
          </a:p>
          <a:p>
            <a:r>
              <a:rPr lang="en-US"/>
              <a:t>-	Implementing</a:t>
            </a:r>
          </a:p>
          <a:p>
            <a:r>
              <a:rPr lang="en-US"/>
              <a:t>-	Evaluating</a:t>
            </a:r>
          </a:p>
          <a:p>
            <a:r>
              <a:rPr lang="en-US"/>
              <a:t>-	Impact &amp; sustainability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 the years we’ve worked with some fantastic libraries on various EU projects. We asked several of them to give us practical tips and and advice for other libraries who might be interested in getting involved with EU projects </a:t>
            </a:r>
          </a:p>
          <a:p>
            <a:endParaRPr lang="en-US"/>
          </a:p>
          <a:p>
            <a:r>
              <a:rPr lang="en-US"/>
              <a:t>Ultimately, the goal is to inspire other libraries to also get involved at EU level!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provide you with inspiration for future collaboration ideas, we showcase several EU projects involving libraries. </a:t>
            </a:r>
          </a:p>
          <a:p>
            <a:endParaRPr lang="en-US"/>
          </a:p>
          <a:p>
            <a:r>
              <a:rPr lang="en-US"/>
              <a:t>The workbook provides case studies of EU projects involving public libraries across Europe. We provide a case study for each of the different funding programme. </a:t>
            </a:r>
          </a:p>
          <a:p>
            <a:endParaRPr lang="en-US"/>
          </a:p>
          <a:p>
            <a:r>
              <a:rPr lang="en-US"/>
              <a:t>For example, this showcases the FEPL project (Future of Europe for Public Libraries), an 18 month Erasmus+ small-scale partnership in adult education (KA210) project that aimed to create a strong network of public libraries across Europe who engage with EU policies and initiaties on the themes of digital, sustainability, and democracy. Through in-person meetings of libraries from all over Europe, the project produced a common language around these topics. You can discover the output of this project through a series of posters available online.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we also provide a collection of digital EU resources, relevant tools and templates, and a glossary of relevant terms.</a:t>
            </a:r>
          </a:p>
          <a:p>
            <a:endParaRPr lang="en-US"/>
          </a:p>
          <a:p>
            <a:r>
              <a:rPr lang="en-US"/>
              <a:t>The templates and tools includes:</a:t>
            </a:r>
          </a:p>
          <a:p>
            <a:r>
              <a:rPr lang="en-US"/>
              <a:t>-	Needs analysis</a:t>
            </a:r>
          </a:p>
          <a:p>
            <a:r>
              <a:rPr lang="en-US"/>
              <a:t>-	SMART objective seeting </a:t>
            </a:r>
          </a:p>
          <a:p>
            <a:r>
              <a:rPr lang="en-US"/>
              <a:t>-	Logical framework</a:t>
            </a:r>
          </a:p>
          <a:p>
            <a:r>
              <a:rPr lang="en-US"/>
              <a:t>-	Gantt chart </a:t>
            </a:r>
          </a:p>
          <a:p>
            <a:r>
              <a:rPr lang="en-US"/>
              <a:t>-	Communication &amp; Dissemination plan</a:t>
            </a:r>
          </a:p>
          <a:p>
            <a:r>
              <a:rPr lang="en-US"/>
              <a:t>-	Risk Management </a:t>
            </a:r>
          </a:p>
          <a:p>
            <a:r>
              <a:rPr lang="en-US"/>
              <a:t>-	Evaluation tools </a:t>
            </a:r>
          </a:p>
          <a:p>
            <a:endParaRPr lang="en-US"/>
          </a:p>
          <a:p>
            <a:r>
              <a:rPr lang="en-US"/>
              <a:t>Resources include other toolkits and useful guides, as well as a glossary we compiled defining key relevant terms. </a:t>
            </a:r>
          </a:p>
          <a:p>
            <a:endParaRPr lang="en-US"/>
          </a:p>
          <a:p>
            <a:r>
              <a:rPr lang="en-US"/>
              <a:t>The workbook is freely available online to download on the RL:EU website – the link will be sent to you in a follow-up email.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to the RL:EU Connecting Community session. </a:t>
            </a:r>
          </a:p>
          <a:p>
            <a:endParaRPr lang="en-US"/>
          </a:p>
          <a:p>
            <a:r>
              <a:rPr lang="en-US"/>
              <a:t>While we wait for a couple more people to join, please present yourself in the chat, tell us who you are, where you’re coming from. You can also tell us why you decided to join today’s session! </a:t>
            </a:r>
          </a:p>
          <a:p>
            <a:endParaRPr lang="en-US"/>
          </a:p>
          <a:p>
            <a:r>
              <a:rPr lang="en-US"/>
              <a:t>It’s great to see familiar faces and new faces!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the project wrapping up in November 2024, we still have a couple activities to come</a:t>
            </a:r>
          </a:p>
          <a:p>
            <a:endParaRPr lang="en-US"/>
          </a:p>
          <a:p>
            <a:r>
              <a:rPr lang="en-US"/>
              <a:t>Our partners EBLIDA and PiNA will organise mutliplier events in Sweden and Slovenia </a:t>
            </a:r>
          </a:p>
          <a:p>
            <a:endParaRPr lang="en-US"/>
          </a:p>
          <a:p>
            <a:r>
              <a:rPr lang="en-US"/>
              <a:t>We are currently developing policy recommendations based on the results from a survey we launched on library needs. </a:t>
            </a:r>
          </a:p>
          <a:p>
            <a:endParaRPr lang="en-US"/>
          </a:p>
          <a:p>
            <a:r>
              <a:rPr lang="en-US"/>
              <a:t>These will be presented at a high-level policy event in Brussels in November.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the project wrapping up in November 2024, we still have a couple activities to come</a:t>
            </a:r>
          </a:p>
          <a:p>
            <a:endParaRPr lang="en-US"/>
          </a:p>
          <a:p>
            <a:r>
              <a:rPr lang="en-US"/>
              <a:t>Our partners EBLIDA and PiNA will organise mutliplier events in Sweden and Slovenia </a:t>
            </a:r>
          </a:p>
          <a:p>
            <a:endParaRPr lang="en-US"/>
          </a:p>
          <a:p>
            <a:r>
              <a:rPr lang="en-US"/>
              <a:t>We are currently developing policy recommendations based on the results from a survey we launched on library needs. </a:t>
            </a:r>
          </a:p>
          <a:p>
            <a:endParaRPr lang="en-US"/>
          </a:p>
          <a:p>
            <a:r>
              <a:rPr lang="en-US"/>
              <a:t>These will be presented at a high-level policy event in Brussels in November.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the project wrapping up in November 2024, we still have a couple activities to come</a:t>
            </a:r>
          </a:p>
          <a:p>
            <a:endParaRPr lang="en-US"/>
          </a:p>
          <a:p>
            <a:r>
              <a:rPr lang="en-US"/>
              <a:t>Our partners EBLIDA and PiNA will organise mutliplier events in Sweden and Slovenia </a:t>
            </a:r>
          </a:p>
          <a:p>
            <a:endParaRPr lang="en-US"/>
          </a:p>
          <a:p>
            <a:r>
              <a:rPr lang="en-US"/>
              <a:t>We are currently developing policy recommendations based on the results from a survey we launched on library needs. </a:t>
            </a:r>
          </a:p>
          <a:p>
            <a:endParaRPr lang="en-US"/>
          </a:p>
          <a:p>
            <a:r>
              <a:rPr lang="en-US"/>
              <a:t>These will be presented at a high-level policy event in Brussels in November.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the project wrapping up in November 2024, we still have a couple activities to come</a:t>
            </a:r>
          </a:p>
          <a:p>
            <a:endParaRPr lang="en-US"/>
          </a:p>
          <a:p>
            <a:r>
              <a:rPr lang="en-US"/>
              <a:t>Our partners EBLIDA and PiNA will organise mutliplier events in Sweden and Slovenia </a:t>
            </a:r>
          </a:p>
          <a:p>
            <a:endParaRPr lang="en-US"/>
          </a:p>
          <a:p>
            <a:r>
              <a:rPr lang="en-US"/>
              <a:t>We are currently developing policy recommendations based on the results from a survey we launched on library needs. </a:t>
            </a:r>
          </a:p>
          <a:p>
            <a:endParaRPr lang="en-US"/>
          </a:p>
          <a:p>
            <a:r>
              <a:rPr lang="en-US"/>
              <a:t>These will be presented at a high-level policy event in Brussels in November.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session, I’ll begin by giving a brief overview of the RL:EU project for those who might not be familiar with it. Then I will present, the RL:EU workbook, which we published a couple months ago. It’s a fantastic and very comprehensive resource for European public libraries looking to access EU funding. </a:t>
            </a:r>
          </a:p>
          <a:p>
            <a:endParaRPr lang="en-US"/>
          </a:p>
          <a:p>
            <a:r>
              <a:rPr lang="en-US"/>
              <a:t>Then, in the second part of the session, we will split you up into different break-out rooms to give you an opportunity to connect and meet one another.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the project wrapping up in November 2024, we still have a couple activities to come</a:t>
            </a:r>
          </a:p>
          <a:p>
            <a:endParaRPr lang="en-US"/>
          </a:p>
          <a:p>
            <a:r>
              <a:rPr lang="en-US"/>
              <a:t>Our partners EBLIDA and PiNA will organise mutliplier events in Sweden and Slovenia </a:t>
            </a:r>
          </a:p>
          <a:p>
            <a:endParaRPr lang="en-US"/>
          </a:p>
          <a:p>
            <a:r>
              <a:rPr lang="en-US"/>
              <a:t>We are currently developing policy recommendations based on the results from a survey we launched on library needs. </a:t>
            </a:r>
          </a:p>
          <a:p>
            <a:endParaRPr lang="en-US"/>
          </a:p>
          <a:p>
            <a:r>
              <a:rPr lang="en-US"/>
              <a:t>These will be presented at a high-level policy event in Brussels in November.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the project wrapping up in November 2024, we still have a couple activities to come</a:t>
            </a:r>
          </a:p>
          <a:p>
            <a:endParaRPr lang="en-US"/>
          </a:p>
          <a:p>
            <a:r>
              <a:rPr lang="en-US"/>
              <a:t>Our partners EBLIDA and PiNA will organise mutliplier events in Sweden and Slovenia </a:t>
            </a:r>
          </a:p>
          <a:p>
            <a:endParaRPr lang="en-US"/>
          </a:p>
          <a:p>
            <a:r>
              <a:rPr lang="en-US"/>
              <a:t>We are currently developing policy recommendations based on the results from a survey we launched on library needs. </a:t>
            </a:r>
          </a:p>
          <a:p>
            <a:endParaRPr lang="en-US"/>
          </a:p>
          <a:p>
            <a:r>
              <a:rPr lang="en-US"/>
              <a:t>These will be presented at a high-level policy event in Brussels in November.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the project wrapping up in November 2024, we still have a couple activities to come</a:t>
            </a:r>
          </a:p>
          <a:p>
            <a:endParaRPr lang="en-US"/>
          </a:p>
          <a:p>
            <a:r>
              <a:rPr lang="en-US"/>
              <a:t>Our partners EBLIDA and PiNA will organise mutliplier events in Sweden and Slovenia </a:t>
            </a:r>
          </a:p>
          <a:p>
            <a:endParaRPr lang="en-US"/>
          </a:p>
          <a:p>
            <a:r>
              <a:rPr lang="en-US"/>
              <a:t>We are currently developing policy recommendations based on the results from a survey we launched on library needs. </a:t>
            </a:r>
          </a:p>
          <a:p>
            <a:endParaRPr lang="en-US"/>
          </a:p>
          <a:p>
            <a:r>
              <a:rPr lang="en-US"/>
              <a:t>These will be presented at a high-level policy event in Brussels in November.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the project wrapping up in November 2024, we still have a couple activities to come</a:t>
            </a:r>
          </a:p>
          <a:p>
            <a:endParaRPr lang="en-US"/>
          </a:p>
          <a:p>
            <a:r>
              <a:rPr lang="en-US"/>
              <a:t>Our partners EBLIDA and PiNA will organise mutliplier events in Sweden and Slovenia </a:t>
            </a:r>
          </a:p>
          <a:p>
            <a:endParaRPr lang="en-US"/>
          </a:p>
          <a:p>
            <a:r>
              <a:rPr lang="en-US"/>
              <a:t>We are currently developing policy recommendations based on the results from a survey we launched on library needs. </a:t>
            </a:r>
          </a:p>
          <a:p>
            <a:endParaRPr lang="en-US"/>
          </a:p>
          <a:p>
            <a:r>
              <a:rPr lang="en-US"/>
              <a:t>These will be presented at a high-level policy event in Brussels in November.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Follow us on social media </a:t>
            </a:r>
          </a:p>
          <a:p>
            <a:r>
              <a:rPr lang="en-US"/>
              <a:t>- Subscribe to the PL2030 newsletter</a:t>
            </a:r>
          </a:p>
          <a:p>
            <a:r>
              <a:rPr lang="en-US"/>
              <a:t>- Or you can let us know if you’re interested in participating in EU projects!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head into the second part of the session, are there any questions? </a:t>
            </a:r>
          </a:p>
          <a:p>
            <a:endParaRPr lang="en-US"/>
          </a:p>
          <a:p>
            <a:r>
              <a:rPr lang="en-US"/>
              <a:t>I will now hand over to my colleagues Maja and Kristjan for the second part of the session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SCREENSHOT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RL:EU (Connecting Libraries to EU Resources) project is a 2 year Erasmus+ funded project brinding together EBLIDA (European Bureau of Library, Information and Documentation Associations), PiNA, and Public Libraries 2030. The project is wrapping up this year at the end of November 2024. </a:t>
            </a:r>
          </a:p>
          <a:p>
            <a:endParaRPr lang="en-US"/>
          </a:p>
          <a:p>
            <a:r>
              <a:rPr lang="en-US"/>
              <a:t>Together, the 3 partners aim to improve the participation of public libraries as adult learning centres into EU funding programmes, and accompany library professionals through the process of accessing EU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do this through a number of activities. I will quickly take you through the activities. </a:t>
            </a:r>
          </a:p>
          <a:p>
            <a:endParaRPr lang="en-US"/>
          </a:p>
          <a:p>
            <a:r>
              <a:rPr lang="en-US"/>
              <a:t>This includes:</a:t>
            </a:r>
          </a:p>
          <a:p>
            <a:r>
              <a:rPr lang="en-US"/>
              <a:t>• A webinar series</a:t>
            </a:r>
          </a:p>
          <a:p>
            <a:r>
              <a:rPr lang="en-US"/>
              <a:t>• Local events where we raise awareness about EU funding opportunities. </a:t>
            </a:r>
          </a:p>
          <a:p>
            <a:r>
              <a:rPr lang="en-US"/>
              <a:t>• Mentorship &amp; group coaching sessions</a:t>
            </a:r>
          </a:p>
          <a:p>
            <a:r>
              <a:rPr lang="en-US"/>
              <a:t>• A European networking conference, which took place in Lisbon in April 2024</a:t>
            </a:r>
          </a:p>
          <a:p>
            <a:r>
              <a:rPr lang="en-US"/>
              <a:t>• The publication of a workbook </a:t>
            </a:r>
          </a:p>
          <a:p>
            <a:r>
              <a:rPr lang="en-US"/>
              <a:t>• Conducting research of public libraries’ participation in EU programmes through a survey </a:t>
            </a:r>
          </a:p>
          <a:p>
            <a:r>
              <a:rPr lang="en-US"/>
              <a:t>• The results of the survey will shape policy recommendations &gt; we will present to library &amp; adult education stakeholders and European policymakers in a policy event in November in Brussels</a:t>
            </a:r>
          </a:p>
          <a:p>
            <a:r>
              <a:rPr lang="en-US"/>
              <a:t>• Project website with best practice examples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partner, PiNA developed a series of 4 episodes which help library professionals:</a:t>
            </a:r>
          </a:p>
          <a:p>
            <a:endParaRPr lang="en-US"/>
          </a:p>
          <a:p>
            <a:r>
              <a:rPr lang="en-US"/>
              <a:t>1) Understand the EU, its context and funds</a:t>
            </a:r>
          </a:p>
          <a:p>
            <a:r>
              <a:rPr lang="en-US"/>
              <a:t>2) Identify which EU programmes are relevant to their library</a:t>
            </a:r>
          </a:p>
          <a:p>
            <a:r>
              <a:rPr lang="en-US"/>
              <a:t>3) Learn to develop project applications</a:t>
            </a:r>
          </a:p>
          <a:p>
            <a:r>
              <a:rPr lang="en-US"/>
              <a:t>4 )Successfully maintain their project beyond its lifecycle</a:t>
            </a:r>
          </a:p>
          <a:p>
            <a:endParaRPr lang="en-US"/>
          </a:p>
          <a:p>
            <a:r>
              <a:rPr lang="en-US"/>
              <a:t>All episodes are available to watch online, I encourage you to go watch them if you’re interested in learning more about the different programmes!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April 2024, we organised a European conference on Digital Upskilling in Libraries in Lisbon, Portugal. </a:t>
            </a:r>
          </a:p>
          <a:p>
            <a:endParaRPr lang="en-US"/>
          </a:p>
          <a:p>
            <a:r>
              <a:rPr lang="en-US"/>
              <a:t>The conference gathered over 100 participants both online and in person. </a:t>
            </a:r>
          </a:p>
          <a:p>
            <a:endParaRPr lang="en-US"/>
          </a:p>
          <a:p>
            <a:r>
              <a:rPr lang="en-US"/>
              <a:t>The conference included presentations of 10 EU funded library projects presented in ‘Living Library’ Session (online and in person).  </a:t>
            </a:r>
          </a:p>
          <a:p>
            <a:endParaRPr lang="en-US"/>
          </a:p>
          <a:p>
            <a:r>
              <a:rPr lang="en-US"/>
              <a:t>How many of you in this call were in Lisbon?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organised online and in-person local events to present the resources and funding programmes available to public libraries all over Europe and help with project development.</a:t>
            </a:r>
          </a:p>
          <a:p>
            <a:endParaRPr lang="en-US"/>
          </a:p>
          <a:p>
            <a:r>
              <a:rPr lang="en-US"/>
              <a:t>So far, 20+ local events have been organised in Italy, Slovenia, Belgium, Latvia, Luxembourg, Portugal, Croatia, Germany, Finland,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part of the project, we are conducting 100 mentorship hours and 10 group coachings. These are organised to guide public libraries through the application process and help them unlock EU resources to fund their projects and programmes. </a:t>
            </a:r>
          </a:p>
          <a:p>
            <a:endParaRPr lang="en-US"/>
          </a:p>
          <a:p>
            <a:r>
              <a:rPr lang="en-US"/>
              <a:t>-	100 mentorship hours: </a:t>
            </a:r>
          </a:p>
          <a:p>
            <a:r>
              <a:rPr lang="en-US"/>
              <a:t>&gt;&gt; in-person or online mentoring sessions, where libraries are supported in a one-on-one session dedicated to answering questions, debating any potential issues, and guiding the development of project proposals.</a:t>
            </a:r>
          </a:p>
          <a:p>
            <a:endParaRPr lang="en-US"/>
          </a:p>
          <a:p>
            <a:r>
              <a:rPr lang="en-US"/>
              <a:t>-	10 group coachings: </a:t>
            </a:r>
          </a:p>
          <a:p>
            <a:r>
              <a:rPr lang="en-US"/>
              <a:t>&gt;&gt; participants can get to know the different EU programmes closely and network with other people and institutions interested in pursuing EU funding, thus enabling partnership matching and the provision of feedback.</a:t>
            </a:r>
          </a:p>
          <a:p>
            <a:endParaRPr lang="en-US"/>
          </a:p>
          <a:p>
            <a:r>
              <a:rPr lang="en-US"/>
              <a:t>We’ve had some great successes through this, with public libraries in Slovenia and Ireland receiving KA1 mobility accreditation. The library we’re based here in Brussels, Muntpunt, has also had a project involving libraries in Germany, Poland, Latvia, and Belgium to raise awareness on the role of public libraries as media and information literacy (MIL) hubs.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June, we published the RL:EU Workbook: Unlocking EU resources for public libraries! </a:t>
            </a:r>
          </a:p>
          <a:p>
            <a:endParaRPr lang="en-US"/>
          </a:p>
          <a:p>
            <a:r>
              <a:rPr lang="en-US"/>
              <a:t>This is workbook is designed to be a comprehensive guide in navigating the complex landscape of EU grants and resources tailored for public libraries.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resourcing-libraries.eu"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resourcing-libraries.eu"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5.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resourcing-libraries.eu/unlocking-eu-resources-for-public-libraries-a-practical-guide-to-accessing-eu-funding/" TargetMode="Externa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sp>
        <p:nvSpPr>
          <p:cNvPr id="2" name="Freeform 2"/>
          <p:cNvSpPr/>
          <p:nvPr/>
        </p:nvSpPr>
        <p:spPr>
          <a:xfrm>
            <a:off x="9549758" y="1028700"/>
            <a:ext cx="6981860" cy="7427511"/>
          </a:xfrm>
          <a:custGeom>
            <a:avLst/>
            <a:gdLst/>
            <a:ahLst/>
            <a:cxnLst/>
            <a:rect l="l" t="t" r="r" b="b"/>
            <a:pathLst>
              <a:path w="6981860" h="7427511">
                <a:moveTo>
                  <a:pt x="0" y="0"/>
                </a:moveTo>
                <a:lnTo>
                  <a:pt x="6981860" y="0"/>
                </a:lnTo>
                <a:lnTo>
                  <a:pt x="6981860" y="7427511"/>
                </a:lnTo>
                <a:lnTo>
                  <a:pt x="0" y="74275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28700" y="1028700"/>
            <a:ext cx="5159111" cy="2132433"/>
          </a:xfrm>
          <a:custGeom>
            <a:avLst/>
            <a:gdLst/>
            <a:ahLst/>
            <a:cxnLst/>
            <a:rect l="l" t="t" r="r" b="b"/>
            <a:pathLst>
              <a:path w="5159111" h="2132433">
                <a:moveTo>
                  <a:pt x="0" y="0"/>
                </a:moveTo>
                <a:lnTo>
                  <a:pt x="5159111" y="0"/>
                </a:lnTo>
                <a:lnTo>
                  <a:pt x="5159111" y="2132433"/>
                </a:lnTo>
                <a:lnTo>
                  <a:pt x="0" y="2132433"/>
                </a:lnTo>
                <a:lnTo>
                  <a:pt x="0" y="0"/>
                </a:lnTo>
                <a:close/>
              </a:path>
            </a:pathLst>
          </a:custGeom>
          <a:blipFill>
            <a:blip r:embed="rId5"/>
            <a:stretch>
              <a:fillRect/>
            </a:stretch>
          </a:blipFill>
        </p:spPr>
      </p:sp>
      <p:sp>
        <p:nvSpPr>
          <p:cNvPr id="4" name="TextBox 4"/>
          <p:cNvSpPr txBox="1"/>
          <p:nvPr/>
        </p:nvSpPr>
        <p:spPr>
          <a:xfrm>
            <a:off x="1338982" y="7649522"/>
            <a:ext cx="7187072" cy="476250"/>
          </a:xfrm>
          <a:prstGeom prst="rect">
            <a:avLst/>
          </a:prstGeom>
        </p:spPr>
        <p:txBody>
          <a:bodyPr lIns="0" tIns="0" rIns="0" bIns="0" rtlCol="0" anchor="t">
            <a:spAutoFit/>
          </a:bodyPr>
          <a:lstStyle/>
          <a:p>
            <a:pPr marL="0" lvl="1" indent="0" algn="l">
              <a:lnSpc>
                <a:spcPts val="3600"/>
              </a:lnSpc>
              <a:spcBef>
                <a:spcPct val="0"/>
              </a:spcBef>
            </a:pPr>
            <a:r>
              <a:rPr lang="en-US" sz="3000" b="1" u="none" strike="noStrike" spc="-87">
                <a:solidFill>
                  <a:srgbClr val="000000"/>
                </a:solidFill>
                <a:latin typeface="Roboto Bold"/>
                <a:ea typeface="Roboto Bold"/>
                <a:cs typeface="Roboto Bold"/>
                <a:sym typeface="Roboto Bold"/>
              </a:rPr>
              <a:t>20. SEPTEMBER 2024</a:t>
            </a:r>
          </a:p>
        </p:txBody>
      </p:sp>
      <p:grpSp>
        <p:nvGrpSpPr>
          <p:cNvPr id="5" name="Group 5"/>
          <p:cNvGrpSpPr/>
          <p:nvPr/>
        </p:nvGrpSpPr>
        <p:grpSpPr>
          <a:xfrm>
            <a:off x="0" y="9585901"/>
            <a:ext cx="18288000" cy="701099"/>
            <a:chOff x="0" y="0"/>
            <a:chExt cx="4816593" cy="184652"/>
          </a:xfrm>
        </p:grpSpPr>
        <p:sp>
          <p:nvSpPr>
            <p:cNvPr id="6" name="Freeform 6"/>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7" name="TextBox 7"/>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6"/>
            <a:stretch>
              <a:fillRect/>
            </a:stretch>
          </a:blipFill>
        </p:spPr>
      </p:sp>
      <p:sp>
        <p:nvSpPr>
          <p:cNvPr id="9" name="TextBox 9"/>
          <p:cNvSpPr txBox="1"/>
          <p:nvPr/>
        </p:nvSpPr>
        <p:spPr>
          <a:xfrm>
            <a:off x="3183737" y="9745950"/>
            <a:ext cx="12241178" cy="371475"/>
          </a:xfrm>
          <a:prstGeom prst="rect">
            <a:avLst/>
          </a:prstGeom>
        </p:spPr>
        <p:txBody>
          <a:bodyPr lIns="0" tIns="0" rIns="0" bIns="0" rtlCol="0" anchor="t">
            <a:spAutoFit/>
          </a:bodyPr>
          <a:lstStyle/>
          <a:p>
            <a:pPr marL="0" lvl="1" indent="0" algn="ctr">
              <a:lnSpc>
                <a:spcPts val="1439"/>
              </a:lnSpc>
              <a:spcBef>
                <a:spcPct val="0"/>
              </a:spcBef>
            </a:pPr>
            <a:r>
              <a:rPr lang="en-US" sz="1200" u="none" strike="noStrike" spc="-34">
                <a:solidFill>
                  <a:srgbClr val="000000"/>
                </a:solidFill>
                <a:latin typeface="Roboto"/>
                <a:ea typeface="Roboto"/>
                <a:cs typeface="Roboto"/>
                <a:sym typeface="Roboto"/>
              </a:rPr>
              <a:t>Financira Evropska unija. Izražena stališča in mnenja so le avtorjev in ne odražajo nujno stališč Evropske unije ali Evropske izvajalske agencije za izobraževanje in kulturo (EACEA). Niti Evropska unija niti EACEA ne moreta biti odgovorna zanje.</a:t>
            </a:r>
          </a:p>
        </p:txBody>
      </p:sp>
      <p:sp>
        <p:nvSpPr>
          <p:cNvPr id="10" name="Freeform 10"/>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7"/>
            <a:stretch>
              <a:fillRect/>
            </a:stretch>
          </a:blipFill>
        </p:spPr>
      </p:sp>
      <p:sp>
        <p:nvSpPr>
          <p:cNvPr id="11" name="TextBox 11"/>
          <p:cNvSpPr txBox="1"/>
          <p:nvPr/>
        </p:nvSpPr>
        <p:spPr>
          <a:xfrm>
            <a:off x="1338982" y="3617529"/>
            <a:ext cx="7187072" cy="3261944"/>
          </a:xfrm>
          <a:prstGeom prst="rect">
            <a:avLst/>
          </a:prstGeom>
        </p:spPr>
        <p:txBody>
          <a:bodyPr lIns="0" tIns="0" rIns="0" bIns="0" rtlCol="0" anchor="t">
            <a:spAutoFit/>
          </a:bodyPr>
          <a:lstStyle/>
          <a:p>
            <a:pPr algn="l">
              <a:lnSpc>
                <a:spcPts val="4482"/>
              </a:lnSpc>
            </a:pPr>
            <a:r>
              <a:rPr lang="en-US" sz="3202">
                <a:solidFill>
                  <a:srgbClr val="000000"/>
                </a:solidFill>
                <a:latin typeface="Archivo Black"/>
                <a:ea typeface="Archivo Black"/>
                <a:cs typeface="Archivo Black"/>
                <a:sym typeface="Archivo Black"/>
              </a:rPr>
              <a:t>KORAK V SVET PRILOŽNOSTI ZA SODELOVANJE V EVROPSKIH PROJEKTIH – </a:t>
            </a:r>
          </a:p>
          <a:p>
            <a:pPr algn="l">
              <a:lnSpc>
                <a:spcPts val="3082"/>
              </a:lnSpc>
            </a:pPr>
            <a:r>
              <a:rPr lang="en-US" sz="2202">
                <a:solidFill>
                  <a:srgbClr val="000000"/>
                </a:solidFill>
                <a:latin typeface="Archivo Black"/>
                <a:ea typeface="Archivo Black"/>
                <a:cs typeface="Archivo Black"/>
                <a:sym typeface="Archivo Black"/>
              </a:rPr>
              <a:t>MOŽNOSTI SODELOVANJA V EVROPSKIH PROJEKTIH ZA KNJIŽNICE </a:t>
            </a:r>
          </a:p>
          <a:p>
            <a:pPr algn="l">
              <a:lnSpc>
                <a:spcPts val="6582"/>
              </a:lnSpc>
            </a:pPr>
            <a:endParaRPr lang="en-US" sz="2202">
              <a:solidFill>
                <a:srgbClr val="000000"/>
              </a:solidFill>
              <a:latin typeface="Archivo Black"/>
              <a:ea typeface="Archivo Black"/>
              <a:cs typeface="Archivo Black"/>
              <a:sym typeface="Archivo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28834" y="4529244"/>
            <a:ext cx="6315031" cy="3622225"/>
            <a:chOff x="0" y="0"/>
            <a:chExt cx="7981950" cy="4578350"/>
          </a:xfrm>
        </p:grpSpPr>
        <p:sp>
          <p:nvSpPr>
            <p:cNvPr id="3" name="Freeform 3"/>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4" name="Freeform 4"/>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5" name="Freeform 5"/>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6" name="Freeform 6"/>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7" name="Freeform 7"/>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t="-9033" b="-3935"/>
              </a:stretch>
            </a:blipFill>
          </p:spPr>
        </p:sp>
      </p:grpSp>
      <p:grpSp>
        <p:nvGrpSpPr>
          <p:cNvPr id="8" name="Group 8"/>
          <p:cNvGrpSpPr>
            <a:grpSpLocks noChangeAspect="1"/>
          </p:cNvGrpSpPr>
          <p:nvPr/>
        </p:nvGrpSpPr>
        <p:grpSpPr>
          <a:xfrm>
            <a:off x="10044134" y="4529244"/>
            <a:ext cx="6315031" cy="3622225"/>
            <a:chOff x="0" y="0"/>
            <a:chExt cx="7981950" cy="4578350"/>
          </a:xfrm>
        </p:grpSpPr>
        <p:sp>
          <p:nvSpPr>
            <p:cNvPr id="9" name="Freeform 9"/>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0" name="Freeform 10"/>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11" name="Freeform 11"/>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12" name="Freeform 12"/>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13" name="Freeform 13"/>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4"/>
              <a:stretch>
                <a:fillRect t="-8523" b="-4444"/>
              </a:stretch>
            </a:blipFill>
          </p:spPr>
        </p:sp>
      </p:grpSp>
      <p:grpSp>
        <p:nvGrpSpPr>
          <p:cNvPr id="14" name="Group 14"/>
          <p:cNvGrpSpPr/>
          <p:nvPr/>
        </p:nvGrpSpPr>
        <p:grpSpPr>
          <a:xfrm>
            <a:off x="0" y="9585901"/>
            <a:ext cx="18288000" cy="701099"/>
            <a:chOff x="0" y="0"/>
            <a:chExt cx="4816593" cy="184652"/>
          </a:xfrm>
        </p:grpSpPr>
        <p:sp>
          <p:nvSpPr>
            <p:cNvPr id="15" name="Freeform 15"/>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16" name="TextBox 16"/>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5"/>
            <a:stretch>
              <a:fillRect/>
            </a:stretch>
          </a:blipFill>
        </p:spPr>
      </p:sp>
      <p:sp>
        <p:nvSpPr>
          <p:cNvPr id="18" name="Freeform 18"/>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6"/>
            <a:stretch>
              <a:fillRect/>
            </a:stretch>
          </a:blipFill>
        </p:spPr>
      </p:sp>
      <p:sp>
        <p:nvSpPr>
          <p:cNvPr id="19" name="TextBox 19"/>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DELOVNI ZVEZEK RL:EU</a:t>
            </a:r>
          </a:p>
        </p:txBody>
      </p:sp>
      <p:sp>
        <p:nvSpPr>
          <p:cNvPr id="20" name="TextBox 20"/>
          <p:cNvSpPr txBox="1"/>
          <p:nvPr/>
        </p:nvSpPr>
        <p:spPr>
          <a:xfrm>
            <a:off x="1028700" y="2195619"/>
            <a:ext cx="13289422" cy="1716881"/>
          </a:xfrm>
          <a:prstGeom prst="rect">
            <a:avLst/>
          </a:prstGeom>
        </p:spPr>
        <p:txBody>
          <a:bodyPr lIns="0" tIns="0" rIns="0" bIns="0" rtlCol="0" anchor="t">
            <a:spAutoFit/>
          </a:bodyPr>
          <a:lstStyle/>
          <a:p>
            <a:pPr marL="647700" lvl="1" indent="-323850" algn="l">
              <a:lnSpc>
                <a:spcPts val="4500"/>
              </a:lnSpc>
              <a:spcBef>
                <a:spcPct val="0"/>
              </a:spcBef>
              <a:buFont typeface="Arial"/>
              <a:buChar char="•"/>
            </a:pPr>
            <a:r>
              <a:rPr lang="en-US" sz="3000" b="1" spc="-87">
                <a:solidFill>
                  <a:srgbClr val="000000"/>
                </a:solidFill>
                <a:latin typeface="Roboto Bold"/>
                <a:ea typeface="Roboto Bold"/>
                <a:cs typeface="Roboto Bold"/>
                <a:sym typeface="Roboto Bold"/>
              </a:rPr>
              <a:t>Možnosti sodelovanja v programih finaciranja </a:t>
            </a:r>
            <a:r>
              <a:rPr lang="en-US" sz="3000" b="1" u="none" strike="noStrike" spc="-87">
                <a:solidFill>
                  <a:srgbClr val="000000"/>
                </a:solidFill>
                <a:latin typeface="Roboto Bold"/>
                <a:ea typeface="Roboto Bold"/>
                <a:cs typeface="Roboto Bold"/>
                <a:sym typeface="Roboto Bold"/>
              </a:rPr>
              <a:t>EU: dvig razumevanja okvira evropskih knjižnic in programov financiranja ter poglobitev v vprašanje, zakaj so politike EU pomembne za javne knjižnice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28834" y="4529244"/>
            <a:ext cx="6315031" cy="3622225"/>
            <a:chOff x="0" y="0"/>
            <a:chExt cx="7981950" cy="4578350"/>
          </a:xfrm>
        </p:grpSpPr>
        <p:sp>
          <p:nvSpPr>
            <p:cNvPr id="3" name="Freeform 3"/>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4" name="Freeform 4"/>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5" name="Freeform 5"/>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6" name="Freeform 6"/>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7" name="Freeform 7"/>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t="-6484" b="-6484"/>
              </a:stretch>
            </a:blipFill>
          </p:spPr>
        </p:sp>
      </p:grpSp>
      <p:grpSp>
        <p:nvGrpSpPr>
          <p:cNvPr id="8" name="Group 8"/>
          <p:cNvGrpSpPr>
            <a:grpSpLocks noChangeAspect="1"/>
          </p:cNvGrpSpPr>
          <p:nvPr/>
        </p:nvGrpSpPr>
        <p:grpSpPr>
          <a:xfrm>
            <a:off x="10044134" y="4529244"/>
            <a:ext cx="6315031" cy="3622225"/>
            <a:chOff x="0" y="0"/>
            <a:chExt cx="7981950" cy="4578350"/>
          </a:xfrm>
        </p:grpSpPr>
        <p:sp>
          <p:nvSpPr>
            <p:cNvPr id="9" name="Freeform 9"/>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0" name="Freeform 10"/>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11" name="Freeform 11"/>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12" name="Freeform 12"/>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13" name="Freeform 13"/>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4"/>
              <a:stretch>
                <a:fillRect t="-6484" b="-6484"/>
              </a:stretch>
            </a:blipFill>
          </p:spPr>
        </p:sp>
      </p:grpSp>
      <p:grpSp>
        <p:nvGrpSpPr>
          <p:cNvPr id="14" name="Group 14"/>
          <p:cNvGrpSpPr/>
          <p:nvPr/>
        </p:nvGrpSpPr>
        <p:grpSpPr>
          <a:xfrm>
            <a:off x="0" y="9585901"/>
            <a:ext cx="18288000" cy="701099"/>
            <a:chOff x="0" y="0"/>
            <a:chExt cx="4816593" cy="184652"/>
          </a:xfrm>
        </p:grpSpPr>
        <p:sp>
          <p:nvSpPr>
            <p:cNvPr id="15" name="Freeform 15"/>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16" name="TextBox 16"/>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5"/>
            <a:stretch>
              <a:fillRect/>
            </a:stretch>
          </a:blipFill>
        </p:spPr>
      </p:sp>
      <p:sp>
        <p:nvSpPr>
          <p:cNvPr id="18" name="Freeform 18"/>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6"/>
            <a:stretch>
              <a:fillRect/>
            </a:stretch>
          </a:blipFill>
        </p:spPr>
      </p:sp>
      <p:sp>
        <p:nvSpPr>
          <p:cNvPr id="19" name="TextBox 19"/>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DELOVNI ZVEZEK RL:EU</a:t>
            </a:r>
          </a:p>
        </p:txBody>
      </p:sp>
      <p:sp>
        <p:nvSpPr>
          <p:cNvPr id="20" name="TextBox 20"/>
          <p:cNvSpPr txBox="1"/>
          <p:nvPr/>
        </p:nvSpPr>
        <p:spPr>
          <a:xfrm>
            <a:off x="1028700" y="2195619"/>
            <a:ext cx="13289422" cy="1145381"/>
          </a:xfrm>
          <a:prstGeom prst="rect">
            <a:avLst/>
          </a:prstGeom>
        </p:spPr>
        <p:txBody>
          <a:bodyPr lIns="0" tIns="0" rIns="0" bIns="0" rtlCol="0" anchor="t">
            <a:spAutoFit/>
          </a:bodyPr>
          <a:lstStyle/>
          <a:p>
            <a:pPr marL="647700" lvl="1" indent="-323850" algn="l">
              <a:lnSpc>
                <a:spcPts val="4500"/>
              </a:lnSpc>
              <a:spcBef>
                <a:spcPct val="0"/>
              </a:spcBef>
              <a:buFont typeface="Arial"/>
              <a:buChar char="•"/>
            </a:pPr>
            <a:r>
              <a:rPr lang="en-US" sz="3000" b="1" u="none" strike="noStrike" spc="-87">
                <a:solidFill>
                  <a:srgbClr val="000000"/>
                </a:solidFill>
                <a:latin typeface="Roboto Bold"/>
                <a:ea typeface="Roboto Bold"/>
                <a:cs typeface="Roboto Bold"/>
                <a:sym typeface="Roboto Bold"/>
              </a:rPr>
              <a:t>Navodila po korakih: jasna navodila o tem, kako krmariti po postopku pisanja prijave ter izvajanju in vrednotenju projekta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582682" y="2886665"/>
            <a:ext cx="9676618" cy="5550391"/>
            <a:chOff x="0" y="0"/>
            <a:chExt cx="7981950" cy="4578350"/>
          </a:xfrm>
        </p:grpSpPr>
        <p:sp>
          <p:nvSpPr>
            <p:cNvPr id="3" name="Freeform 3"/>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4" name="Freeform 4"/>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5" name="Freeform 5"/>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6" name="Freeform 6"/>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7" name="Freeform 7"/>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t="-11881" b="-1087"/>
              </a:stretch>
            </a:blipFill>
          </p:spPr>
        </p:sp>
      </p:grpSp>
      <p:grpSp>
        <p:nvGrpSpPr>
          <p:cNvPr id="8" name="Group 8"/>
          <p:cNvGrpSpPr/>
          <p:nvPr/>
        </p:nvGrpSpPr>
        <p:grpSpPr>
          <a:xfrm>
            <a:off x="0" y="9585901"/>
            <a:ext cx="18288000" cy="701099"/>
            <a:chOff x="0" y="0"/>
            <a:chExt cx="4816593" cy="184652"/>
          </a:xfrm>
        </p:grpSpPr>
        <p:sp>
          <p:nvSpPr>
            <p:cNvPr id="9" name="Freeform 9"/>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10" name="TextBox 10"/>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4"/>
            <a:stretch>
              <a:fillRect/>
            </a:stretch>
          </a:blipFill>
        </p:spPr>
      </p:sp>
      <p:sp>
        <p:nvSpPr>
          <p:cNvPr id="12" name="Freeform 12"/>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5"/>
            <a:stretch>
              <a:fillRect/>
            </a:stretch>
          </a:blipFill>
        </p:spPr>
      </p:sp>
      <p:sp>
        <p:nvSpPr>
          <p:cNvPr id="13" name="TextBox 13"/>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DELOVNI ZVEZEK RL:EU</a:t>
            </a:r>
          </a:p>
        </p:txBody>
      </p:sp>
      <p:sp>
        <p:nvSpPr>
          <p:cNvPr id="14" name="TextBox 14"/>
          <p:cNvSpPr txBox="1"/>
          <p:nvPr/>
        </p:nvSpPr>
        <p:spPr>
          <a:xfrm>
            <a:off x="1028700" y="2195619"/>
            <a:ext cx="6553982" cy="2859881"/>
          </a:xfrm>
          <a:prstGeom prst="rect">
            <a:avLst/>
          </a:prstGeom>
        </p:spPr>
        <p:txBody>
          <a:bodyPr lIns="0" tIns="0" rIns="0" bIns="0" rtlCol="0" anchor="t">
            <a:spAutoFit/>
          </a:bodyPr>
          <a:lstStyle/>
          <a:p>
            <a:pPr marL="647700" lvl="1" indent="-323850" algn="l">
              <a:lnSpc>
                <a:spcPts val="4500"/>
              </a:lnSpc>
              <a:spcBef>
                <a:spcPct val="0"/>
              </a:spcBef>
              <a:buFont typeface="Arial"/>
              <a:buChar char="•"/>
            </a:pPr>
            <a:r>
              <a:rPr lang="en-US" sz="3000" b="1" u="none" strike="noStrike" spc="-87">
                <a:solidFill>
                  <a:srgbClr val="000000"/>
                </a:solidFill>
                <a:latin typeface="Roboto Bold"/>
                <a:ea typeface="Roboto Bold"/>
                <a:cs typeface="Roboto Bold"/>
                <a:sym typeface="Roboto Bold"/>
              </a:rPr>
              <a:t>Praktični nasveti: Nasveti strokovnjakov s področja, kako se vključiti, ter nasveti knjižničarjev iz naše evropske mreže o njihovih izkušnjah v evropskih projektih</a:t>
            </a:r>
          </a:p>
        </p:txBody>
      </p:sp>
      <p:sp>
        <p:nvSpPr>
          <p:cNvPr id="15" name="Freeform 15"/>
          <p:cNvSpPr/>
          <p:nvPr/>
        </p:nvSpPr>
        <p:spPr>
          <a:xfrm rot="-1623235">
            <a:off x="16285320" y="7111175"/>
            <a:ext cx="1028542" cy="1800512"/>
          </a:xfrm>
          <a:custGeom>
            <a:avLst/>
            <a:gdLst/>
            <a:ahLst/>
            <a:cxnLst/>
            <a:rect l="l" t="t" r="r" b="b"/>
            <a:pathLst>
              <a:path w="1028542" h="1800512">
                <a:moveTo>
                  <a:pt x="0" y="0"/>
                </a:moveTo>
                <a:lnTo>
                  <a:pt x="1028542" y="0"/>
                </a:lnTo>
                <a:lnTo>
                  <a:pt x="1028542" y="1800512"/>
                </a:lnTo>
                <a:lnTo>
                  <a:pt x="0" y="1800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582682" y="2886665"/>
            <a:ext cx="9676618" cy="5550391"/>
            <a:chOff x="0" y="0"/>
            <a:chExt cx="7981950" cy="4578350"/>
          </a:xfrm>
        </p:grpSpPr>
        <p:sp>
          <p:nvSpPr>
            <p:cNvPr id="3" name="Freeform 3"/>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4" name="Freeform 4"/>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5" name="Freeform 5"/>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6" name="Freeform 6"/>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7" name="Freeform 7"/>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t="-2764" b="-10203"/>
              </a:stretch>
            </a:blipFill>
          </p:spPr>
        </p:sp>
      </p:grpSp>
      <p:grpSp>
        <p:nvGrpSpPr>
          <p:cNvPr id="8" name="Group 8"/>
          <p:cNvGrpSpPr/>
          <p:nvPr/>
        </p:nvGrpSpPr>
        <p:grpSpPr>
          <a:xfrm>
            <a:off x="0" y="9585901"/>
            <a:ext cx="18288000" cy="701099"/>
            <a:chOff x="0" y="0"/>
            <a:chExt cx="4816593" cy="184652"/>
          </a:xfrm>
        </p:grpSpPr>
        <p:sp>
          <p:nvSpPr>
            <p:cNvPr id="9" name="Freeform 9"/>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10" name="TextBox 10"/>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4"/>
            <a:stretch>
              <a:fillRect/>
            </a:stretch>
          </a:blipFill>
        </p:spPr>
      </p:sp>
      <p:sp>
        <p:nvSpPr>
          <p:cNvPr id="12" name="Freeform 12"/>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5"/>
            <a:stretch>
              <a:fillRect/>
            </a:stretch>
          </a:blipFill>
        </p:spPr>
      </p:sp>
      <p:sp>
        <p:nvSpPr>
          <p:cNvPr id="13" name="TextBox 13"/>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DELOVNI ZVEZEK RL:EU</a:t>
            </a:r>
          </a:p>
        </p:txBody>
      </p:sp>
      <p:sp>
        <p:nvSpPr>
          <p:cNvPr id="14" name="TextBox 14"/>
          <p:cNvSpPr txBox="1"/>
          <p:nvPr/>
        </p:nvSpPr>
        <p:spPr>
          <a:xfrm>
            <a:off x="1028700" y="2195619"/>
            <a:ext cx="6553982" cy="1716881"/>
          </a:xfrm>
          <a:prstGeom prst="rect">
            <a:avLst/>
          </a:prstGeom>
        </p:spPr>
        <p:txBody>
          <a:bodyPr lIns="0" tIns="0" rIns="0" bIns="0" rtlCol="0" anchor="t">
            <a:spAutoFit/>
          </a:bodyPr>
          <a:lstStyle/>
          <a:p>
            <a:pPr marL="647700" lvl="1" indent="-323850" algn="l">
              <a:lnSpc>
                <a:spcPts val="4500"/>
              </a:lnSpc>
              <a:spcBef>
                <a:spcPct val="0"/>
              </a:spcBef>
              <a:buFont typeface="Arial"/>
              <a:buChar char="•"/>
            </a:pPr>
            <a:r>
              <a:rPr lang="en-US" sz="3000" b="1" u="none" strike="noStrike" spc="-87">
                <a:solidFill>
                  <a:srgbClr val="000000"/>
                </a:solidFill>
                <a:latin typeface="Roboto Bold"/>
                <a:ea typeface="Roboto Bold"/>
                <a:cs typeface="Roboto Bold"/>
                <a:sym typeface="Roboto Bold"/>
              </a:rPr>
              <a:t>Študije primerov: Primeri projektov EU, ki vključujejo splošne knjižnice po Evropi</a:t>
            </a:r>
          </a:p>
        </p:txBody>
      </p:sp>
      <p:sp>
        <p:nvSpPr>
          <p:cNvPr id="15" name="Freeform 15"/>
          <p:cNvSpPr/>
          <p:nvPr/>
        </p:nvSpPr>
        <p:spPr>
          <a:xfrm rot="-1623235">
            <a:off x="16285320" y="7111175"/>
            <a:ext cx="1028542" cy="1800512"/>
          </a:xfrm>
          <a:custGeom>
            <a:avLst/>
            <a:gdLst/>
            <a:ahLst/>
            <a:cxnLst/>
            <a:rect l="l" t="t" r="r" b="b"/>
            <a:pathLst>
              <a:path w="1028542" h="1800512">
                <a:moveTo>
                  <a:pt x="0" y="0"/>
                </a:moveTo>
                <a:lnTo>
                  <a:pt x="1028542" y="0"/>
                </a:lnTo>
                <a:lnTo>
                  <a:pt x="1028542" y="1800512"/>
                </a:lnTo>
                <a:lnTo>
                  <a:pt x="0" y="1800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28834" y="4529244"/>
            <a:ext cx="6315031" cy="3622225"/>
            <a:chOff x="0" y="0"/>
            <a:chExt cx="7981950" cy="4578350"/>
          </a:xfrm>
        </p:grpSpPr>
        <p:sp>
          <p:nvSpPr>
            <p:cNvPr id="3" name="Freeform 3"/>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4" name="Freeform 4"/>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5" name="Freeform 5"/>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6" name="Freeform 6"/>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7" name="Freeform 7"/>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t="-3299" b="-9668"/>
              </a:stretch>
            </a:blipFill>
          </p:spPr>
        </p:sp>
      </p:grpSp>
      <p:grpSp>
        <p:nvGrpSpPr>
          <p:cNvPr id="8" name="Group 8"/>
          <p:cNvGrpSpPr>
            <a:grpSpLocks noChangeAspect="1"/>
          </p:cNvGrpSpPr>
          <p:nvPr/>
        </p:nvGrpSpPr>
        <p:grpSpPr>
          <a:xfrm>
            <a:off x="10044134" y="4529244"/>
            <a:ext cx="6315031" cy="3622225"/>
            <a:chOff x="0" y="0"/>
            <a:chExt cx="7981950" cy="4578350"/>
          </a:xfrm>
        </p:grpSpPr>
        <p:sp>
          <p:nvSpPr>
            <p:cNvPr id="9" name="Freeform 9"/>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0" name="Freeform 10"/>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11" name="Freeform 11"/>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12" name="Freeform 12"/>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13" name="Freeform 13"/>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4"/>
              <a:stretch>
                <a:fillRect t="-3299" b="-9668"/>
              </a:stretch>
            </a:blipFill>
          </p:spPr>
        </p:sp>
      </p:grpSp>
      <p:grpSp>
        <p:nvGrpSpPr>
          <p:cNvPr id="14" name="Group 14"/>
          <p:cNvGrpSpPr/>
          <p:nvPr/>
        </p:nvGrpSpPr>
        <p:grpSpPr>
          <a:xfrm>
            <a:off x="0" y="9585901"/>
            <a:ext cx="18288000" cy="701099"/>
            <a:chOff x="0" y="0"/>
            <a:chExt cx="4816593" cy="184652"/>
          </a:xfrm>
        </p:grpSpPr>
        <p:sp>
          <p:nvSpPr>
            <p:cNvPr id="15" name="Freeform 15"/>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16" name="TextBox 16"/>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5"/>
            <a:stretch>
              <a:fillRect/>
            </a:stretch>
          </a:blipFill>
        </p:spPr>
      </p:sp>
      <p:sp>
        <p:nvSpPr>
          <p:cNvPr id="18" name="Freeform 18"/>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6"/>
            <a:stretch>
              <a:fillRect/>
            </a:stretch>
          </a:blipFill>
        </p:spPr>
      </p:sp>
      <p:sp>
        <p:nvSpPr>
          <p:cNvPr id="19" name="TextBox 19"/>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DELOVNI ZVEZEK RL:EU</a:t>
            </a:r>
          </a:p>
        </p:txBody>
      </p:sp>
      <p:sp>
        <p:nvSpPr>
          <p:cNvPr id="20" name="TextBox 20"/>
          <p:cNvSpPr txBox="1"/>
          <p:nvPr/>
        </p:nvSpPr>
        <p:spPr>
          <a:xfrm>
            <a:off x="1028700" y="2195619"/>
            <a:ext cx="12965265" cy="1145381"/>
          </a:xfrm>
          <a:prstGeom prst="rect">
            <a:avLst/>
          </a:prstGeom>
        </p:spPr>
        <p:txBody>
          <a:bodyPr lIns="0" tIns="0" rIns="0" bIns="0" rtlCol="0" anchor="t">
            <a:spAutoFit/>
          </a:bodyPr>
          <a:lstStyle/>
          <a:p>
            <a:pPr marL="647700" lvl="1" indent="-323850" algn="l">
              <a:lnSpc>
                <a:spcPts val="4500"/>
              </a:lnSpc>
              <a:spcBef>
                <a:spcPct val="0"/>
              </a:spcBef>
              <a:buFont typeface="Arial"/>
              <a:buChar char="•"/>
            </a:pPr>
            <a:r>
              <a:rPr lang="en-US" sz="3000" b="1" u="none" strike="noStrike" spc="-87">
                <a:solidFill>
                  <a:srgbClr val="000000"/>
                </a:solidFill>
                <a:latin typeface="Roboto Bold"/>
                <a:ea typeface="Roboto Bold"/>
                <a:cs typeface="Roboto Bold"/>
                <a:sym typeface="Roboto Bold"/>
              </a:rPr>
              <a:t>Predloge in orodja: za uporabo pripravljene predloge, orodja in viri za poenostavitev vašega dela in lažje načrtovanje projektnega okvira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0" y="9585901"/>
            <a:ext cx="18288000" cy="701099"/>
            <a:chOff x="0" y="0"/>
            <a:chExt cx="4816593" cy="184652"/>
          </a:xfrm>
        </p:grpSpPr>
        <p:sp>
          <p:nvSpPr>
            <p:cNvPr id="3" name="Freeform 3"/>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4" name="TextBox 4"/>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3"/>
            <a:stretch>
              <a:fillRect/>
            </a:stretch>
          </a:blipFill>
        </p:spPr>
      </p:sp>
      <p:sp>
        <p:nvSpPr>
          <p:cNvPr id="6" name="Freeform 6"/>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4"/>
            <a:stretch>
              <a:fillRect/>
            </a:stretch>
          </a:blipFill>
        </p:spPr>
      </p:sp>
      <p:sp>
        <p:nvSpPr>
          <p:cNvPr id="7" name="Freeform 7"/>
          <p:cNvSpPr/>
          <p:nvPr/>
        </p:nvSpPr>
        <p:spPr>
          <a:xfrm>
            <a:off x="7144647" y="1098928"/>
            <a:ext cx="8280268" cy="5931683"/>
          </a:xfrm>
          <a:custGeom>
            <a:avLst/>
            <a:gdLst/>
            <a:ahLst/>
            <a:cxnLst/>
            <a:rect l="l" t="t" r="r" b="b"/>
            <a:pathLst>
              <a:path w="8280268" h="5931683">
                <a:moveTo>
                  <a:pt x="0" y="0"/>
                </a:moveTo>
                <a:lnTo>
                  <a:pt x="8280268" y="0"/>
                </a:lnTo>
                <a:lnTo>
                  <a:pt x="8280268" y="5931683"/>
                </a:lnTo>
                <a:lnTo>
                  <a:pt x="0" y="59316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3183737" y="9745950"/>
            <a:ext cx="12241178" cy="371475"/>
          </a:xfrm>
          <a:prstGeom prst="rect">
            <a:avLst/>
          </a:prstGeom>
        </p:spPr>
        <p:txBody>
          <a:bodyPr lIns="0" tIns="0" rIns="0" bIns="0" rtlCol="0" anchor="t">
            <a:spAutoFit/>
          </a:bodyPr>
          <a:lstStyle/>
          <a:p>
            <a:pPr marL="0" lvl="1" indent="0" algn="ctr">
              <a:lnSpc>
                <a:spcPts val="1439"/>
              </a:lnSpc>
              <a:spcBef>
                <a:spcPct val="0"/>
              </a:spcBef>
            </a:pPr>
            <a:r>
              <a:rPr lang="en-US" sz="1200" u="none" strike="noStrike" spc="-34">
                <a:solidFill>
                  <a:srgbClr val="000000"/>
                </a:solidFill>
                <a:latin typeface="Roboto"/>
                <a:ea typeface="Roboto"/>
                <a:cs typeface="Roboto"/>
                <a:sym typeface="Roboto"/>
              </a:rPr>
              <a:t>Financira Evropska unija. Izražena stališča in mnenja so le avtorjev in ne odražajo nujno stališč Evropske unije ali Evropske izvajalske agencije za izobraževanje in kulturo (EACEA). Niti Evropska unija niti EACEA ne moreta biti odgovorna zanje.</a:t>
            </a:r>
          </a:p>
        </p:txBody>
      </p:sp>
      <p:sp>
        <p:nvSpPr>
          <p:cNvPr id="9" name="TextBox 9"/>
          <p:cNvSpPr txBox="1"/>
          <p:nvPr/>
        </p:nvSpPr>
        <p:spPr>
          <a:xfrm>
            <a:off x="1338982" y="3503229"/>
            <a:ext cx="7187072" cy="1469982"/>
          </a:xfrm>
          <a:prstGeom prst="rect">
            <a:avLst/>
          </a:prstGeom>
        </p:spPr>
        <p:txBody>
          <a:bodyPr lIns="0" tIns="0" rIns="0" bIns="0" rtlCol="0" anchor="t">
            <a:spAutoFit/>
          </a:bodyPr>
          <a:lstStyle/>
          <a:p>
            <a:pPr algn="l">
              <a:lnSpc>
                <a:spcPts val="11902"/>
              </a:lnSpc>
            </a:pPr>
            <a:r>
              <a:rPr lang="en-US" sz="8501">
                <a:solidFill>
                  <a:srgbClr val="000000"/>
                </a:solidFill>
                <a:latin typeface="Archivo Black"/>
                <a:ea typeface="Archivo Black"/>
                <a:cs typeface="Archivo Black"/>
                <a:sym typeface="Archivo Black"/>
              </a:rPr>
              <a:t>CERV</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0" y="9585901"/>
            <a:ext cx="18288000" cy="701099"/>
            <a:chOff x="0" y="0"/>
            <a:chExt cx="4816593" cy="184652"/>
          </a:xfrm>
        </p:grpSpPr>
        <p:sp>
          <p:nvSpPr>
            <p:cNvPr id="3" name="Freeform 3"/>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4" name="TextBox 4"/>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3"/>
            <a:stretch>
              <a:fillRect/>
            </a:stretch>
          </a:blipFill>
        </p:spPr>
      </p:sp>
      <p:sp>
        <p:nvSpPr>
          <p:cNvPr id="6" name="Freeform 6"/>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4"/>
            <a:stretch>
              <a:fillRect/>
            </a:stretch>
          </a:blipFill>
        </p:spPr>
      </p:sp>
      <p:sp>
        <p:nvSpPr>
          <p:cNvPr id="7" name="Freeform 7"/>
          <p:cNvSpPr/>
          <p:nvPr/>
        </p:nvSpPr>
        <p:spPr>
          <a:xfrm>
            <a:off x="2674245" y="2208629"/>
            <a:ext cx="12939509" cy="6906463"/>
          </a:xfrm>
          <a:custGeom>
            <a:avLst/>
            <a:gdLst/>
            <a:ahLst/>
            <a:cxnLst/>
            <a:rect l="l" t="t" r="r" b="b"/>
            <a:pathLst>
              <a:path w="12939509" h="6906463">
                <a:moveTo>
                  <a:pt x="0" y="0"/>
                </a:moveTo>
                <a:lnTo>
                  <a:pt x="12939510" y="0"/>
                </a:lnTo>
                <a:lnTo>
                  <a:pt x="12939510" y="6906463"/>
                </a:lnTo>
                <a:lnTo>
                  <a:pt x="0" y="6906463"/>
                </a:lnTo>
                <a:lnTo>
                  <a:pt x="0" y="0"/>
                </a:lnTo>
                <a:close/>
              </a:path>
            </a:pathLst>
          </a:custGeom>
          <a:blipFill>
            <a:blip r:embed="rId5"/>
            <a:stretch>
              <a:fillRect/>
            </a:stretch>
          </a:blipFill>
        </p:spPr>
      </p:sp>
      <p:sp>
        <p:nvSpPr>
          <p:cNvPr id="8" name="TextBox 8"/>
          <p:cNvSpPr txBox="1"/>
          <p:nvPr/>
        </p:nvSpPr>
        <p:spPr>
          <a:xfrm>
            <a:off x="1028700" y="933450"/>
            <a:ext cx="17259300" cy="804371"/>
          </a:xfrm>
          <a:prstGeom prst="rect">
            <a:avLst/>
          </a:prstGeom>
        </p:spPr>
        <p:txBody>
          <a:bodyPr lIns="0" tIns="0" rIns="0" bIns="0" rtlCol="0" anchor="t">
            <a:spAutoFit/>
          </a:bodyPr>
          <a:lstStyle/>
          <a:p>
            <a:pPr marL="0" lvl="0" indent="0" algn="l">
              <a:lnSpc>
                <a:spcPts val="6582"/>
              </a:lnSpc>
              <a:spcBef>
                <a:spcPct val="0"/>
              </a:spcBef>
            </a:pPr>
            <a:r>
              <a:rPr lang="en-US" sz="4702">
                <a:solidFill>
                  <a:srgbClr val="000000"/>
                </a:solidFill>
                <a:latin typeface="Archivo Black"/>
                <a:ea typeface="Archivo Black"/>
                <a:cs typeface="Archivo Black"/>
                <a:sym typeface="Archivo Black"/>
              </a:rPr>
              <a:t>CERV - CITIZENS, EQUALITY, RIGHTS AND VALUES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0" y="9585901"/>
            <a:ext cx="18288000" cy="701099"/>
            <a:chOff x="0" y="0"/>
            <a:chExt cx="4816593" cy="184652"/>
          </a:xfrm>
        </p:grpSpPr>
        <p:sp>
          <p:nvSpPr>
            <p:cNvPr id="3" name="Freeform 3"/>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4" name="TextBox 4"/>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3"/>
            <a:stretch>
              <a:fillRect/>
            </a:stretch>
          </a:blipFill>
        </p:spPr>
      </p:sp>
      <p:sp>
        <p:nvSpPr>
          <p:cNvPr id="6" name="Freeform 6"/>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4"/>
            <a:stretch>
              <a:fillRect/>
            </a:stretch>
          </a:blipFill>
        </p:spPr>
      </p:sp>
      <p:sp>
        <p:nvSpPr>
          <p:cNvPr id="7" name="Freeform 7"/>
          <p:cNvSpPr/>
          <p:nvPr/>
        </p:nvSpPr>
        <p:spPr>
          <a:xfrm>
            <a:off x="2504952" y="1962529"/>
            <a:ext cx="13278096" cy="7398664"/>
          </a:xfrm>
          <a:custGeom>
            <a:avLst/>
            <a:gdLst/>
            <a:ahLst/>
            <a:cxnLst/>
            <a:rect l="l" t="t" r="r" b="b"/>
            <a:pathLst>
              <a:path w="13278096" h="7398664">
                <a:moveTo>
                  <a:pt x="0" y="0"/>
                </a:moveTo>
                <a:lnTo>
                  <a:pt x="13278096" y="0"/>
                </a:lnTo>
                <a:lnTo>
                  <a:pt x="13278096" y="7398664"/>
                </a:lnTo>
                <a:lnTo>
                  <a:pt x="0" y="7398664"/>
                </a:lnTo>
                <a:lnTo>
                  <a:pt x="0" y="0"/>
                </a:lnTo>
                <a:close/>
              </a:path>
            </a:pathLst>
          </a:custGeom>
          <a:blipFill>
            <a:blip r:embed="rId5"/>
            <a:stretch>
              <a:fillRect/>
            </a:stretch>
          </a:blipFill>
        </p:spPr>
      </p:sp>
      <p:sp>
        <p:nvSpPr>
          <p:cNvPr id="8" name="TextBox 8"/>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a:solidFill>
                  <a:srgbClr val="000000"/>
                </a:solidFill>
                <a:latin typeface="Archivo Black"/>
                <a:ea typeface="Archivo Black"/>
                <a:cs typeface="Archivo Black"/>
                <a:sym typeface="Archivo Black"/>
              </a:rPr>
              <a:t>CERV</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0" y="9585901"/>
            <a:ext cx="18288000" cy="701099"/>
            <a:chOff x="0" y="0"/>
            <a:chExt cx="4816593" cy="184652"/>
          </a:xfrm>
        </p:grpSpPr>
        <p:sp>
          <p:nvSpPr>
            <p:cNvPr id="3" name="Freeform 3"/>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4" name="TextBox 4"/>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3"/>
            <a:stretch>
              <a:fillRect/>
            </a:stretch>
          </a:blipFill>
        </p:spPr>
      </p:sp>
      <p:sp>
        <p:nvSpPr>
          <p:cNvPr id="6" name="Freeform 6"/>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4"/>
            <a:stretch>
              <a:fillRect/>
            </a:stretch>
          </a:blipFill>
        </p:spPr>
      </p:sp>
      <p:sp>
        <p:nvSpPr>
          <p:cNvPr id="7" name="Freeform 7"/>
          <p:cNvSpPr/>
          <p:nvPr/>
        </p:nvSpPr>
        <p:spPr>
          <a:xfrm>
            <a:off x="3313391" y="1309892"/>
            <a:ext cx="13620892" cy="8416481"/>
          </a:xfrm>
          <a:custGeom>
            <a:avLst/>
            <a:gdLst/>
            <a:ahLst/>
            <a:cxnLst/>
            <a:rect l="l" t="t" r="r" b="b"/>
            <a:pathLst>
              <a:path w="13620892" h="8416481">
                <a:moveTo>
                  <a:pt x="0" y="0"/>
                </a:moveTo>
                <a:lnTo>
                  <a:pt x="13620893" y="0"/>
                </a:lnTo>
                <a:lnTo>
                  <a:pt x="13620893" y="8416482"/>
                </a:lnTo>
                <a:lnTo>
                  <a:pt x="0" y="8416482"/>
                </a:lnTo>
                <a:lnTo>
                  <a:pt x="0" y="0"/>
                </a:lnTo>
                <a:close/>
              </a:path>
            </a:pathLst>
          </a:custGeom>
          <a:blipFill>
            <a:blip r:embed="rId5"/>
            <a:stretch>
              <a:fillRect r="-12092"/>
            </a:stretch>
          </a:blipFill>
        </p:spPr>
      </p:sp>
      <p:sp>
        <p:nvSpPr>
          <p:cNvPr id="8" name="TextBox 8"/>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a:solidFill>
                  <a:srgbClr val="000000"/>
                </a:solidFill>
                <a:latin typeface="Archivo Black"/>
                <a:ea typeface="Archivo Black"/>
                <a:cs typeface="Archivo Black"/>
                <a:sym typeface="Archivo Black"/>
              </a:rPr>
              <a:t>CERV</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0" y="9585901"/>
            <a:ext cx="18288000" cy="701099"/>
            <a:chOff x="0" y="0"/>
            <a:chExt cx="4816593" cy="184652"/>
          </a:xfrm>
        </p:grpSpPr>
        <p:sp>
          <p:nvSpPr>
            <p:cNvPr id="3" name="Freeform 3"/>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4" name="TextBox 4"/>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3"/>
            <a:stretch>
              <a:fillRect/>
            </a:stretch>
          </a:blipFill>
        </p:spPr>
      </p:sp>
      <p:sp>
        <p:nvSpPr>
          <p:cNvPr id="6" name="Freeform 6"/>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4"/>
            <a:stretch>
              <a:fillRect/>
            </a:stretch>
          </a:blipFill>
        </p:spPr>
      </p:sp>
      <p:sp>
        <p:nvSpPr>
          <p:cNvPr id="7" name="Freeform 7"/>
          <p:cNvSpPr/>
          <p:nvPr/>
        </p:nvSpPr>
        <p:spPr>
          <a:xfrm>
            <a:off x="1893698" y="1888173"/>
            <a:ext cx="13312679" cy="7255410"/>
          </a:xfrm>
          <a:custGeom>
            <a:avLst/>
            <a:gdLst/>
            <a:ahLst/>
            <a:cxnLst/>
            <a:rect l="l" t="t" r="r" b="b"/>
            <a:pathLst>
              <a:path w="13312679" h="7255410">
                <a:moveTo>
                  <a:pt x="0" y="0"/>
                </a:moveTo>
                <a:lnTo>
                  <a:pt x="13312679" y="0"/>
                </a:lnTo>
                <a:lnTo>
                  <a:pt x="13312679" y="7255410"/>
                </a:lnTo>
                <a:lnTo>
                  <a:pt x="0" y="7255410"/>
                </a:lnTo>
                <a:lnTo>
                  <a:pt x="0" y="0"/>
                </a:lnTo>
                <a:close/>
              </a:path>
            </a:pathLst>
          </a:custGeom>
          <a:blipFill>
            <a:blip r:embed="rId5"/>
            <a:stretch>
              <a:fillRect/>
            </a:stretch>
          </a:blipFill>
        </p:spPr>
      </p:sp>
      <p:sp>
        <p:nvSpPr>
          <p:cNvPr id="8" name="TextBox 8"/>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a:solidFill>
                  <a:srgbClr val="000000"/>
                </a:solidFill>
                <a:latin typeface="Archivo Black"/>
                <a:ea typeface="Archivo Black"/>
                <a:cs typeface="Archivo Black"/>
                <a:sym typeface="Archivo Black"/>
              </a:rPr>
              <a:t>CERV</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sp>
        <p:nvSpPr>
          <p:cNvPr id="2" name="Freeform 2"/>
          <p:cNvSpPr/>
          <p:nvPr/>
        </p:nvSpPr>
        <p:spPr>
          <a:xfrm>
            <a:off x="10103491" y="2081074"/>
            <a:ext cx="5512367" cy="6124852"/>
          </a:xfrm>
          <a:custGeom>
            <a:avLst/>
            <a:gdLst/>
            <a:ahLst/>
            <a:cxnLst/>
            <a:rect l="l" t="t" r="r" b="b"/>
            <a:pathLst>
              <a:path w="5512367" h="6124852">
                <a:moveTo>
                  <a:pt x="0" y="0"/>
                </a:moveTo>
                <a:lnTo>
                  <a:pt x="5512367" y="0"/>
                </a:lnTo>
                <a:lnTo>
                  <a:pt x="5512367" y="6124852"/>
                </a:lnTo>
                <a:lnTo>
                  <a:pt x="0" y="61248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028700" y="933450"/>
            <a:ext cx="8584072" cy="804371"/>
          </a:xfrm>
          <a:prstGeom prst="rect">
            <a:avLst/>
          </a:prstGeom>
        </p:spPr>
        <p:txBody>
          <a:bodyPr lIns="0" tIns="0" rIns="0" bIns="0" rtlCol="0" anchor="t">
            <a:spAutoFit/>
          </a:bodyPr>
          <a:lstStyle/>
          <a:p>
            <a:pPr marL="0" lvl="0" indent="0" algn="l">
              <a:lnSpc>
                <a:spcPts val="6582"/>
              </a:lnSpc>
              <a:spcBef>
                <a:spcPct val="0"/>
              </a:spcBef>
            </a:pPr>
            <a:r>
              <a:rPr lang="en-US" sz="4702">
                <a:solidFill>
                  <a:srgbClr val="000000"/>
                </a:solidFill>
                <a:latin typeface="Archivo Black"/>
                <a:ea typeface="Archivo Black"/>
                <a:cs typeface="Archivo Black"/>
                <a:sym typeface="Archivo Black"/>
              </a:rPr>
              <a:t>SKLOPI PREDSTAVITVE</a:t>
            </a:r>
          </a:p>
        </p:txBody>
      </p:sp>
      <p:sp>
        <p:nvSpPr>
          <p:cNvPr id="4" name="TextBox 4"/>
          <p:cNvSpPr txBox="1"/>
          <p:nvPr/>
        </p:nvSpPr>
        <p:spPr>
          <a:xfrm>
            <a:off x="1028700" y="2606366"/>
            <a:ext cx="8764725" cy="3819525"/>
          </a:xfrm>
          <a:prstGeom prst="rect">
            <a:avLst/>
          </a:prstGeom>
        </p:spPr>
        <p:txBody>
          <a:bodyPr lIns="0" tIns="0" rIns="0" bIns="0" rtlCol="0" anchor="t">
            <a:spAutoFit/>
          </a:bodyPr>
          <a:lstStyle/>
          <a:p>
            <a:pPr marL="755651" lvl="1" indent="-377825" algn="l">
              <a:lnSpc>
                <a:spcPts val="4200"/>
              </a:lnSpc>
              <a:spcBef>
                <a:spcPct val="0"/>
              </a:spcBef>
              <a:buFont typeface="Arial"/>
              <a:buChar char="•"/>
            </a:pPr>
            <a:r>
              <a:rPr lang="en-US" sz="3500" b="1" u="none" strike="noStrike" spc="-101">
                <a:solidFill>
                  <a:srgbClr val="000000"/>
                </a:solidFill>
                <a:latin typeface="Roboto Bold"/>
                <a:ea typeface="Roboto Bold"/>
                <a:cs typeface="Roboto Bold"/>
                <a:sym typeface="Roboto Bold"/>
              </a:rPr>
              <a:t>O projektu in aktivnostih, ki smo jih izvedli</a:t>
            </a:r>
          </a:p>
          <a:p>
            <a:pPr marL="0" lvl="0" indent="0" algn="l">
              <a:lnSpc>
                <a:spcPts val="4200"/>
              </a:lnSpc>
              <a:spcBef>
                <a:spcPct val="0"/>
              </a:spcBef>
            </a:pPr>
            <a:endParaRPr lang="en-US" sz="3500" b="1" u="none" strike="noStrike" spc="-101">
              <a:solidFill>
                <a:srgbClr val="000000"/>
              </a:solidFill>
              <a:latin typeface="Roboto Bold"/>
              <a:ea typeface="Roboto Bold"/>
              <a:cs typeface="Roboto Bold"/>
              <a:sym typeface="Roboto Bold"/>
            </a:endParaRPr>
          </a:p>
          <a:p>
            <a:pPr marL="755651" lvl="1" indent="-377825" algn="l">
              <a:lnSpc>
                <a:spcPts val="4200"/>
              </a:lnSpc>
              <a:spcBef>
                <a:spcPct val="0"/>
              </a:spcBef>
              <a:buFont typeface="Arial"/>
              <a:buChar char="•"/>
            </a:pPr>
            <a:r>
              <a:rPr lang="en-US" sz="3500" b="1" u="none" strike="noStrike" spc="-101">
                <a:solidFill>
                  <a:srgbClr val="000000"/>
                </a:solidFill>
                <a:latin typeface="Roboto Bold"/>
                <a:ea typeface="Roboto Bold"/>
                <a:cs typeface="Roboto Bold"/>
                <a:sym typeface="Roboto Bold"/>
              </a:rPr>
              <a:t>RL: EU  Delovni zvezek</a:t>
            </a:r>
          </a:p>
          <a:p>
            <a:pPr marL="0" lvl="0" indent="0" algn="l">
              <a:lnSpc>
                <a:spcPts val="4200"/>
              </a:lnSpc>
              <a:spcBef>
                <a:spcPct val="0"/>
              </a:spcBef>
            </a:pPr>
            <a:endParaRPr lang="en-US" sz="3500" b="1" u="none" strike="noStrike" spc="-101">
              <a:solidFill>
                <a:srgbClr val="000000"/>
              </a:solidFill>
              <a:latin typeface="Roboto Bold"/>
              <a:ea typeface="Roboto Bold"/>
              <a:cs typeface="Roboto Bold"/>
              <a:sym typeface="Roboto Bold"/>
            </a:endParaRPr>
          </a:p>
          <a:p>
            <a:pPr marL="755651" lvl="1" indent="-377825" algn="l">
              <a:lnSpc>
                <a:spcPts val="4200"/>
              </a:lnSpc>
              <a:spcBef>
                <a:spcPct val="0"/>
              </a:spcBef>
              <a:buFont typeface="Arial"/>
              <a:buChar char="•"/>
            </a:pPr>
            <a:r>
              <a:rPr lang="en-US" sz="3500" b="1" u="none" strike="noStrike" spc="-101">
                <a:solidFill>
                  <a:srgbClr val="000000"/>
                </a:solidFill>
                <a:latin typeface="Roboto Bold"/>
                <a:ea typeface="Roboto Bold"/>
                <a:cs typeface="Roboto Bold"/>
                <a:sym typeface="Roboto Bold"/>
              </a:rPr>
              <a:t>CERV</a:t>
            </a:r>
          </a:p>
          <a:p>
            <a:pPr marL="0" lvl="0" indent="0" algn="l">
              <a:lnSpc>
                <a:spcPts val="4200"/>
              </a:lnSpc>
              <a:spcBef>
                <a:spcPct val="0"/>
              </a:spcBef>
            </a:pPr>
            <a:endParaRPr lang="en-US" sz="3500" b="1" u="none" strike="noStrike" spc="-101">
              <a:solidFill>
                <a:srgbClr val="000000"/>
              </a:solidFill>
              <a:latin typeface="Roboto Bold"/>
              <a:ea typeface="Roboto Bold"/>
              <a:cs typeface="Roboto Bold"/>
              <a:sym typeface="Roboto Bold"/>
            </a:endParaRPr>
          </a:p>
          <a:p>
            <a:pPr marL="755651" lvl="1" indent="-377825" algn="l">
              <a:lnSpc>
                <a:spcPts val="4200"/>
              </a:lnSpc>
              <a:spcBef>
                <a:spcPct val="0"/>
              </a:spcBef>
              <a:buFont typeface="Arial"/>
              <a:buChar char="•"/>
            </a:pPr>
            <a:r>
              <a:rPr lang="en-US" sz="3500" b="1" u="none" strike="noStrike" spc="-101">
                <a:solidFill>
                  <a:srgbClr val="000000"/>
                </a:solidFill>
                <a:latin typeface="Roboto Bold"/>
                <a:ea typeface="Roboto Bold"/>
                <a:cs typeface="Roboto Bold"/>
                <a:sym typeface="Roboto Bold"/>
              </a:rPr>
              <a:t>Nadaljni koraki </a:t>
            </a:r>
          </a:p>
        </p:txBody>
      </p:sp>
      <p:grpSp>
        <p:nvGrpSpPr>
          <p:cNvPr id="5" name="Group 5"/>
          <p:cNvGrpSpPr/>
          <p:nvPr/>
        </p:nvGrpSpPr>
        <p:grpSpPr>
          <a:xfrm>
            <a:off x="0" y="9585901"/>
            <a:ext cx="18288000" cy="701099"/>
            <a:chOff x="0" y="0"/>
            <a:chExt cx="4816593" cy="184652"/>
          </a:xfrm>
        </p:grpSpPr>
        <p:sp>
          <p:nvSpPr>
            <p:cNvPr id="6" name="Freeform 6"/>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7" name="TextBox 7"/>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5"/>
            <a:stretch>
              <a:fillRect/>
            </a:stretch>
          </a:blipFill>
        </p:spPr>
      </p:sp>
      <p:sp>
        <p:nvSpPr>
          <p:cNvPr id="9" name="Freeform 9"/>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6"/>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0" y="9585901"/>
            <a:ext cx="18288000" cy="701099"/>
            <a:chOff x="0" y="0"/>
            <a:chExt cx="4816593" cy="184652"/>
          </a:xfrm>
        </p:grpSpPr>
        <p:sp>
          <p:nvSpPr>
            <p:cNvPr id="3" name="Freeform 3"/>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4" name="TextBox 4"/>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3"/>
            <a:stretch>
              <a:fillRect/>
            </a:stretch>
          </a:blipFill>
        </p:spPr>
      </p:sp>
      <p:sp>
        <p:nvSpPr>
          <p:cNvPr id="6" name="Freeform 6"/>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4"/>
            <a:stretch>
              <a:fillRect/>
            </a:stretch>
          </a:blipFill>
        </p:spPr>
      </p:sp>
      <p:sp>
        <p:nvSpPr>
          <p:cNvPr id="7" name="Freeform 7"/>
          <p:cNvSpPr/>
          <p:nvPr/>
        </p:nvSpPr>
        <p:spPr>
          <a:xfrm>
            <a:off x="2792210" y="2040461"/>
            <a:ext cx="13398250" cy="7081314"/>
          </a:xfrm>
          <a:custGeom>
            <a:avLst/>
            <a:gdLst/>
            <a:ahLst/>
            <a:cxnLst/>
            <a:rect l="l" t="t" r="r" b="b"/>
            <a:pathLst>
              <a:path w="13398250" h="7081314">
                <a:moveTo>
                  <a:pt x="0" y="0"/>
                </a:moveTo>
                <a:lnTo>
                  <a:pt x="13398251" y="0"/>
                </a:lnTo>
                <a:lnTo>
                  <a:pt x="13398251" y="7081315"/>
                </a:lnTo>
                <a:lnTo>
                  <a:pt x="0" y="7081315"/>
                </a:lnTo>
                <a:lnTo>
                  <a:pt x="0" y="0"/>
                </a:lnTo>
                <a:close/>
              </a:path>
            </a:pathLst>
          </a:custGeom>
          <a:blipFill>
            <a:blip r:embed="rId5"/>
            <a:stretch>
              <a:fillRect/>
            </a:stretch>
          </a:blipFill>
        </p:spPr>
      </p:sp>
      <p:sp>
        <p:nvSpPr>
          <p:cNvPr id="8" name="TextBox 8"/>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a:solidFill>
                  <a:srgbClr val="000000"/>
                </a:solidFill>
                <a:latin typeface="Archivo Black"/>
                <a:ea typeface="Archivo Black"/>
                <a:cs typeface="Archivo Black"/>
                <a:sym typeface="Archivo Black"/>
              </a:rPr>
              <a:t>CERV</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0" y="9585901"/>
            <a:ext cx="18288000" cy="701099"/>
            <a:chOff x="0" y="0"/>
            <a:chExt cx="4816593" cy="184652"/>
          </a:xfrm>
        </p:grpSpPr>
        <p:sp>
          <p:nvSpPr>
            <p:cNvPr id="3" name="Freeform 3"/>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4" name="TextBox 4"/>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3"/>
            <a:stretch>
              <a:fillRect/>
            </a:stretch>
          </a:blipFill>
        </p:spPr>
      </p:sp>
      <p:sp>
        <p:nvSpPr>
          <p:cNvPr id="6" name="Freeform 6"/>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4"/>
            <a:stretch>
              <a:fillRect/>
            </a:stretch>
          </a:blipFill>
        </p:spPr>
      </p:sp>
      <p:sp>
        <p:nvSpPr>
          <p:cNvPr id="7" name="TextBox 7"/>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a:solidFill>
                  <a:srgbClr val="000000"/>
                </a:solidFill>
                <a:latin typeface="Archivo Black"/>
                <a:ea typeface="Archivo Black"/>
                <a:cs typeface="Archivo Black"/>
                <a:sym typeface="Archivo Black"/>
              </a:rPr>
              <a:t>CERV</a:t>
            </a:r>
          </a:p>
        </p:txBody>
      </p:sp>
      <p:sp>
        <p:nvSpPr>
          <p:cNvPr id="8" name="TextBox 8"/>
          <p:cNvSpPr txBox="1"/>
          <p:nvPr/>
        </p:nvSpPr>
        <p:spPr>
          <a:xfrm>
            <a:off x="1312489" y="2032959"/>
            <a:ext cx="15663022" cy="6682740"/>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Nunito Sans Bold"/>
                <a:ea typeface="Nunito Sans Bold"/>
                <a:cs typeface="Nunito Sans Bold"/>
                <a:sym typeface="Nunito Sans Bold"/>
              </a:rPr>
              <a:t>CERV točka - podpora</a:t>
            </a:r>
          </a:p>
          <a:p>
            <a:pPr algn="ctr">
              <a:lnSpc>
                <a:spcPts val="3359"/>
              </a:lnSpc>
              <a:spcBef>
                <a:spcPct val="0"/>
              </a:spcBef>
            </a:pPr>
            <a:endParaRPr lang="en-US" sz="2399" b="1">
              <a:solidFill>
                <a:srgbClr val="000000"/>
              </a:solidFill>
              <a:latin typeface="Nunito Sans Bold"/>
              <a:ea typeface="Nunito Sans Bold"/>
              <a:cs typeface="Nunito Sans Bold"/>
              <a:sym typeface="Nunito Sans Bold"/>
            </a:endParaRPr>
          </a:p>
          <a:p>
            <a:pPr algn="ctr">
              <a:lnSpc>
                <a:spcPts val="3359"/>
              </a:lnSpc>
              <a:spcBef>
                <a:spcPct val="0"/>
              </a:spcBef>
            </a:pPr>
            <a:r>
              <a:rPr lang="en-US" sz="2399">
                <a:solidFill>
                  <a:srgbClr val="000000"/>
                </a:solidFill>
                <a:latin typeface="Nunito Sans"/>
                <a:ea typeface="Nunito Sans"/>
                <a:cs typeface="Nunito Sans"/>
                <a:sym typeface="Nunito Sans"/>
              </a:rPr>
              <a:t>CERV PROJEKTNA AKADEMIJA: serija delavnic za potencialne upravičence</a:t>
            </a:r>
          </a:p>
          <a:p>
            <a:pPr algn="ctr">
              <a:lnSpc>
                <a:spcPts val="3359"/>
              </a:lnSpc>
              <a:spcBef>
                <a:spcPct val="0"/>
              </a:spcBef>
            </a:pPr>
            <a:endParaRPr lang="en-US" sz="2399">
              <a:solidFill>
                <a:srgbClr val="000000"/>
              </a:solidFill>
              <a:latin typeface="Nunito Sans"/>
              <a:ea typeface="Nunito Sans"/>
              <a:cs typeface="Nunito Sans"/>
              <a:sym typeface="Nunito Sans"/>
            </a:endParaRPr>
          </a:p>
          <a:p>
            <a:pPr algn="ctr">
              <a:lnSpc>
                <a:spcPts val="3359"/>
              </a:lnSpc>
              <a:spcBef>
                <a:spcPct val="0"/>
              </a:spcBef>
            </a:pPr>
            <a:r>
              <a:rPr lang="en-US" sz="2399" b="1">
                <a:solidFill>
                  <a:srgbClr val="000000"/>
                </a:solidFill>
                <a:latin typeface="Nunito Sans Bold"/>
                <a:ea typeface="Nunito Sans Bold"/>
                <a:cs typeface="Nunito Sans Bold"/>
                <a:sym typeface="Nunito Sans Bold"/>
              </a:rPr>
              <a:t>INFORMATIVNI DNEVI: </a:t>
            </a:r>
          </a:p>
          <a:p>
            <a:pPr algn="ctr">
              <a:lnSpc>
                <a:spcPts val="3359"/>
              </a:lnSpc>
              <a:spcBef>
                <a:spcPct val="0"/>
              </a:spcBef>
            </a:pPr>
            <a:r>
              <a:rPr lang="en-US" sz="2399">
                <a:solidFill>
                  <a:srgbClr val="000000"/>
                </a:solidFill>
                <a:latin typeface="Nunito Sans"/>
                <a:ea typeface="Nunito Sans"/>
                <a:cs typeface="Nunito Sans"/>
                <a:sym typeface="Nunito Sans"/>
              </a:rPr>
              <a:t>Ustvarjalna Evropa in CERV v Kopru – dva programa EU na kupu (1. 10. 2024 ob 10.00 v Kopru) Program, Prijava</a:t>
            </a:r>
          </a:p>
          <a:p>
            <a:pPr algn="ctr">
              <a:lnSpc>
                <a:spcPts val="3359"/>
              </a:lnSpc>
              <a:spcBef>
                <a:spcPct val="0"/>
              </a:spcBef>
            </a:pPr>
            <a:endParaRPr lang="en-US" sz="2399">
              <a:solidFill>
                <a:srgbClr val="000000"/>
              </a:solidFill>
              <a:latin typeface="Nunito Sans"/>
              <a:ea typeface="Nunito Sans"/>
              <a:cs typeface="Nunito Sans"/>
              <a:sym typeface="Nunito Sans"/>
            </a:endParaRPr>
          </a:p>
          <a:p>
            <a:pPr algn="ctr">
              <a:lnSpc>
                <a:spcPts val="3359"/>
              </a:lnSpc>
              <a:spcBef>
                <a:spcPct val="0"/>
              </a:spcBef>
            </a:pPr>
            <a:r>
              <a:rPr lang="en-US" sz="2399">
                <a:solidFill>
                  <a:srgbClr val="000000"/>
                </a:solidFill>
                <a:latin typeface="Nunito Sans"/>
                <a:ea typeface="Nunito Sans"/>
                <a:cs typeface="Nunito Sans"/>
                <a:sym typeface="Nunito Sans"/>
              </a:rPr>
              <a:t>Predstavitev posameznih razpisov – spletni seminarji</a:t>
            </a:r>
          </a:p>
          <a:p>
            <a:pPr algn="ctr">
              <a:lnSpc>
                <a:spcPts val="3359"/>
              </a:lnSpc>
              <a:spcBef>
                <a:spcPct val="0"/>
              </a:spcBef>
            </a:pPr>
            <a:endParaRPr lang="en-US" sz="2399">
              <a:solidFill>
                <a:srgbClr val="000000"/>
              </a:solidFill>
              <a:latin typeface="Nunito Sans"/>
              <a:ea typeface="Nunito Sans"/>
              <a:cs typeface="Nunito Sans"/>
              <a:sym typeface="Nunito Sans"/>
            </a:endParaRPr>
          </a:p>
          <a:p>
            <a:pPr algn="ctr">
              <a:lnSpc>
                <a:spcPts val="3359"/>
              </a:lnSpc>
              <a:spcBef>
                <a:spcPct val="0"/>
              </a:spcBef>
            </a:pPr>
            <a:r>
              <a:rPr lang="en-US" sz="2399" b="1">
                <a:solidFill>
                  <a:srgbClr val="000000"/>
                </a:solidFill>
                <a:latin typeface="Nunito Sans Bold"/>
                <a:ea typeface="Nunito Sans Bold"/>
                <a:cs typeface="Nunito Sans Bold"/>
                <a:sym typeface="Nunito Sans Bold"/>
              </a:rPr>
              <a:t>Tematske konference</a:t>
            </a:r>
          </a:p>
          <a:p>
            <a:pPr algn="ctr">
              <a:lnSpc>
                <a:spcPts val="3359"/>
              </a:lnSpc>
              <a:spcBef>
                <a:spcPct val="0"/>
              </a:spcBef>
            </a:pPr>
            <a:r>
              <a:rPr lang="en-US" sz="2399">
                <a:solidFill>
                  <a:srgbClr val="000000"/>
                </a:solidFill>
                <a:latin typeface="Nunito Sans"/>
                <a:ea typeface="Nunito Sans"/>
                <a:cs typeface="Nunito Sans"/>
                <a:sym typeface="Nunito Sans"/>
              </a:rPr>
              <a:t>Pot do vključujočih projektov: Kako v projektih upoštevati načelo nediskriminacije (12. 11. 2024, v Celju)</a:t>
            </a:r>
          </a:p>
          <a:p>
            <a:pPr algn="ctr">
              <a:lnSpc>
                <a:spcPts val="3359"/>
              </a:lnSpc>
              <a:spcBef>
                <a:spcPct val="0"/>
              </a:spcBef>
            </a:pPr>
            <a:endParaRPr lang="en-US" sz="2399">
              <a:solidFill>
                <a:srgbClr val="000000"/>
              </a:solidFill>
              <a:latin typeface="Nunito Sans"/>
              <a:ea typeface="Nunito Sans"/>
              <a:cs typeface="Nunito Sans"/>
              <a:sym typeface="Nunito Sans"/>
            </a:endParaRPr>
          </a:p>
          <a:p>
            <a:pPr algn="ctr">
              <a:lnSpc>
                <a:spcPts val="3359"/>
              </a:lnSpc>
              <a:spcBef>
                <a:spcPct val="0"/>
              </a:spcBef>
            </a:pPr>
            <a:r>
              <a:rPr lang="en-US" sz="2399" b="1">
                <a:solidFill>
                  <a:srgbClr val="000000"/>
                </a:solidFill>
                <a:latin typeface="Nunito Sans Bold"/>
                <a:ea typeface="Nunito Sans Bold"/>
                <a:cs typeface="Nunito Sans Bold"/>
                <a:sym typeface="Nunito Sans Bold"/>
              </a:rPr>
              <a:t>Individualna svetovanja</a:t>
            </a:r>
          </a:p>
          <a:p>
            <a:pPr algn="ctr">
              <a:lnSpc>
                <a:spcPts val="3359"/>
              </a:lnSpc>
              <a:spcBef>
                <a:spcPct val="0"/>
              </a:spcBef>
            </a:pPr>
            <a:r>
              <a:rPr lang="en-US" sz="2399">
                <a:solidFill>
                  <a:srgbClr val="000000"/>
                </a:solidFill>
                <a:latin typeface="Nunito Sans"/>
                <a:ea typeface="Nunito Sans"/>
                <a:cs typeface="Nunito Sans"/>
                <a:sym typeface="Nunito Sans"/>
              </a:rPr>
              <a:t>Dogodki za mreženje: Connecting neighbours</a:t>
            </a:r>
          </a:p>
          <a:p>
            <a:pPr algn="ctr">
              <a:lnSpc>
                <a:spcPts val="3359"/>
              </a:lnSpc>
              <a:spcBef>
                <a:spcPct val="0"/>
              </a:spcBef>
            </a:pPr>
            <a:endParaRPr lang="en-US" sz="2399">
              <a:solidFill>
                <a:srgbClr val="000000"/>
              </a:solidFill>
              <a:latin typeface="Nunito Sans"/>
              <a:ea typeface="Nunito Sans"/>
              <a:cs typeface="Nunito Sans"/>
              <a:sym typeface="Nuni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0" y="9585901"/>
            <a:ext cx="18288000" cy="701099"/>
            <a:chOff x="0" y="0"/>
            <a:chExt cx="4816593" cy="184652"/>
          </a:xfrm>
        </p:grpSpPr>
        <p:sp>
          <p:nvSpPr>
            <p:cNvPr id="3" name="Freeform 3"/>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4" name="TextBox 4"/>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3"/>
            <a:stretch>
              <a:fillRect/>
            </a:stretch>
          </a:blipFill>
        </p:spPr>
      </p:sp>
      <p:sp>
        <p:nvSpPr>
          <p:cNvPr id="6" name="Freeform 6"/>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4"/>
            <a:stretch>
              <a:fillRect/>
            </a:stretch>
          </a:blipFill>
        </p:spPr>
      </p:sp>
      <p:sp>
        <p:nvSpPr>
          <p:cNvPr id="7" name="TextBox 7"/>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a:solidFill>
                  <a:srgbClr val="000000"/>
                </a:solidFill>
                <a:latin typeface="Archivo Black"/>
                <a:ea typeface="Archivo Black"/>
                <a:cs typeface="Archivo Black"/>
                <a:sym typeface="Archivo Black"/>
              </a:rPr>
              <a:t>CERV</a:t>
            </a:r>
          </a:p>
        </p:txBody>
      </p:sp>
      <p:sp>
        <p:nvSpPr>
          <p:cNvPr id="8" name="TextBox 8"/>
          <p:cNvSpPr txBox="1"/>
          <p:nvPr/>
        </p:nvSpPr>
        <p:spPr>
          <a:xfrm>
            <a:off x="888896" y="2697686"/>
            <a:ext cx="16510207" cy="6788231"/>
          </a:xfrm>
          <a:prstGeom prst="rect">
            <a:avLst/>
          </a:prstGeom>
        </p:spPr>
        <p:txBody>
          <a:bodyPr lIns="0" tIns="0" rIns="0" bIns="0" rtlCol="0" anchor="t">
            <a:spAutoFit/>
          </a:bodyPr>
          <a:lstStyle/>
          <a:p>
            <a:pPr algn="ctr">
              <a:lnSpc>
                <a:spcPts val="3620"/>
              </a:lnSpc>
              <a:spcBef>
                <a:spcPct val="0"/>
              </a:spcBef>
            </a:pPr>
            <a:r>
              <a:rPr lang="en-US" sz="2586">
                <a:solidFill>
                  <a:srgbClr val="000000"/>
                </a:solidFill>
                <a:latin typeface="Nunito Sans"/>
                <a:ea typeface="Nunito Sans"/>
                <a:cs typeface="Nunito Sans"/>
                <a:sym typeface="Nunito Sans"/>
              </a:rPr>
              <a:t>CERV točka spletna stran: </a:t>
            </a:r>
          </a:p>
          <a:p>
            <a:pPr algn="ctr">
              <a:lnSpc>
                <a:spcPts val="3620"/>
              </a:lnSpc>
              <a:spcBef>
                <a:spcPct val="0"/>
              </a:spcBef>
            </a:pPr>
            <a:r>
              <a:rPr lang="en-US" sz="2586">
                <a:solidFill>
                  <a:srgbClr val="000000"/>
                </a:solidFill>
                <a:latin typeface="Nunito Sans"/>
                <a:ea typeface="Nunito Sans"/>
                <a:cs typeface="Nunito Sans"/>
                <a:sym typeface="Nunito Sans"/>
              </a:rPr>
              <a:t>https://cerv-tocka.si/</a:t>
            </a:r>
          </a:p>
          <a:p>
            <a:pPr algn="ctr">
              <a:lnSpc>
                <a:spcPts val="3620"/>
              </a:lnSpc>
              <a:spcBef>
                <a:spcPct val="0"/>
              </a:spcBef>
            </a:pPr>
            <a:endParaRPr lang="en-US" sz="2586">
              <a:solidFill>
                <a:srgbClr val="000000"/>
              </a:solidFill>
              <a:latin typeface="Nunito Sans"/>
              <a:ea typeface="Nunito Sans"/>
              <a:cs typeface="Nunito Sans"/>
              <a:sym typeface="Nunito Sans"/>
            </a:endParaRPr>
          </a:p>
          <a:p>
            <a:pPr algn="ctr">
              <a:lnSpc>
                <a:spcPts val="3620"/>
              </a:lnSpc>
              <a:spcBef>
                <a:spcPct val="0"/>
              </a:spcBef>
            </a:pPr>
            <a:r>
              <a:rPr lang="en-US" sz="2586">
                <a:solidFill>
                  <a:srgbClr val="000000"/>
                </a:solidFill>
                <a:latin typeface="Nunito Sans"/>
                <a:ea typeface="Nunito Sans"/>
                <a:cs typeface="Nunito Sans"/>
                <a:sym typeface="Nunito Sans"/>
              </a:rPr>
              <a:t>CERV EU spletna stran: </a:t>
            </a:r>
          </a:p>
          <a:p>
            <a:pPr algn="ctr">
              <a:lnSpc>
                <a:spcPts val="3620"/>
              </a:lnSpc>
              <a:spcBef>
                <a:spcPct val="0"/>
              </a:spcBef>
            </a:pPr>
            <a:r>
              <a:rPr lang="en-US" sz="2586">
                <a:solidFill>
                  <a:srgbClr val="000000"/>
                </a:solidFill>
                <a:latin typeface="Nunito Sans"/>
                <a:ea typeface="Nunito Sans"/>
                <a:cs typeface="Nunito Sans"/>
                <a:sym typeface="Nunito Sans"/>
              </a:rPr>
              <a:t>https://ec.europa.eu/info/departments/justice-and-consumers/justice-and-consumers-funding-tenders/funding-programmes/citizens-equality-rights-and-values-programme_en </a:t>
            </a:r>
          </a:p>
          <a:p>
            <a:pPr algn="ctr">
              <a:lnSpc>
                <a:spcPts val="3620"/>
              </a:lnSpc>
              <a:spcBef>
                <a:spcPct val="0"/>
              </a:spcBef>
            </a:pPr>
            <a:endParaRPr lang="en-US" sz="2586">
              <a:solidFill>
                <a:srgbClr val="000000"/>
              </a:solidFill>
              <a:latin typeface="Nunito Sans"/>
              <a:ea typeface="Nunito Sans"/>
              <a:cs typeface="Nunito Sans"/>
              <a:sym typeface="Nunito Sans"/>
            </a:endParaRPr>
          </a:p>
          <a:p>
            <a:pPr algn="ctr">
              <a:lnSpc>
                <a:spcPts val="3620"/>
              </a:lnSpc>
              <a:spcBef>
                <a:spcPct val="0"/>
              </a:spcBef>
            </a:pPr>
            <a:r>
              <a:rPr lang="en-US" sz="2586">
                <a:solidFill>
                  <a:srgbClr val="000000"/>
                </a:solidFill>
                <a:latin typeface="Nunito Sans"/>
                <a:ea typeface="Nunito Sans"/>
                <a:cs typeface="Nunito Sans"/>
                <a:sym typeface="Nunito Sans"/>
              </a:rPr>
              <a:t>National contact points: </a:t>
            </a:r>
          </a:p>
          <a:p>
            <a:pPr algn="ctr">
              <a:lnSpc>
                <a:spcPts val="3620"/>
              </a:lnSpc>
              <a:spcBef>
                <a:spcPct val="0"/>
              </a:spcBef>
            </a:pPr>
            <a:r>
              <a:rPr lang="en-US" sz="2586">
                <a:solidFill>
                  <a:srgbClr val="000000"/>
                </a:solidFill>
                <a:latin typeface="Nunito Sans"/>
                <a:ea typeface="Nunito Sans"/>
                <a:cs typeface="Nunito Sans"/>
                <a:sym typeface="Nunito Sans"/>
              </a:rPr>
              <a:t>https://commission.europa.eu/funding-tenders/find-funding/eu-funding-programmes/citizens-equality-rights-and-values-programme/citizens-equality-rights-and-values-programme-overview/cerv-national-contact-points_en</a:t>
            </a:r>
          </a:p>
          <a:p>
            <a:pPr algn="ctr">
              <a:lnSpc>
                <a:spcPts val="3620"/>
              </a:lnSpc>
              <a:spcBef>
                <a:spcPct val="0"/>
              </a:spcBef>
            </a:pPr>
            <a:endParaRPr lang="en-US" sz="2586">
              <a:solidFill>
                <a:srgbClr val="000000"/>
              </a:solidFill>
              <a:latin typeface="Nunito Sans"/>
              <a:ea typeface="Nunito Sans"/>
              <a:cs typeface="Nunito Sans"/>
              <a:sym typeface="Nunito Sans"/>
            </a:endParaRPr>
          </a:p>
          <a:p>
            <a:pPr algn="ctr">
              <a:lnSpc>
                <a:spcPts val="3620"/>
              </a:lnSpc>
              <a:spcBef>
                <a:spcPct val="0"/>
              </a:spcBef>
            </a:pPr>
            <a:r>
              <a:rPr lang="en-US" sz="2586">
                <a:solidFill>
                  <a:srgbClr val="000000"/>
                </a:solidFill>
                <a:latin typeface="Nunito Sans"/>
                <a:ea typeface="Nunito Sans"/>
                <a:cs typeface="Nunito Sans"/>
                <a:sym typeface="Nunito Sans"/>
              </a:rPr>
              <a:t>Funding and tender portal: </a:t>
            </a:r>
          </a:p>
          <a:p>
            <a:pPr algn="ctr">
              <a:lnSpc>
                <a:spcPts val="3620"/>
              </a:lnSpc>
              <a:spcBef>
                <a:spcPct val="0"/>
              </a:spcBef>
            </a:pPr>
            <a:r>
              <a:rPr lang="en-US" sz="2586">
                <a:solidFill>
                  <a:srgbClr val="000000"/>
                </a:solidFill>
                <a:latin typeface="Nunito Sans"/>
                <a:ea typeface="Nunito Sans"/>
                <a:cs typeface="Nunito Sans"/>
                <a:sym typeface="Nunito Sans"/>
              </a:rPr>
              <a:t>https://ec.europa.eu/info/funding-tenders/opportunities/portal/screen/programmes/cerv</a:t>
            </a:r>
          </a:p>
          <a:p>
            <a:pPr algn="ctr">
              <a:lnSpc>
                <a:spcPts val="3620"/>
              </a:lnSpc>
              <a:spcBef>
                <a:spcPct val="0"/>
              </a:spcBef>
            </a:pPr>
            <a:r>
              <a:rPr lang="en-US" sz="2586">
                <a:solidFill>
                  <a:srgbClr val="000000"/>
                </a:solidFill>
                <a:latin typeface="Nunito Sans"/>
                <a:ea typeface="Nunito Sans"/>
                <a:cs typeface="Nunito Sans"/>
                <a:sym typeface="Nunito Sans"/>
              </a:rPr>
              <a:t> </a:t>
            </a:r>
          </a:p>
        </p:txBody>
      </p:sp>
      <p:grpSp>
        <p:nvGrpSpPr>
          <p:cNvPr id="9" name="Group 9"/>
          <p:cNvGrpSpPr/>
          <p:nvPr/>
        </p:nvGrpSpPr>
        <p:grpSpPr>
          <a:xfrm>
            <a:off x="14153434" y="852966"/>
            <a:ext cx="2894428" cy="2894428"/>
            <a:chOff x="0" y="0"/>
            <a:chExt cx="3859238" cy="3859238"/>
          </a:xfrm>
        </p:grpSpPr>
        <p:sp>
          <p:nvSpPr>
            <p:cNvPr id="10" name="Freeform 10"/>
            <p:cNvSpPr/>
            <p:nvPr/>
          </p:nvSpPr>
          <p:spPr>
            <a:xfrm>
              <a:off x="0" y="0"/>
              <a:ext cx="3859238" cy="3859238"/>
            </a:xfrm>
            <a:custGeom>
              <a:avLst/>
              <a:gdLst/>
              <a:ahLst/>
              <a:cxnLst/>
              <a:rect l="l" t="t" r="r" b="b"/>
              <a:pathLst>
                <a:path w="3859238" h="3859238">
                  <a:moveTo>
                    <a:pt x="0" y="0"/>
                  </a:moveTo>
                  <a:lnTo>
                    <a:pt x="3859238" y="0"/>
                  </a:lnTo>
                  <a:lnTo>
                    <a:pt x="3859238" y="3859238"/>
                  </a:lnTo>
                  <a:lnTo>
                    <a:pt x="0" y="38592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10714610" y="157464"/>
            <a:ext cx="8178694" cy="9778986"/>
            <a:chOff x="0" y="0"/>
            <a:chExt cx="8603361" cy="10286746"/>
          </a:xfrm>
        </p:grpSpPr>
        <p:sp>
          <p:nvSpPr>
            <p:cNvPr id="3" name="Freeform 3"/>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3"/>
              <a:stretch>
                <a:fillRect l="-44347" r="-35003"/>
              </a:stretch>
            </a:blipFill>
          </p:spPr>
        </p:sp>
      </p:grpSp>
      <p:grpSp>
        <p:nvGrpSpPr>
          <p:cNvPr id="4" name="Group 4"/>
          <p:cNvGrpSpPr/>
          <p:nvPr/>
        </p:nvGrpSpPr>
        <p:grpSpPr>
          <a:xfrm>
            <a:off x="0" y="9585901"/>
            <a:ext cx="18288000" cy="701099"/>
            <a:chOff x="0" y="0"/>
            <a:chExt cx="4816593" cy="184652"/>
          </a:xfrm>
        </p:grpSpPr>
        <p:sp>
          <p:nvSpPr>
            <p:cNvPr id="5" name="Freeform 5"/>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6" name="TextBox 6"/>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4"/>
            <a:stretch>
              <a:fillRect/>
            </a:stretch>
          </a:blipFill>
        </p:spPr>
      </p:sp>
      <p:sp>
        <p:nvSpPr>
          <p:cNvPr id="8" name="Freeform 8"/>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5"/>
            <a:stretch>
              <a:fillRect/>
            </a:stretch>
          </a:blipFill>
        </p:spPr>
      </p:sp>
      <p:sp>
        <p:nvSpPr>
          <p:cNvPr id="9" name="TextBox 9"/>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a:solidFill>
                  <a:srgbClr val="000000"/>
                </a:solidFill>
                <a:latin typeface="Archivo Black"/>
                <a:ea typeface="Archivo Black"/>
                <a:cs typeface="Archivo Black"/>
                <a:sym typeface="Archivo Black"/>
              </a:rPr>
              <a:t>KAJ SLEDI</a:t>
            </a:r>
          </a:p>
        </p:txBody>
      </p:sp>
      <p:sp>
        <p:nvSpPr>
          <p:cNvPr id="10" name="TextBox 10"/>
          <p:cNvSpPr txBox="1"/>
          <p:nvPr/>
        </p:nvSpPr>
        <p:spPr>
          <a:xfrm>
            <a:off x="1028700" y="2247900"/>
            <a:ext cx="12965265" cy="3693319"/>
          </a:xfrm>
          <a:prstGeom prst="rect">
            <a:avLst/>
          </a:prstGeom>
        </p:spPr>
        <p:txBody>
          <a:bodyPr lIns="0" tIns="0" rIns="0" bIns="0" rtlCol="0" anchor="t">
            <a:spAutoFit/>
          </a:bodyPr>
          <a:lstStyle/>
          <a:p>
            <a:pPr marL="647700" lvl="1" indent="-323850" algn="l">
              <a:lnSpc>
                <a:spcPts val="6000"/>
              </a:lnSpc>
              <a:spcBef>
                <a:spcPct val="0"/>
              </a:spcBef>
              <a:buFont typeface="Arial"/>
              <a:buChar char="•"/>
            </a:pPr>
            <a:r>
              <a:rPr lang="en-US" sz="3000" b="1" u="none" strike="noStrike" spc="-87">
                <a:solidFill>
                  <a:srgbClr val="000000"/>
                </a:solidFill>
                <a:latin typeface="Roboto Bold"/>
                <a:ea typeface="Roboto Bold"/>
                <a:cs typeface="Roboto Bold"/>
                <a:sym typeface="Roboto Bold"/>
              </a:rPr>
              <a:t>Multiplikacijski dogodek na Švedskem </a:t>
            </a:r>
          </a:p>
          <a:p>
            <a:pPr marL="647700" lvl="1" indent="-323850" algn="l">
              <a:lnSpc>
                <a:spcPts val="6000"/>
              </a:lnSpc>
              <a:spcBef>
                <a:spcPct val="0"/>
              </a:spcBef>
              <a:buFont typeface="Arial"/>
              <a:buChar char="•"/>
            </a:pPr>
            <a:r>
              <a:rPr lang="en-US" sz="3000" b="1" u="none" strike="noStrike" spc="-87">
                <a:solidFill>
                  <a:srgbClr val="000000"/>
                </a:solidFill>
                <a:latin typeface="Roboto Bold"/>
                <a:ea typeface="Roboto Bold"/>
                <a:cs typeface="Roboto Bold"/>
                <a:sym typeface="Roboto Bold"/>
              </a:rPr>
              <a:t>Priporočila za boljše razumevanje na podlagi rezultatov ankete</a:t>
            </a:r>
          </a:p>
          <a:p>
            <a:pPr marL="647700" lvl="1" indent="-323850" algn="l">
              <a:lnSpc>
                <a:spcPts val="6000"/>
              </a:lnSpc>
              <a:spcBef>
                <a:spcPct val="0"/>
              </a:spcBef>
              <a:buFont typeface="Arial"/>
              <a:buChar char="•"/>
            </a:pPr>
            <a:r>
              <a:rPr lang="en-US" sz="3000" b="1" u="none" strike="noStrike" spc="-87">
                <a:solidFill>
                  <a:srgbClr val="000000"/>
                </a:solidFill>
                <a:latin typeface="Roboto Bold"/>
                <a:ea typeface="Roboto Bold"/>
                <a:cs typeface="Roboto Bold"/>
                <a:sym typeface="Roboto Bold"/>
              </a:rPr>
              <a:t>Politični dogodek novembra 2024 v Bruslju - </a:t>
            </a:r>
          </a:p>
          <a:p>
            <a:pPr algn="l">
              <a:lnSpc>
                <a:spcPts val="6000"/>
              </a:lnSpc>
              <a:spcBef>
                <a:spcPct val="0"/>
              </a:spcBef>
            </a:pPr>
            <a:r>
              <a:rPr lang="en-US" sz="3000" b="1" u="none" strike="noStrike" spc="-87">
                <a:solidFill>
                  <a:srgbClr val="000000"/>
                </a:solidFill>
                <a:latin typeface="Roboto Bold"/>
                <a:ea typeface="Roboto Bold"/>
                <a:cs typeface="Roboto Bold"/>
                <a:sym typeface="Roboto Bold"/>
              </a:rPr>
              <a:t>    predstavitev političnih priporočil </a:t>
            </a:r>
          </a:p>
          <a:p>
            <a:pPr marL="0" lvl="0" indent="0" algn="l">
              <a:lnSpc>
                <a:spcPts val="4500"/>
              </a:lnSpc>
              <a:spcBef>
                <a:spcPct val="0"/>
              </a:spcBef>
            </a:pPr>
            <a:endParaRPr lang="en-US" sz="3000" b="1" u="none" strike="noStrike" spc="-87">
              <a:solidFill>
                <a:srgbClr val="000000"/>
              </a:solidFill>
              <a:latin typeface="Roboto Bold"/>
              <a:ea typeface="Roboto Bold"/>
              <a:cs typeface="Roboto Bold"/>
              <a:sym typeface="Roboto Bold"/>
            </a:endParaRPr>
          </a:p>
        </p:txBody>
      </p:sp>
      <p:sp>
        <p:nvSpPr>
          <p:cNvPr id="11" name="TextBox 11"/>
          <p:cNvSpPr txBox="1"/>
          <p:nvPr/>
        </p:nvSpPr>
        <p:spPr>
          <a:xfrm>
            <a:off x="3218982" y="9716849"/>
            <a:ext cx="12241178" cy="371475"/>
          </a:xfrm>
          <a:prstGeom prst="rect">
            <a:avLst/>
          </a:prstGeom>
        </p:spPr>
        <p:txBody>
          <a:bodyPr lIns="0" tIns="0" rIns="0" bIns="0" rtlCol="0" anchor="t">
            <a:spAutoFit/>
          </a:bodyPr>
          <a:lstStyle/>
          <a:p>
            <a:pPr marL="0" lvl="1" indent="0" algn="ctr">
              <a:lnSpc>
                <a:spcPts val="1439"/>
              </a:lnSpc>
              <a:spcBef>
                <a:spcPct val="0"/>
              </a:spcBef>
            </a:pPr>
            <a:r>
              <a:rPr lang="en-US" sz="1200" u="none" strike="noStrike" spc="-34">
                <a:solidFill>
                  <a:srgbClr val="000000"/>
                </a:solidFill>
                <a:latin typeface="Roboto"/>
                <a:ea typeface="Roboto"/>
                <a:cs typeface="Roboto"/>
                <a:sym typeface="Roboto"/>
              </a:rPr>
              <a:t>Financira Evropska unija. Izražena stališča in mnenja so le avtorjeva in ne odražajo nujno stališč Evropske unije ali Evropske izvajalske agencije za izobraževanje in kulturo (EACEA). Niti Evropska unija niti EACEA ne moreta biti odgovorna zanje.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10109306" y="0"/>
            <a:ext cx="8178694" cy="9778986"/>
            <a:chOff x="0" y="0"/>
            <a:chExt cx="8603361" cy="10286746"/>
          </a:xfrm>
        </p:grpSpPr>
        <p:sp>
          <p:nvSpPr>
            <p:cNvPr id="3" name="Freeform 3"/>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3"/>
              <a:stretch>
                <a:fillRect l="-39675" r="-39675"/>
              </a:stretch>
            </a:blipFill>
          </p:spPr>
        </p:sp>
      </p:grpSp>
      <p:grpSp>
        <p:nvGrpSpPr>
          <p:cNvPr id="4" name="Group 4"/>
          <p:cNvGrpSpPr/>
          <p:nvPr/>
        </p:nvGrpSpPr>
        <p:grpSpPr>
          <a:xfrm>
            <a:off x="0" y="9585901"/>
            <a:ext cx="18288000" cy="701099"/>
            <a:chOff x="0" y="0"/>
            <a:chExt cx="4816593" cy="184652"/>
          </a:xfrm>
        </p:grpSpPr>
        <p:sp>
          <p:nvSpPr>
            <p:cNvPr id="5" name="Freeform 5"/>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6" name="TextBox 6"/>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4"/>
            <a:stretch>
              <a:fillRect/>
            </a:stretch>
          </a:blipFill>
        </p:spPr>
      </p:sp>
      <p:sp>
        <p:nvSpPr>
          <p:cNvPr id="8" name="Freeform 8"/>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5"/>
            <a:stretch>
              <a:fillRect/>
            </a:stretch>
          </a:blipFill>
        </p:spPr>
      </p:sp>
      <p:sp>
        <p:nvSpPr>
          <p:cNvPr id="9" name="TextBox 9"/>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OSTANITE V STIKU Z NAMI</a:t>
            </a:r>
          </a:p>
        </p:txBody>
      </p:sp>
      <p:sp>
        <p:nvSpPr>
          <p:cNvPr id="10" name="TextBox 10"/>
          <p:cNvSpPr txBox="1"/>
          <p:nvPr/>
        </p:nvSpPr>
        <p:spPr>
          <a:xfrm>
            <a:off x="1028700" y="2195619"/>
            <a:ext cx="7982232" cy="5753100"/>
          </a:xfrm>
          <a:prstGeom prst="rect">
            <a:avLst/>
          </a:prstGeom>
        </p:spPr>
        <p:txBody>
          <a:bodyPr lIns="0" tIns="0" rIns="0" bIns="0" rtlCol="0" anchor="t">
            <a:spAutoFit/>
          </a:bodyPr>
          <a:lstStyle/>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Spremljajte RL:EU partnerje na družbenih medijih</a:t>
            </a:r>
          </a:p>
          <a:p>
            <a:pPr marL="0" lvl="0" indent="0" algn="l">
              <a:lnSpc>
                <a:spcPts val="4500"/>
              </a:lnSpc>
              <a:spcBef>
                <a:spcPct val="0"/>
              </a:spcBef>
            </a:pPr>
            <a:endParaRPr lang="en-US" sz="3000" u="none" strike="noStrike" spc="-87">
              <a:solidFill>
                <a:srgbClr val="000000"/>
              </a:solidFill>
              <a:latin typeface="Roboto"/>
              <a:ea typeface="Roboto"/>
              <a:cs typeface="Roboto"/>
              <a:sym typeface="Roboto"/>
            </a:endParaRP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Naročite se na novičnik PL2030</a:t>
            </a:r>
          </a:p>
          <a:p>
            <a:pPr marL="0" lvl="0" indent="0" algn="l">
              <a:lnSpc>
                <a:spcPts val="4500"/>
              </a:lnSpc>
              <a:spcBef>
                <a:spcPct val="0"/>
              </a:spcBef>
            </a:pPr>
            <a:endParaRPr lang="en-US" sz="3000" u="none" strike="noStrike" spc="-87">
              <a:solidFill>
                <a:srgbClr val="000000"/>
              </a:solidFill>
              <a:latin typeface="Roboto"/>
              <a:ea typeface="Roboto"/>
              <a:cs typeface="Roboto"/>
              <a:sym typeface="Roboto"/>
            </a:endParaRP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Sporočite nam, če vas zanima sodelovanje v projektih EU - vedno iščemo knjižnice, ki bi se pridružile našim projektom EU</a:t>
            </a:r>
          </a:p>
          <a:p>
            <a:pPr algn="l">
              <a:lnSpc>
                <a:spcPts val="4500"/>
              </a:lnSpc>
              <a:spcBef>
                <a:spcPct val="0"/>
              </a:spcBef>
            </a:pPr>
            <a:endParaRPr lang="en-US" sz="3000" u="none" strike="noStrike" spc="-87">
              <a:solidFill>
                <a:srgbClr val="000000"/>
              </a:solidFill>
              <a:latin typeface="Roboto"/>
              <a:ea typeface="Roboto"/>
              <a:cs typeface="Roboto"/>
              <a:sym typeface="Roboto"/>
            </a:endParaRP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maja.drobne@pina.si</a:t>
            </a:r>
          </a:p>
        </p:txBody>
      </p:sp>
      <p:sp>
        <p:nvSpPr>
          <p:cNvPr id="11" name="TextBox 11"/>
          <p:cNvSpPr txBox="1"/>
          <p:nvPr/>
        </p:nvSpPr>
        <p:spPr>
          <a:xfrm>
            <a:off x="3183737" y="9745950"/>
            <a:ext cx="12241178" cy="371475"/>
          </a:xfrm>
          <a:prstGeom prst="rect">
            <a:avLst/>
          </a:prstGeom>
        </p:spPr>
        <p:txBody>
          <a:bodyPr lIns="0" tIns="0" rIns="0" bIns="0" rtlCol="0" anchor="t">
            <a:spAutoFit/>
          </a:bodyPr>
          <a:lstStyle/>
          <a:p>
            <a:pPr marL="0" lvl="1" indent="0" algn="ctr">
              <a:lnSpc>
                <a:spcPts val="1439"/>
              </a:lnSpc>
              <a:spcBef>
                <a:spcPct val="0"/>
              </a:spcBef>
            </a:pPr>
            <a:r>
              <a:rPr lang="en-US" sz="1200" u="none" strike="noStrike" spc="-34">
                <a:solidFill>
                  <a:srgbClr val="000000"/>
                </a:solidFill>
                <a:latin typeface="Roboto"/>
                <a:ea typeface="Roboto"/>
                <a:cs typeface="Roboto"/>
                <a:sym typeface="Roboto"/>
              </a:rPr>
              <a:t>Financira Evropska unija. Izražena stališča in mnenja so le avtorjev in ne odražajo nujno stališč Evropske unije ali Evropske izvajalske agencije za izobraževanje in kulturo (EACEA). Niti Evropska unija niti EACEA ne moreta biti odgovorna zanje.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sp>
        <p:nvSpPr>
          <p:cNvPr id="2" name="Freeform 2"/>
          <p:cNvSpPr/>
          <p:nvPr/>
        </p:nvSpPr>
        <p:spPr>
          <a:xfrm>
            <a:off x="6401816" y="3624707"/>
            <a:ext cx="5484368" cy="9699043"/>
          </a:xfrm>
          <a:custGeom>
            <a:avLst/>
            <a:gdLst/>
            <a:ahLst/>
            <a:cxnLst/>
            <a:rect l="l" t="t" r="r" b="b"/>
            <a:pathLst>
              <a:path w="5484368" h="9699043">
                <a:moveTo>
                  <a:pt x="0" y="0"/>
                </a:moveTo>
                <a:lnTo>
                  <a:pt x="5484368" y="0"/>
                </a:lnTo>
                <a:lnTo>
                  <a:pt x="5484368" y="9699044"/>
                </a:lnTo>
                <a:lnTo>
                  <a:pt x="0" y="9699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0" y="9585901"/>
            <a:ext cx="18288000" cy="701099"/>
            <a:chOff x="0" y="0"/>
            <a:chExt cx="4816593" cy="184652"/>
          </a:xfrm>
        </p:grpSpPr>
        <p:sp>
          <p:nvSpPr>
            <p:cNvPr id="4" name="Freeform 4"/>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5" name="TextBox 5"/>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5"/>
            <a:stretch>
              <a:fillRect/>
            </a:stretch>
          </a:blipFill>
        </p:spPr>
      </p:sp>
      <p:sp>
        <p:nvSpPr>
          <p:cNvPr id="7" name="Freeform 7"/>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6"/>
            <a:stretch>
              <a:fillRect/>
            </a:stretch>
          </a:blipFill>
        </p:spPr>
      </p:sp>
      <p:sp>
        <p:nvSpPr>
          <p:cNvPr id="8" name="TextBox 8"/>
          <p:cNvSpPr txBox="1"/>
          <p:nvPr/>
        </p:nvSpPr>
        <p:spPr>
          <a:xfrm>
            <a:off x="2161848" y="1298894"/>
            <a:ext cx="13620405" cy="2114550"/>
          </a:xfrm>
          <a:prstGeom prst="rect">
            <a:avLst/>
          </a:prstGeom>
        </p:spPr>
        <p:txBody>
          <a:bodyPr lIns="0" tIns="0" rIns="0" bIns="0" rtlCol="0" anchor="t">
            <a:spAutoFit/>
          </a:bodyPr>
          <a:lstStyle/>
          <a:p>
            <a:pPr marL="0" lvl="0" indent="0" algn="ctr">
              <a:lnSpc>
                <a:spcPts val="8400"/>
              </a:lnSpc>
              <a:spcBef>
                <a:spcPct val="0"/>
              </a:spcBef>
            </a:pPr>
            <a:r>
              <a:rPr lang="en-US" sz="6000">
                <a:solidFill>
                  <a:srgbClr val="000000"/>
                </a:solidFill>
                <a:latin typeface="Archivo Black"/>
                <a:ea typeface="Archivo Black"/>
                <a:cs typeface="Archivo Black"/>
                <a:sym typeface="Archivo Black"/>
              </a:rPr>
              <a:t>SREČNO NA POT MEDNARODNIH PROJEKTOV  </a:t>
            </a:r>
          </a:p>
        </p:txBody>
      </p:sp>
      <p:sp>
        <p:nvSpPr>
          <p:cNvPr id="9" name="TextBox 9"/>
          <p:cNvSpPr txBox="1"/>
          <p:nvPr/>
        </p:nvSpPr>
        <p:spPr>
          <a:xfrm>
            <a:off x="3183737" y="9745950"/>
            <a:ext cx="12241178" cy="371475"/>
          </a:xfrm>
          <a:prstGeom prst="rect">
            <a:avLst/>
          </a:prstGeom>
        </p:spPr>
        <p:txBody>
          <a:bodyPr lIns="0" tIns="0" rIns="0" bIns="0" rtlCol="0" anchor="t">
            <a:spAutoFit/>
          </a:bodyPr>
          <a:lstStyle/>
          <a:p>
            <a:pPr marL="0" lvl="1" indent="0" algn="ctr">
              <a:lnSpc>
                <a:spcPts val="1439"/>
              </a:lnSpc>
              <a:spcBef>
                <a:spcPct val="0"/>
              </a:spcBef>
            </a:pPr>
            <a:r>
              <a:rPr lang="en-US" sz="1200" u="none" strike="noStrike" spc="-34">
                <a:solidFill>
                  <a:srgbClr val="000000"/>
                </a:solidFill>
                <a:latin typeface="Roboto"/>
                <a:ea typeface="Roboto"/>
                <a:cs typeface="Roboto"/>
                <a:sym typeface="Roboto"/>
              </a:rPr>
              <a:t>Financira Evropska unija. Izražena stališča in mnenja so le avtorjev in ne odražajo nujno stališč Evropske unije ali Evropske izvajalske agencije za izobraževanje in kulturo (EACEA). Niti Evropska unija niti EACEA ne moreta biti odgovorna zanje.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0" y="9585901"/>
            <a:ext cx="18288000" cy="701099"/>
            <a:chOff x="0" y="0"/>
            <a:chExt cx="4816593" cy="184652"/>
          </a:xfrm>
        </p:grpSpPr>
        <p:sp>
          <p:nvSpPr>
            <p:cNvPr id="3" name="Freeform 3"/>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4" name="TextBox 4"/>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3"/>
            <a:stretch>
              <a:fillRect/>
            </a:stretch>
          </a:blipFill>
        </p:spPr>
      </p:sp>
      <p:sp>
        <p:nvSpPr>
          <p:cNvPr id="6" name="Freeform 6"/>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4"/>
            <a:stretch>
              <a:fillRect/>
            </a:stretch>
          </a:blipFill>
        </p:spPr>
      </p:sp>
      <p:sp>
        <p:nvSpPr>
          <p:cNvPr id="7" name="TextBox 7"/>
          <p:cNvSpPr txBox="1"/>
          <p:nvPr/>
        </p:nvSpPr>
        <p:spPr>
          <a:xfrm>
            <a:off x="2333797" y="4364038"/>
            <a:ext cx="13620405" cy="1387474"/>
          </a:xfrm>
          <a:prstGeom prst="rect">
            <a:avLst/>
          </a:prstGeom>
        </p:spPr>
        <p:txBody>
          <a:bodyPr lIns="0" tIns="0" rIns="0" bIns="0" rtlCol="0" anchor="t">
            <a:spAutoFit/>
          </a:bodyPr>
          <a:lstStyle/>
          <a:p>
            <a:pPr marL="0" lvl="0" indent="0" algn="ctr">
              <a:lnSpc>
                <a:spcPts val="11200"/>
              </a:lnSpc>
              <a:spcBef>
                <a:spcPct val="0"/>
              </a:spcBef>
            </a:pPr>
            <a:r>
              <a:rPr lang="en-US" sz="8000" u="none" strike="noStrike">
                <a:solidFill>
                  <a:srgbClr val="000000"/>
                </a:solidFill>
                <a:latin typeface="Archivo Black"/>
                <a:ea typeface="Archivo Black"/>
                <a:cs typeface="Archivo Black"/>
                <a:sym typeface="Archivo Black"/>
              </a:rPr>
              <a:t>ZAKLJUČEK</a:t>
            </a:r>
          </a:p>
        </p:txBody>
      </p:sp>
      <p:sp>
        <p:nvSpPr>
          <p:cNvPr id="8" name="TextBox 8"/>
          <p:cNvSpPr txBox="1"/>
          <p:nvPr/>
        </p:nvSpPr>
        <p:spPr>
          <a:xfrm>
            <a:off x="3183737" y="9745950"/>
            <a:ext cx="12241178" cy="371475"/>
          </a:xfrm>
          <a:prstGeom prst="rect">
            <a:avLst/>
          </a:prstGeom>
        </p:spPr>
        <p:txBody>
          <a:bodyPr lIns="0" tIns="0" rIns="0" bIns="0" rtlCol="0" anchor="t">
            <a:spAutoFit/>
          </a:bodyPr>
          <a:lstStyle/>
          <a:p>
            <a:pPr marL="0" lvl="1" indent="0" algn="ctr">
              <a:lnSpc>
                <a:spcPts val="1439"/>
              </a:lnSpc>
              <a:spcBef>
                <a:spcPct val="0"/>
              </a:spcBef>
            </a:pPr>
            <a:r>
              <a:rPr lang="en-US" sz="1200" u="none" strike="noStrike" spc="-34">
                <a:solidFill>
                  <a:srgbClr val="000000"/>
                </a:solidFill>
                <a:latin typeface="Roboto"/>
                <a:ea typeface="Roboto"/>
                <a:cs typeface="Roboto"/>
                <a:sym typeface="Roboto"/>
              </a:rPr>
              <a:t>Financira Evropska unija. Izražena stališča in mnenja so le avtorjev in ne odražajo nujno stališč Evropske unije ali Evropske izvajalske agencije za izobraževanje in kulturo (EACEA). Niti Evropska unija niti EACEA ne moreta biti odgovorna zanje.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sp>
        <p:nvSpPr>
          <p:cNvPr id="2" name="TextBox 2"/>
          <p:cNvSpPr txBox="1"/>
          <p:nvPr/>
        </p:nvSpPr>
        <p:spPr>
          <a:xfrm>
            <a:off x="1028700" y="933450"/>
            <a:ext cx="7187072" cy="804371"/>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CILJ PROJEKTA</a:t>
            </a:r>
          </a:p>
        </p:txBody>
      </p:sp>
      <p:sp>
        <p:nvSpPr>
          <p:cNvPr id="3" name="Freeform 3"/>
          <p:cNvSpPr/>
          <p:nvPr/>
        </p:nvSpPr>
        <p:spPr>
          <a:xfrm>
            <a:off x="12903709" y="4166521"/>
            <a:ext cx="3247952" cy="1711577"/>
          </a:xfrm>
          <a:custGeom>
            <a:avLst/>
            <a:gdLst/>
            <a:ahLst/>
            <a:cxnLst/>
            <a:rect l="l" t="t" r="r" b="b"/>
            <a:pathLst>
              <a:path w="3247952" h="1711577">
                <a:moveTo>
                  <a:pt x="0" y="0"/>
                </a:moveTo>
                <a:lnTo>
                  <a:pt x="3247953" y="0"/>
                </a:lnTo>
                <a:lnTo>
                  <a:pt x="3247953" y="1711577"/>
                </a:lnTo>
                <a:lnTo>
                  <a:pt x="0" y="1711577"/>
                </a:lnTo>
                <a:lnTo>
                  <a:pt x="0" y="0"/>
                </a:lnTo>
                <a:close/>
              </a:path>
            </a:pathLst>
          </a:custGeom>
          <a:blipFill>
            <a:blip r:embed="rId3"/>
            <a:stretch>
              <a:fillRect/>
            </a:stretch>
          </a:blipFill>
        </p:spPr>
      </p:sp>
      <p:sp>
        <p:nvSpPr>
          <p:cNvPr id="4" name="Freeform 4"/>
          <p:cNvSpPr/>
          <p:nvPr/>
        </p:nvSpPr>
        <p:spPr>
          <a:xfrm>
            <a:off x="13313335" y="1737821"/>
            <a:ext cx="2428700" cy="2428700"/>
          </a:xfrm>
          <a:custGeom>
            <a:avLst/>
            <a:gdLst/>
            <a:ahLst/>
            <a:cxnLst/>
            <a:rect l="l" t="t" r="r" b="b"/>
            <a:pathLst>
              <a:path w="2428700" h="2428700">
                <a:moveTo>
                  <a:pt x="0" y="0"/>
                </a:moveTo>
                <a:lnTo>
                  <a:pt x="2428701" y="0"/>
                </a:lnTo>
                <a:lnTo>
                  <a:pt x="2428701" y="2428700"/>
                </a:lnTo>
                <a:lnTo>
                  <a:pt x="0" y="2428700"/>
                </a:lnTo>
                <a:lnTo>
                  <a:pt x="0" y="0"/>
                </a:lnTo>
                <a:close/>
              </a:path>
            </a:pathLst>
          </a:custGeom>
          <a:blipFill>
            <a:blip r:embed="rId4"/>
            <a:stretch>
              <a:fillRect/>
            </a:stretch>
          </a:blipFill>
        </p:spPr>
      </p:sp>
      <p:sp>
        <p:nvSpPr>
          <p:cNvPr id="5" name="Freeform 5"/>
          <p:cNvSpPr/>
          <p:nvPr/>
        </p:nvSpPr>
        <p:spPr>
          <a:xfrm>
            <a:off x="12831322" y="6069041"/>
            <a:ext cx="3392728" cy="1110347"/>
          </a:xfrm>
          <a:custGeom>
            <a:avLst/>
            <a:gdLst/>
            <a:ahLst/>
            <a:cxnLst/>
            <a:rect l="l" t="t" r="r" b="b"/>
            <a:pathLst>
              <a:path w="3392728" h="1110347">
                <a:moveTo>
                  <a:pt x="0" y="0"/>
                </a:moveTo>
                <a:lnTo>
                  <a:pt x="3392728" y="0"/>
                </a:lnTo>
                <a:lnTo>
                  <a:pt x="3392728" y="1110347"/>
                </a:lnTo>
                <a:lnTo>
                  <a:pt x="0" y="1110347"/>
                </a:lnTo>
                <a:lnTo>
                  <a:pt x="0" y="0"/>
                </a:lnTo>
                <a:close/>
              </a:path>
            </a:pathLst>
          </a:custGeom>
          <a:blipFill>
            <a:blip r:embed="rId5"/>
            <a:stretch>
              <a:fillRect/>
            </a:stretch>
          </a:blipFill>
        </p:spPr>
      </p:sp>
      <p:sp>
        <p:nvSpPr>
          <p:cNvPr id="6" name="TextBox 6"/>
          <p:cNvSpPr txBox="1"/>
          <p:nvPr/>
        </p:nvSpPr>
        <p:spPr>
          <a:xfrm>
            <a:off x="1028700" y="2308673"/>
            <a:ext cx="10669725" cy="5393531"/>
          </a:xfrm>
          <a:prstGeom prst="rect">
            <a:avLst/>
          </a:prstGeom>
        </p:spPr>
        <p:txBody>
          <a:bodyPr lIns="0" tIns="0" rIns="0" bIns="0" rtlCol="0" anchor="t">
            <a:spAutoFit/>
          </a:bodyPr>
          <a:lstStyle/>
          <a:p>
            <a:pPr marL="647700" lvl="1" indent="-323850" algn="l">
              <a:lnSpc>
                <a:spcPts val="4200"/>
              </a:lnSpc>
              <a:spcBef>
                <a:spcPct val="0"/>
              </a:spcBef>
              <a:buFont typeface="Arial"/>
              <a:buChar char="•"/>
            </a:pPr>
            <a:r>
              <a:rPr lang="en-US" sz="3000" u="none" strike="noStrike" spc="-87">
                <a:solidFill>
                  <a:srgbClr val="000000"/>
                </a:solidFill>
                <a:latin typeface="Roboto"/>
                <a:ea typeface="Roboto"/>
                <a:cs typeface="Roboto"/>
                <a:sym typeface="Roboto"/>
              </a:rPr>
              <a:t>Partnerji: EBLIDA, PiNA, PL2030</a:t>
            </a:r>
          </a:p>
          <a:p>
            <a:pPr marL="647700" lvl="1" indent="-323850" algn="l">
              <a:lnSpc>
                <a:spcPts val="4200"/>
              </a:lnSpc>
              <a:spcBef>
                <a:spcPct val="0"/>
              </a:spcBef>
              <a:buFont typeface="Arial"/>
              <a:buChar char="•"/>
            </a:pPr>
            <a:r>
              <a:rPr lang="en-US" sz="3000" u="none" strike="noStrike" spc="-87">
                <a:solidFill>
                  <a:srgbClr val="000000"/>
                </a:solidFill>
                <a:latin typeface="Roboto"/>
                <a:ea typeface="Roboto"/>
                <a:cs typeface="Roboto"/>
                <a:sym typeface="Roboto"/>
              </a:rPr>
              <a:t>Projekt sodelovalnega partnerstva Erasmus+ v izobraževanju odraslih</a:t>
            </a:r>
          </a:p>
          <a:p>
            <a:pPr marL="647700" lvl="1" indent="-323850" algn="l">
              <a:lnSpc>
                <a:spcPts val="4200"/>
              </a:lnSpc>
              <a:spcBef>
                <a:spcPct val="0"/>
              </a:spcBef>
              <a:buFont typeface="Arial"/>
              <a:buChar char="•"/>
            </a:pPr>
            <a:r>
              <a:rPr lang="en-US" sz="3000" u="none" strike="noStrike" spc="-87">
                <a:solidFill>
                  <a:srgbClr val="000000"/>
                </a:solidFill>
                <a:latin typeface="Roboto"/>
                <a:ea typeface="Roboto"/>
                <a:cs typeface="Roboto"/>
                <a:sym typeface="Roboto"/>
              </a:rPr>
              <a:t>september 2022 - november 2024 </a:t>
            </a:r>
          </a:p>
          <a:p>
            <a:pPr marL="0" lvl="0" indent="0" algn="l">
              <a:lnSpc>
                <a:spcPts val="4200"/>
              </a:lnSpc>
              <a:spcBef>
                <a:spcPct val="0"/>
              </a:spcBef>
            </a:pPr>
            <a:endParaRPr lang="en-US" sz="3000" u="none" strike="noStrike" spc="-87">
              <a:solidFill>
                <a:srgbClr val="000000"/>
              </a:solidFill>
              <a:latin typeface="Roboto"/>
              <a:ea typeface="Roboto"/>
              <a:cs typeface="Roboto"/>
              <a:sym typeface="Roboto"/>
            </a:endParaRPr>
          </a:p>
          <a:p>
            <a:pPr marL="647700" lvl="1" indent="-323850" algn="l">
              <a:lnSpc>
                <a:spcPts val="4200"/>
              </a:lnSpc>
              <a:spcBef>
                <a:spcPct val="0"/>
              </a:spcBef>
              <a:buFont typeface="Arial"/>
              <a:buChar char="•"/>
            </a:pPr>
            <a:r>
              <a:rPr lang="en-US" sz="3000" u="none" strike="noStrike" spc="-87">
                <a:solidFill>
                  <a:srgbClr val="000000"/>
                </a:solidFill>
                <a:latin typeface="Roboto"/>
                <a:ea typeface="Roboto"/>
                <a:cs typeface="Roboto"/>
                <a:sym typeface="Roboto"/>
              </a:rPr>
              <a:t>Cilj projekta: izboljšati sodelovanje splošnih knjižnic kot centrov za izobraževanje odraslih v programih  EU financiranja</a:t>
            </a:r>
          </a:p>
          <a:p>
            <a:pPr marL="0" lvl="0" indent="0" algn="l">
              <a:lnSpc>
                <a:spcPts val="4200"/>
              </a:lnSpc>
              <a:spcBef>
                <a:spcPct val="0"/>
              </a:spcBef>
            </a:pPr>
            <a:endParaRPr lang="en-US" sz="3000" u="none" strike="noStrike" spc="-87">
              <a:solidFill>
                <a:srgbClr val="000000"/>
              </a:solidFill>
              <a:latin typeface="Roboto"/>
              <a:ea typeface="Roboto"/>
              <a:cs typeface="Roboto"/>
              <a:sym typeface="Roboto"/>
            </a:endParaRPr>
          </a:p>
          <a:p>
            <a:pPr marL="647700" lvl="1" indent="-323850" algn="l">
              <a:lnSpc>
                <a:spcPts val="4200"/>
              </a:lnSpc>
              <a:spcBef>
                <a:spcPct val="0"/>
              </a:spcBef>
              <a:buFont typeface="Arial"/>
              <a:buChar char="•"/>
            </a:pPr>
            <a:r>
              <a:rPr lang="en-US" sz="3000" u="sng" strike="noStrike" spc="-87">
                <a:solidFill>
                  <a:srgbClr val="000000"/>
                </a:solidFill>
                <a:latin typeface="Roboto"/>
                <a:ea typeface="Roboto"/>
                <a:cs typeface="Roboto"/>
                <a:sym typeface="Roboto"/>
                <a:hlinkClick r:id="rId6" tooltip="https://resourcing-libraries.eu"/>
              </a:rPr>
              <a:t>https://resourcing-libraries.eu/ </a:t>
            </a:r>
          </a:p>
          <a:p>
            <a:pPr marL="0" lvl="0" indent="0" algn="l">
              <a:lnSpc>
                <a:spcPts val="4200"/>
              </a:lnSpc>
              <a:spcBef>
                <a:spcPct val="0"/>
              </a:spcBef>
            </a:pPr>
            <a:endParaRPr lang="en-US" sz="3000" u="sng" strike="noStrike" spc="-87">
              <a:solidFill>
                <a:srgbClr val="000000"/>
              </a:solidFill>
              <a:latin typeface="Roboto"/>
              <a:ea typeface="Roboto"/>
              <a:cs typeface="Roboto"/>
              <a:sym typeface="Roboto"/>
              <a:hlinkClick r:id="rId6" tooltip="https://resourcing-libraries.eu"/>
            </a:endParaRPr>
          </a:p>
        </p:txBody>
      </p:sp>
      <p:grpSp>
        <p:nvGrpSpPr>
          <p:cNvPr id="7" name="Group 7"/>
          <p:cNvGrpSpPr/>
          <p:nvPr/>
        </p:nvGrpSpPr>
        <p:grpSpPr>
          <a:xfrm>
            <a:off x="0" y="9585901"/>
            <a:ext cx="18288000" cy="701099"/>
            <a:chOff x="0" y="0"/>
            <a:chExt cx="4816593" cy="184652"/>
          </a:xfrm>
        </p:grpSpPr>
        <p:sp>
          <p:nvSpPr>
            <p:cNvPr id="8" name="Freeform 8"/>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9" name="TextBox 9"/>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7"/>
            <a:stretch>
              <a:fillRect/>
            </a:stretch>
          </a:blipFill>
        </p:spPr>
      </p:sp>
      <p:sp>
        <p:nvSpPr>
          <p:cNvPr id="11" name="Freeform 11"/>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8"/>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10109306" y="0"/>
            <a:ext cx="8178694" cy="9778986"/>
            <a:chOff x="0" y="0"/>
            <a:chExt cx="8603361" cy="10286746"/>
          </a:xfrm>
        </p:grpSpPr>
        <p:sp>
          <p:nvSpPr>
            <p:cNvPr id="3" name="Freeform 3"/>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3"/>
              <a:stretch>
                <a:fillRect l="-39675" r="-39675"/>
              </a:stretch>
            </a:blipFill>
          </p:spPr>
        </p:sp>
      </p:grpSp>
      <p:sp>
        <p:nvSpPr>
          <p:cNvPr id="4" name="TextBox 4"/>
          <p:cNvSpPr txBox="1"/>
          <p:nvPr/>
        </p:nvSpPr>
        <p:spPr>
          <a:xfrm>
            <a:off x="780086" y="1899047"/>
            <a:ext cx="10006554" cy="6384131"/>
          </a:xfrm>
          <a:prstGeom prst="rect">
            <a:avLst/>
          </a:prstGeom>
        </p:spPr>
        <p:txBody>
          <a:bodyPr lIns="0" tIns="0" rIns="0" bIns="0" rtlCol="0" anchor="t">
            <a:spAutoFit/>
          </a:bodyPr>
          <a:lstStyle/>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Raziskava o sodelovanju splošnih knjižnic v programih EU </a:t>
            </a: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Serija 4 spletnih webinarjev</a:t>
            </a: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Delovni zvezek za splošne knjižnice za dostop do sredstev EU</a:t>
            </a: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25 lokalnih dogodkov (spletnih in osebnih)</a:t>
            </a: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100 mentorskih ur in 10 skupinskih coachingov</a:t>
            </a: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Evropska  konferenca (april 2024)</a:t>
            </a: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Politična priporočila/politični dogodek</a:t>
            </a: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Spletna stran s primeri najboljših praks</a:t>
            </a:r>
          </a:p>
          <a:p>
            <a:pPr marL="0" lvl="0" indent="0" algn="l">
              <a:lnSpc>
                <a:spcPts val="4500"/>
              </a:lnSpc>
              <a:spcBef>
                <a:spcPct val="0"/>
              </a:spcBef>
            </a:pPr>
            <a:endParaRPr lang="en-US" sz="3000" u="none" strike="noStrike" spc="-87">
              <a:solidFill>
                <a:srgbClr val="000000"/>
              </a:solidFill>
              <a:latin typeface="Roboto"/>
              <a:ea typeface="Roboto"/>
              <a:cs typeface="Roboto"/>
              <a:sym typeface="Roboto"/>
            </a:endParaRPr>
          </a:p>
          <a:p>
            <a:pPr marL="647700" lvl="1" indent="-323850" algn="l">
              <a:lnSpc>
                <a:spcPts val="4500"/>
              </a:lnSpc>
              <a:spcBef>
                <a:spcPct val="0"/>
              </a:spcBef>
              <a:buFont typeface="Arial"/>
              <a:buChar char="•"/>
            </a:pPr>
            <a:r>
              <a:rPr lang="en-US" sz="3000" u="sng" strike="noStrike" spc="-87">
                <a:solidFill>
                  <a:srgbClr val="000000"/>
                </a:solidFill>
                <a:latin typeface="Roboto"/>
                <a:ea typeface="Roboto"/>
                <a:cs typeface="Roboto"/>
                <a:sym typeface="Roboto"/>
                <a:hlinkClick r:id="rId4" tooltip="https://resourcing-libraries.eu"/>
              </a:rPr>
              <a:t>https://resourcing-libraries.eu/ </a:t>
            </a:r>
          </a:p>
        </p:txBody>
      </p:sp>
      <p:grpSp>
        <p:nvGrpSpPr>
          <p:cNvPr id="5" name="Group 5"/>
          <p:cNvGrpSpPr/>
          <p:nvPr/>
        </p:nvGrpSpPr>
        <p:grpSpPr>
          <a:xfrm>
            <a:off x="0" y="9585901"/>
            <a:ext cx="18288000" cy="701099"/>
            <a:chOff x="0" y="0"/>
            <a:chExt cx="4816593" cy="184652"/>
          </a:xfrm>
        </p:grpSpPr>
        <p:sp>
          <p:nvSpPr>
            <p:cNvPr id="6" name="Freeform 6"/>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7" name="TextBox 7"/>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5"/>
            <a:stretch>
              <a:fillRect/>
            </a:stretch>
          </a:blipFill>
        </p:spPr>
      </p:sp>
      <p:sp>
        <p:nvSpPr>
          <p:cNvPr id="9" name="Freeform 9"/>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6"/>
            <a:stretch>
              <a:fillRect/>
            </a:stretch>
          </a:blipFill>
        </p:spPr>
      </p:sp>
      <p:sp>
        <p:nvSpPr>
          <p:cNvPr id="10" name="TextBox 10"/>
          <p:cNvSpPr txBox="1"/>
          <p:nvPr/>
        </p:nvSpPr>
        <p:spPr>
          <a:xfrm>
            <a:off x="1028700" y="531283"/>
            <a:ext cx="9080606" cy="804371"/>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PROJEKTNE AKTIVNOSTI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0" y="9585901"/>
            <a:ext cx="18288000" cy="701099"/>
            <a:chOff x="0" y="0"/>
            <a:chExt cx="4816593" cy="184652"/>
          </a:xfrm>
        </p:grpSpPr>
        <p:sp>
          <p:nvSpPr>
            <p:cNvPr id="3" name="Freeform 3"/>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4" name="TextBox 4"/>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3"/>
            <a:stretch>
              <a:fillRect/>
            </a:stretch>
          </a:blipFill>
        </p:spPr>
      </p:sp>
      <p:sp>
        <p:nvSpPr>
          <p:cNvPr id="6" name="Freeform 6"/>
          <p:cNvSpPr/>
          <p:nvPr/>
        </p:nvSpPr>
        <p:spPr>
          <a:xfrm>
            <a:off x="1028700" y="9577772"/>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4"/>
            <a:stretch>
              <a:fillRect/>
            </a:stretch>
          </a:blipFill>
        </p:spPr>
      </p:sp>
      <p:sp>
        <p:nvSpPr>
          <p:cNvPr id="7" name="TextBox 7"/>
          <p:cNvSpPr txBox="1"/>
          <p:nvPr/>
        </p:nvSpPr>
        <p:spPr>
          <a:xfrm>
            <a:off x="1028700" y="2932792"/>
            <a:ext cx="8452354" cy="4514850"/>
          </a:xfrm>
          <a:prstGeom prst="rect">
            <a:avLst/>
          </a:prstGeom>
        </p:spPr>
        <p:txBody>
          <a:bodyPr lIns="0" tIns="0" rIns="0" bIns="0" rtlCol="0" anchor="t">
            <a:spAutoFit/>
          </a:bodyPr>
          <a:lstStyle/>
          <a:p>
            <a:pPr marL="0" lvl="0" indent="0" algn="l">
              <a:lnSpc>
                <a:spcPts val="6000"/>
              </a:lnSpc>
              <a:spcBef>
                <a:spcPct val="0"/>
              </a:spcBef>
            </a:pPr>
            <a:r>
              <a:rPr lang="en-US" sz="3000" u="none" strike="noStrike" spc="-87">
                <a:solidFill>
                  <a:srgbClr val="000000"/>
                </a:solidFill>
                <a:latin typeface="Roboto"/>
                <a:ea typeface="Roboto"/>
                <a:cs typeface="Roboto"/>
                <a:sym typeface="Roboto"/>
              </a:rPr>
              <a:t>Serija štirih epizod: </a:t>
            </a:r>
          </a:p>
          <a:p>
            <a:pPr marL="647700" lvl="1" indent="-323850" algn="l">
              <a:lnSpc>
                <a:spcPts val="6000"/>
              </a:lnSpc>
              <a:spcBef>
                <a:spcPct val="0"/>
              </a:spcBef>
              <a:buAutoNum type="arabicPeriod"/>
            </a:pPr>
            <a:r>
              <a:rPr lang="en-US" sz="3000" u="none" strike="noStrike" spc="-87">
                <a:solidFill>
                  <a:srgbClr val="000000"/>
                </a:solidFill>
                <a:latin typeface="Roboto"/>
                <a:ea typeface="Roboto"/>
                <a:cs typeface="Roboto"/>
                <a:sym typeface="Roboto"/>
              </a:rPr>
              <a:t>Spoznajte EU in njene programe financiranja</a:t>
            </a:r>
          </a:p>
          <a:p>
            <a:pPr marL="647700" lvl="1" indent="-323850" algn="l">
              <a:lnSpc>
                <a:spcPts val="6000"/>
              </a:lnSpc>
              <a:spcBef>
                <a:spcPct val="0"/>
              </a:spcBef>
              <a:buAutoNum type="arabicPeriod"/>
            </a:pPr>
            <a:r>
              <a:rPr lang="en-US" sz="3000" u="none" strike="noStrike" spc="-87">
                <a:solidFill>
                  <a:srgbClr val="000000"/>
                </a:solidFill>
                <a:latin typeface="Roboto"/>
                <a:ea typeface="Roboto"/>
                <a:cs typeface="Roboto"/>
                <a:sym typeface="Roboto"/>
              </a:rPr>
              <a:t>Katera sredstva EU so najbolj primerna za vašo knjižnico?</a:t>
            </a:r>
          </a:p>
          <a:p>
            <a:pPr marL="647700" lvl="1" indent="-323850" algn="l">
              <a:lnSpc>
                <a:spcPts val="6000"/>
              </a:lnSpc>
              <a:spcBef>
                <a:spcPct val="0"/>
              </a:spcBef>
              <a:buAutoNum type="arabicPeriod"/>
            </a:pPr>
            <a:r>
              <a:rPr lang="en-US" sz="3000" u="none" strike="noStrike" spc="-87">
                <a:solidFill>
                  <a:srgbClr val="000000"/>
                </a:solidFill>
                <a:latin typeface="Roboto"/>
                <a:ea typeface="Roboto"/>
                <a:cs typeface="Roboto"/>
                <a:sym typeface="Roboto"/>
              </a:rPr>
              <a:t>Seznanite se z logičnim okvirjem EU projektov</a:t>
            </a:r>
          </a:p>
          <a:p>
            <a:pPr marL="647700" lvl="1" indent="-323850" algn="l">
              <a:lnSpc>
                <a:spcPts val="6000"/>
              </a:lnSpc>
              <a:spcBef>
                <a:spcPct val="0"/>
              </a:spcBef>
              <a:buAutoNum type="arabicPeriod"/>
            </a:pPr>
            <a:r>
              <a:rPr lang="en-US" sz="3000" u="none" strike="noStrike" spc="-87">
                <a:solidFill>
                  <a:srgbClr val="000000"/>
                </a:solidFill>
                <a:latin typeface="Roboto"/>
                <a:ea typeface="Roboto"/>
                <a:cs typeface="Roboto"/>
                <a:sym typeface="Roboto"/>
              </a:rPr>
              <a:t>Dejavniki uspeha EU projektov</a:t>
            </a:r>
          </a:p>
        </p:txBody>
      </p:sp>
      <p:sp>
        <p:nvSpPr>
          <p:cNvPr id="8" name="TextBox 8"/>
          <p:cNvSpPr txBox="1"/>
          <p:nvPr/>
        </p:nvSpPr>
        <p:spPr>
          <a:xfrm>
            <a:off x="1028700" y="933450"/>
            <a:ext cx="7187072" cy="1632923"/>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SERIJE SPLETNIH WEBINARJEV</a:t>
            </a:r>
          </a:p>
        </p:txBody>
      </p:sp>
      <p:grpSp>
        <p:nvGrpSpPr>
          <p:cNvPr id="9" name="Group 9"/>
          <p:cNvGrpSpPr>
            <a:grpSpLocks noChangeAspect="1"/>
          </p:cNvGrpSpPr>
          <p:nvPr/>
        </p:nvGrpSpPr>
        <p:grpSpPr>
          <a:xfrm>
            <a:off x="14085326" y="5778194"/>
            <a:ext cx="4051354" cy="2323808"/>
            <a:chOff x="0" y="0"/>
            <a:chExt cx="7981950" cy="4578350"/>
          </a:xfrm>
        </p:grpSpPr>
        <p:sp>
          <p:nvSpPr>
            <p:cNvPr id="10" name="Freeform 10"/>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1" name="Freeform 11"/>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12" name="Freeform 12"/>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3" name="Freeform 13"/>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14" name="Freeform 14"/>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5"/>
              <a:stretch>
                <a:fillRect l="-7416" r="-7416"/>
              </a:stretch>
            </a:blipFill>
          </p:spPr>
        </p:sp>
      </p:grpSp>
      <p:grpSp>
        <p:nvGrpSpPr>
          <p:cNvPr id="15" name="Group 15"/>
          <p:cNvGrpSpPr>
            <a:grpSpLocks noChangeAspect="1"/>
          </p:cNvGrpSpPr>
          <p:nvPr/>
        </p:nvGrpSpPr>
        <p:grpSpPr>
          <a:xfrm>
            <a:off x="13202413" y="1488662"/>
            <a:ext cx="4588976" cy="2632181"/>
            <a:chOff x="0" y="0"/>
            <a:chExt cx="7981950" cy="4578350"/>
          </a:xfrm>
        </p:grpSpPr>
        <p:sp>
          <p:nvSpPr>
            <p:cNvPr id="16" name="Freeform 16"/>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7" name="Freeform 17"/>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18" name="Freeform 18"/>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9" name="Freeform 19"/>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20" name="Freeform 20"/>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6"/>
              <a:stretch>
                <a:fillRect l="-7328" r="-7328"/>
              </a:stretch>
            </a:blipFill>
          </p:spPr>
        </p:sp>
      </p:grpSp>
      <p:grpSp>
        <p:nvGrpSpPr>
          <p:cNvPr id="21" name="Group 21"/>
          <p:cNvGrpSpPr>
            <a:grpSpLocks noChangeAspect="1"/>
          </p:cNvGrpSpPr>
          <p:nvPr/>
        </p:nvGrpSpPr>
        <p:grpSpPr>
          <a:xfrm>
            <a:off x="8597867" y="1230407"/>
            <a:ext cx="4222451" cy="2421947"/>
            <a:chOff x="0" y="0"/>
            <a:chExt cx="7981950" cy="4578350"/>
          </a:xfrm>
        </p:grpSpPr>
        <p:sp>
          <p:nvSpPr>
            <p:cNvPr id="22" name="Freeform 22"/>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23" name="Freeform 23"/>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24" name="Freeform 24"/>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25" name="Freeform 25"/>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26" name="Freeform 26"/>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7"/>
              <a:stretch>
                <a:fillRect l="-5221" r="-5221"/>
              </a:stretch>
            </a:blipFill>
          </p:spPr>
        </p:sp>
      </p:grpSp>
      <p:grpSp>
        <p:nvGrpSpPr>
          <p:cNvPr id="27" name="Group 27"/>
          <p:cNvGrpSpPr>
            <a:grpSpLocks noChangeAspect="1"/>
          </p:cNvGrpSpPr>
          <p:nvPr/>
        </p:nvGrpSpPr>
        <p:grpSpPr>
          <a:xfrm>
            <a:off x="9481054" y="3040333"/>
            <a:ext cx="7046401" cy="4041730"/>
            <a:chOff x="0" y="0"/>
            <a:chExt cx="7981950" cy="4578350"/>
          </a:xfrm>
        </p:grpSpPr>
        <p:sp>
          <p:nvSpPr>
            <p:cNvPr id="28" name="Freeform 28"/>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29" name="Freeform 29"/>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30" name="Freeform 30"/>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31" name="Freeform 31"/>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32" name="Freeform 32"/>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8"/>
              <a:stretch>
                <a:fillRect l="-7197" r="-7197"/>
              </a:stretch>
            </a:blipFill>
          </p:spPr>
        </p:sp>
      </p:grpSp>
      <p:sp>
        <p:nvSpPr>
          <p:cNvPr id="33" name="Freeform 33"/>
          <p:cNvSpPr/>
          <p:nvPr/>
        </p:nvSpPr>
        <p:spPr>
          <a:xfrm rot="-1454121">
            <a:off x="15734268" y="3646541"/>
            <a:ext cx="753018" cy="1318193"/>
          </a:xfrm>
          <a:custGeom>
            <a:avLst/>
            <a:gdLst/>
            <a:ahLst/>
            <a:cxnLst/>
            <a:rect l="l" t="t" r="r" b="b"/>
            <a:pathLst>
              <a:path w="753018" h="1318193">
                <a:moveTo>
                  <a:pt x="0" y="0"/>
                </a:moveTo>
                <a:lnTo>
                  <a:pt x="753018" y="0"/>
                </a:lnTo>
                <a:lnTo>
                  <a:pt x="753018" y="1318193"/>
                </a:lnTo>
                <a:lnTo>
                  <a:pt x="0" y="1318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TextBox 34"/>
          <p:cNvSpPr txBox="1"/>
          <p:nvPr/>
        </p:nvSpPr>
        <p:spPr>
          <a:xfrm>
            <a:off x="1206381" y="8288172"/>
            <a:ext cx="16310855" cy="381000"/>
          </a:xfrm>
          <a:prstGeom prst="rect">
            <a:avLst/>
          </a:prstGeom>
        </p:spPr>
        <p:txBody>
          <a:bodyPr lIns="0" tIns="0" rIns="0" bIns="0" rtlCol="0" anchor="t">
            <a:spAutoFit/>
          </a:bodyPr>
          <a:lstStyle/>
          <a:p>
            <a:pPr marL="0" lvl="0" indent="0" algn="l">
              <a:lnSpc>
                <a:spcPts val="3000"/>
              </a:lnSpc>
              <a:spcBef>
                <a:spcPct val="0"/>
              </a:spcBef>
            </a:pPr>
            <a:r>
              <a:rPr lang="en-US" sz="2000" u="none" strike="noStrike" spc="-58">
                <a:solidFill>
                  <a:srgbClr val="000000"/>
                </a:solidFill>
                <a:latin typeface="Roboto"/>
                <a:ea typeface="Roboto"/>
                <a:cs typeface="Roboto"/>
                <a:sym typeface="Roboto"/>
              </a:rPr>
              <a:t>Vsi so na voljo za ogled na spletu: https://resourcing-libraries.eu/all-episodes-of-the-resourcing-libraries-are-now-online/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10109306" y="-193085"/>
            <a:ext cx="8178694" cy="9778986"/>
            <a:chOff x="0" y="0"/>
            <a:chExt cx="8603361" cy="10286746"/>
          </a:xfrm>
        </p:grpSpPr>
        <p:sp>
          <p:nvSpPr>
            <p:cNvPr id="3" name="Freeform 3"/>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3"/>
              <a:stretch>
                <a:fillRect l="-51217" r="-28133"/>
              </a:stretch>
            </a:blipFill>
          </p:spPr>
        </p:sp>
      </p:grpSp>
      <p:grpSp>
        <p:nvGrpSpPr>
          <p:cNvPr id="4" name="Group 4"/>
          <p:cNvGrpSpPr/>
          <p:nvPr/>
        </p:nvGrpSpPr>
        <p:grpSpPr>
          <a:xfrm>
            <a:off x="0" y="9585901"/>
            <a:ext cx="18288000" cy="701099"/>
            <a:chOff x="0" y="0"/>
            <a:chExt cx="4816593" cy="184652"/>
          </a:xfrm>
        </p:grpSpPr>
        <p:sp>
          <p:nvSpPr>
            <p:cNvPr id="5" name="Freeform 5"/>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6" name="TextBox 6"/>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4"/>
            <a:stretch>
              <a:fillRect/>
            </a:stretch>
          </a:blipFill>
        </p:spPr>
      </p:sp>
      <p:sp>
        <p:nvSpPr>
          <p:cNvPr id="8" name="Freeform 8"/>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5"/>
            <a:stretch>
              <a:fillRect/>
            </a:stretch>
          </a:blipFill>
        </p:spPr>
      </p:sp>
      <p:sp>
        <p:nvSpPr>
          <p:cNvPr id="9" name="TextBox 9"/>
          <p:cNvSpPr txBox="1"/>
          <p:nvPr/>
        </p:nvSpPr>
        <p:spPr>
          <a:xfrm>
            <a:off x="1028700" y="615950"/>
            <a:ext cx="11097737" cy="2461475"/>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KONFERENCA O PRIDOBIVANJU DIGITALNIH KOMPETENC V KNJIŽNICAH</a:t>
            </a:r>
          </a:p>
        </p:txBody>
      </p:sp>
      <p:sp>
        <p:nvSpPr>
          <p:cNvPr id="10" name="TextBox 10"/>
          <p:cNvSpPr txBox="1"/>
          <p:nvPr/>
        </p:nvSpPr>
        <p:spPr>
          <a:xfrm>
            <a:off x="1028700" y="3735917"/>
            <a:ext cx="8670472" cy="4169569"/>
          </a:xfrm>
          <a:prstGeom prst="rect">
            <a:avLst/>
          </a:prstGeom>
        </p:spPr>
        <p:txBody>
          <a:bodyPr lIns="0" tIns="0" rIns="0" bIns="0" rtlCol="0" anchor="t">
            <a:spAutoFit/>
          </a:bodyPr>
          <a:lstStyle/>
          <a:p>
            <a:pPr marL="647700" lvl="1" indent="-323850" algn="l">
              <a:lnSpc>
                <a:spcPts val="3600"/>
              </a:lnSpc>
              <a:spcBef>
                <a:spcPct val="0"/>
              </a:spcBef>
              <a:buFont typeface="Arial"/>
              <a:buChar char="•"/>
            </a:pPr>
            <a:r>
              <a:rPr lang="en-US" sz="3000" u="none" strike="noStrike" spc="-87">
                <a:solidFill>
                  <a:srgbClr val="000000"/>
                </a:solidFill>
                <a:latin typeface="Roboto"/>
                <a:ea typeface="Roboto"/>
                <a:cs typeface="Roboto"/>
                <a:sym typeface="Roboto"/>
              </a:rPr>
              <a:t>100+ udeležencev v Lizboni</a:t>
            </a:r>
          </a:p>
          <a:p>
            <a:pPr marL="0" lvl="0" indent="0" algn="l">
              <a:lnSpc>
                <a:spcPts val="3600"/>
              </a:lnSpc>
              <a:spcBef>
                <a:spcPct val="0"/>
              </a:spcBef>
            </a:pPr>
            <a:endParaRPr lang="en-US" sz="3000" u="none" strike="noStrike" spc="-87">
              <a:solidFill>
                <a:srgbClr val="000000"/>
              </a:solidFill>
              <a:latin typeface="Roboto"/>
              <a:ea typeface="Roboto"/>
              <a:cs typeface="Roboto"/>
              <a:sym typeface="Roboto"/>
            </a:endParaRPr>
          </a:p>
          <a:p>
            <a:pPr marL="647700" lvl="1" indent="-323850" algn="l">
              <a:lnSpc>
                <a:spcPts val="3600"/>
              </a:lnSpc>
              <a:spcBef>
                <a:spcPct val="0"/>
              </a:spcBef>
              <a:buFont typeface="Arial"/>
              <a:buChar char="•"/>
            </a:pPr>
            <a:r>
              <a:rPr lang="en-US" sz="3000" u="none" strike="noStrike" spc="-87">
                <a:solidFill>
                  <a:srgbClr val="000000"/>
                </a:solidFill>
                <a:latin typeface="Roboto"/>
                <a:ea typeface="Roboto"/>
                <a:cs typeface="Roboto"/>
                <a:sym typeface="Roboto"/>
              </a:rPr>
              <a:t>„Živa knjižnica“, ki je predstavila 10 knjižničnih projektov, ki jih financira EU</a:t>
            </a:r>
          </a:p>
          <a:p>
            <a:pPr marL="0" lvl="0" indent="0" algn="l">
              <a:lnSpc>
                <a:spcPts val="3600"/>
              </a:lnSpc>
              <a:spcBef>
                <a:spcPct val="0"/>
              </a:spcBef>
            </a:pPr>
            <a:endParaRPr lang="en-US" sz="3000" u="none" strike="noStrike" spc="-87">
              <a:solidFill>
                <a:srgbClr val="000000"/>
              </a:solidFill>
              <a:latin typeface="Roboto"/>
              <a:ea typeface="Roboto"/>
              <a:cs typeface="Roboto"/>
              <a:sym typeface="Roboto"/>
            </a:endParaRPr>
          </a:p>
          <a:p>
            <a:pPr marL="647700" lvl="1" indent="-323850" algn="l">
              <a:lnSpc>
                <a:spcPts val="3600"/>
              </a:lnSpc>
              <a:spcBef>
                <a:spcPct val="0"/>
              </a:spcBef>
              <a:buFont typeface="Arial"/>
              <a:buChar char="•"/>
            </a:pPr>
            <a:r>
              <a:rPr lang="en-US" sz="3000" u="none" strike="noStrike" spc="-87">
                <a:solidFill>
                  <a:srgbClr val="000000"/>
                </a:solidFill>
                <a:latin typeface="Roboto"/>
                <a:ea typeface="Roboto"/>
                <a:cs typeface="Roboto"/>
                <a:sym typeface="Roboto"/>
              </a:rPr>
              <a:t>Vsi konferenčni viri in predstavitve govorcev so na voljo na spletu: https://resourcing-libraries.eu/rleu-conference-digital-upskilling-in-libraries-materials-resources/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p:nvPr/>
        </p:nvGrpSpPr>
        <p:grpSpPr>
          <a:xfrm>
            <a:off x="10109306" y="0"/>
            <a:ext cx="8178694" cy="9778986"/>
            <a:chOff x="0" y="0"/>
            <a:chExt cx="8603361" cy="10286746"/>
          </a:xfrm>
        </p:grpSpPr>
        <p:sp>
          <p:nvSpPr>
            <p:cNvPr id="3" name="Freeform 3"/>
            <p:cNvSpPr/>
            <p:nvPr/>
          </p:nvSpPr>
          <p:spPr>
            <a:xfrm rot="-107281">
              <a:off x="-160732" y="-59254"/>
              <a:ext cx="8922123" cy="10477385"/>
            </a:xfrm>
            <a:custGeom>
              <a:avLst/>
              <a:gdLst/>
              <a:ahLst/>
              <a:cxnLst/>
              <a:rect l="l" t="t" r="r" b="b"/>
              <a:pathLst>
                <a:path w="8922123" h="10477385">
                  <a:moveTo>
                    <a:pt x="8602618" y="10442302"/>
                  </a:moveTo>
                  <a:cubicBezTo>
                    <a:pt x="8601584" y="10475432"/>
                    <a:pt x="8590850" y="10477384"/>
                    <a:pt x="8563050" y="10476517"/>
                  </a:cubicBezTo>
                  <a:cubicBezTo>
                    <a:pt x="5709881" y="10386813"/>
                    <a:pt x="2856819" y="10297749"/>
                    <a:pt x="3630" y="10208680"/>
                  </a:cubicBezTo>
                  <a:cubicBezTo>
                    <a:pt x="0" y="10194718"/>
                    <a:pt x="6739" y="10182348"/>
                    <a:pt x="10059" y="10169619"/>
                  </a:cubicBezTo>
                  <a:cubicBezTo>
                    <a:pt x="152997" y="9612213"/>
                    <a:pt x="296058" y="9054939"/>
                    <a:pt x="439372" y="8497672"/>
                  </a:cubicBezTo>
                  <a:cubicBezTo>
                    <a:pt x="643712" y="7703180"/>
                    <a:pt x="848430" y="6908827"/>
                    <a:pt x="1052643" y="6114331"/>
                  </a:cubicBezTo>
                  <a:cubicBezTo>
                    <a:pt x="1304868" y="5133155"/>
                    <a:pt x="1556586" y="4151964"/>
                    <a:pt x="1808681" y="3170911"/>
                  </a:cubicBezTo>
                  <a:cubicBezTo>
                    <a:pt x="2064821" y="2174229"/>
                    <a:pt x="2321084" y="1177677"/>
                    <a:pt x="2577855" y="181142"/>
                  </a:cubicBezTo>
                  <a:cubicBezTo>
                    <a:pt x="2593470" y="120513"/>
                    <a:pt x="2604179" y="58332"/>
                    <a:pt x="2628235" y="0"/>
                  </a:cubicBezTo>
                  <a:cubicBezTo>
                    <a:pt x="4713576" y="65098"/>
                    <a:pt x="6798916" y="130197"/>
                    <a:pt x="8884275" y="194660"/>
                  </a:cubicBezTo>
                  <a:cubicBezTo>
                    <a:pt x="8912583" y="195544"/>
                    <a:pt x="8922123" y="199273"/>
                    <a:pt x="8921112" y="231642"/>
                  </a:cubicBezTo>
                  <a:cubicBezTo>
                    <a:pt x="8814100" y="3635211"/>
                    <a:pt x="8707849" y="7038804"/>
                    <a:pt x="8602618" y="10442302"/>
                  </a:cubicBezTo>
                  <a:close/>
                </a:path>
              </a:pathLst>
            </a:custGeom>
            <a:blipFill>
              <a:blip r:embed="rId3"/>
              <a:stretch>
                <a:fillRect l="-29366" t="-682" r="-28329"/>
              </a:stretch>
            </a:blipFill>
          </p:spPr>
        </p:sp>
      </p:grpSp>
      <p:grpSp>
        <p:nvGrpSpPr>
          <p:cNvPr id="4" name="Group 4"/>
          <p:cNvGrpSpPr/>
          <p:nvPr/>
        </p:nvGrpSpPr>
        <p:grpSpPr>
          <a:xfrm>
            <a:off x="0" y="9585901"/>
            <a:ext cx="18288000" cy="701099"/>
            <a:chOff x="0" y="0"/>
            <a:chExt cx="4816593" cy="184652"/>
          </a:xfrm>
        </p:grpSpPr>
        <p:sp>
          <p:nvSpPr>
            <p:cNvPr id="5" name="Freeform 5"/>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6" name="TextBox 6"/>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4"/>
            <a:stretch>
              <a:fillRect/>
            </a:stretch>
          </a:blipFill>
        </p:spPr>
      </p:sp>
      <p:sp>
        <p:nvSpPr>
          <p:cNvPr id="8" name="Freeform 8"/>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5"/>
            <a:stretch>
              <a:fillRect/>
            </a:stretch>
          </a:blipFill>
        </p:spPr>
      </p:sp>
      <p:sp>
        <p:nvSpPr>
          <p:cNvPr id="9" name="TextBox 9"/>
          <p:cNvSpPr txBox="1"/>
          <p:nvPr/>
        </p:nvSpPr>
        <p:spPr>
          <a:xfrm>
            <a:off x="1028700" y="2295525"/>
            <a:ext cx="8426387" cy="4758079"/>
          </a:xfrm>
          <a:prstGeom prst="rect">
            <a:avLst/>
          </a:prstGeom>
        </p:spPr>
        <p:txBody>
          <a:bodyPr lIns="0" tIns="0" rIns="0" bIns="0" rtlCol="0" anchor="t">
            <a:spAutoFit/>
          </a:bodyPr>
          <a:lstStyle/>
          <a:p>
            <a:pPr marL="672529" lvl="1" indent="-336264" algn="l">
              <a:lnSpc>
                <a:spcPts val="4672"/>
              </a:lnSpc>
              <a:spcBef>
                <a:spcPct val="0"/>
              </a:spcBef>
              <a:buFont typeface="Arial"/>
              <a:buChar char="•"/>
            </a:pPr>
            <a:r>
              <a:rPr lang="en-US" sz="3115" u="none" strike="noStrike" spc="-90">
                <a:solidFill>
                  <a:srgbClr val="000000"/>
                </a:solidFill>
                <a:latin typeface="Roboto"/>
                <a:ea typeface="Roboto"/>
                <a:cs typeface="Roboto"/>
                <a:sym typeface="Roboto"/>
              </a:rPr>
              <a:t>Spletni ali lokalni dogodek, ki predstavlja vire in programe financiranja, ki so na voljo splošnim knjižnicam, ter pomoč pri razvoju projekta.</a:t>
            </a:r>
          </a:p>
          <a:p>
            <a:pPr marL="0" lvl="0" indent="0" algn="l">
              <a:lnSpc>
                <a:spcPts val="4672"/>
              </a:lnSpc>
              <a:spcBef>
                <a:spcPct val="0"/>
              </a:spcBef>
            </a:pPr>
            <a:endParaRPr lang="en-US" sz="3115" u="none" strike="noStrike" spc="-90">
              <a:solidFill>
                <a:srgbClr val="000000"/>
              </a:solidFill>
              <a:latin typeface="Roboto"/>
              <a:ea typeface="Roboto"/>
              <a:cs typeface="Roboto"/>
              <a:sym typeface="Roboto"/>
            </a:endParaRPr>
          </a:p>
          <a:p>
            <a:pPr marL="672529" lvl="1" indent="-336264" algn="l">
              <a:lnSpc>
                <a:spcPts val="4672"/>
              </a:lnSpc>
              <a:spcBef>
                <a:spcPct val="0"/>
              </a:spcBef>
              <a:buFont typeface="Arial"/>
              <a:buChar char="•"/>
            </a:pPr>
            <a:r>
              <a:rPr lang="en-US" sz="3115" u="none" strike="noStrike" spc="-90">
                <a:solidFill>
                  <a:srgbClr val="000000"/>
                </a:solidFill>
                <a:latin typeface="Roboto"/>
                <a:ea typeface="Roboto"/>
                <a:cs typeface="Roboto"/>
                <a:sym typeface="Roboto"/>
              </a:rPr>
              <a:t>Doslej je bilo organiziranih več kot 20 dogodkov v Italiji, Sloveniji, Belgiji, Latviji, Luksemburgu, na Portugalskem, Hrvaškem, v Nemčiji in na Finskem. </a:t>
            </a:r>
          </a:p>
        </p:txBody>
      </p:sp>
      <p:sp>
        <p:nvSpPr>
          <p:cNvPr id="10" name="TextBox 10"/>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LOKALNI DOGODKI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sp>
        <p:nvSpPr>
          <p:cNvPr id="2" name="Freeform 2"/>
          <p:cNvSpPr/>
          <p:nvPr/>
        </p:nvSpPr>
        <p:spPr>
          <a:xfrm>
            <a:off x="9668800" y="2857500"/>
            <a:ext cx="6218386" cy="5585242"/>
          </a:xfrm>
          <a:custGeom>
            <a:avLst/>
            <a:gdLst/>
            <a:ahLst/>
            <a:cxnLst/>
            <a:rect l="l" t="t" r="r" b="b"/>
            <a:pathLst>
              <a:path w="6218386" h="5585242">
                <a:moveTo>
                  <a:pt x="0" y="0"/>
                </a:moveTo>
                <a:lnTo>
                  <a:pt x="6218386" y="0"/>
                </a:lnTo>
                <a:lnTo>
                  <a:pt x="6218386" y="5585242"/>
                </a:lnTo>
                <a:lnTo>
                  <a:pt x="0" y="5585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MENTORSTVO IN COACHING</a:t>
            </a:r>
          </a:p>
        </p:txBody>
      </p:sp>
      <p:sp>
        <p:nvSpPr>
          <p:cNvPr id="4" name="TextBox 4"/>
          <p:cNvSpPr txBox="1"/>
          <p:nvPr/>
        </p:nvSpPr>
        <p:spPr>
          <a:xfrm>
            <a:off x="1028700" y="2295525"/>
            <a:ext cx="7480064" cy="5729287"/>
          </a:xfrm>
          <a:prstGeom prst="rect">
            <a:avLst/>
          </a:prstGeom>
        </p:spPr>
        <p:txBody>
          <a:bodyPr lIns="0" tIns="0" rIns="0" bIns="0" rtlCol="0" anchor="t">
            <a:spAutoFit/>
          </a:bodyPr>
          <a:lstStyle/>
          <a:p>
            <a:pPr marL="647700" lvl="1" indent="-323850" algn="l">
              <a:lnSpc>
                <a:spcPts val="4500"/>
              </a:lnSpc>
              <a:spcBef>
                <a:spcPct val="0"/>
              </a:spcBef>
              <a:buFont typeface="Arial"/>
              <a:buChar char="•"/>
            </a:pPr>
            <a:r>
              <a:rPr lang="en-US" sz="3000" b="1" u="none" strike="noStrike" spc="-87">
                <a:solidFill>
                  <a:srgbClr val="000000"/>
                </a:solidFill>
                <a:latin typeface="Roboto Bold"/>
                <a:ea typeface="Roboto Bold"/>
                <a:cs typeface="Roboto Bold"/>
                <a:sym typeface="Roboto Bold"/>
              </a:rPr>
              <a:t>100 mentorskih ur: osebna ali spletna mentorska srečanja, kjer odgovarjamo na vprašanja, razpravljamo o morebitnih težavah in vodimo razvoj projektnih predlogov od ideje do izvedbe</a:t>
            </a:r>
          </a:p>
          <a:p>
            <a:pPr marL="0" lvl="0" indent="0" algn="l">
              <a:lnSpc>
                <a:spcPts val="4500"/>
              </a:lnSpc>
              <a:spcBef>
                <a:spcPct val="0"/>
              </a:spcBef>
            </a:pPr>
            <a:endParaRPr lang="en-US" sz="3000" b="1" u="none" strike="noStrike" spc="-87">
              <a:solidFill>
                <a:srgbClr val="000000"/>
              </a:solidFill>
              <a:latin typeface="Roboto Bold"/>
              <a:ea typeface="Roboto Bold"/>
              <a:cs typeface="Roboto Bold"/>
              <a:sym typeface="Roboto Bold"/>
            </a:endParaRPr>
          </a:p>
          <a:p>
            <a:pPr marL="647700" lvl="1" indent="-323850" algn="l">
              <a:lnSpc>
                <a:spcPts val="4500"/>
              </a:lnSpc>
              <a:spcBef>
                <a:spcPct val="0"/>
              </a:spcBef>
              <a:buFont typeface="Arial"/>
              <a:buChar char="•"/>
            </a:pPr>
            <a:r>
              <a:rPr lang="en-US" sz="3000" b="1" u="none" strike="noStrike" spc="-87">
                <a:solidFill>
                  <a:srgbClr val="000000"/>
                </a:solidFill>
                <a:latin typeface="Roboto Bold"/>
                <a:ea typeface="Roboto Bold"/>
                <a:cs typeface="Roboto Bold"/>
                <a:sym typeface="Roboto Bold"/>
              </a:rPr>
              <a:t>10 skupinskih izobraževanj: udeleženci se seznanijo z različnimi programi EU in se povezujejo z drugimi knjižnicami, ki jih zanima financiranje EU</a:t>
            </a:r>
          </a:p>
        </p:txBody>
      </p:sp>
      <p:grpSp>
        <p:nvGrpSpPr>
          <p:cNvPr id="5" name="Group 5"/>
          <p:cNvGrpSpPr/>
          <p:nvPr/>
        </p:nvGrpSpPr>
        <p:grpSpPr>
          <a:xfrm>
            <a:off x="0" y="9585901"/>
            <a:ext cx="18288000" cy="701099"/>
            <a:chOff x="0" y="0"/>
            <a:chExt cx="4816593" cy="184652"/>
          </a:xfrm>
        </p:grpSpPr>
        <p:sp>
          <p:nvSpPr>
            <p:cNvPr id="6" name="Freeform 6"/>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7" name="TextBox 7"/>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5"/>
            <a:stretch>
              <a:fillRect/>
            </a:stretch>
          </a:blipFill>
        </p:spPr>
      </p:sp>
      <p:sp>
        <p:nvSpPr>
          <p:cNvPr id="9" name="Freeform 9"/>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6"/>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7F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003091" y="2445279"/>
            <a:ext cx="9096099" cy="5217412"/>
            <a:chOff x="0" y="0"/>
            <a:chExt cx="7981950" cy="4578350"/>
          </a:xfrm>
        </p:grpSpPr>
        <p:sp>
          <p:nvSpPr>
            <p:cNvPr id="3" name="Freeform 3"/>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4" name="Freeform 4"/>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5" name="Freeform 5"/>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6" name="Freeform 6"/>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7" name="Freeform 7"/>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t="-6484" r="-1466" b="-8140"/>
              </a:stretch>
            </a:blipFill>
          </p:spPr>
        </p:sp>
      </p:grpSp>
      <p:sp>
        <p:nvSpPr>
          <p:cNvPr id="8" name="Freeform 8"/>
          <p:cNvSpPr/>
          <p:nvPr/>
        </p:nvSpPr>
        <p:spPr>
          <a:xfrm rot="-1623235">
            <a:off x="16092968" y="6109463"/>
            <a:ext cx="1374998" cy="2406999"/>
          </a:xfrm>
          <a:custGeom>
            <a:avLst/>
            <a:gdLst/>
            <a:ahLst/>
            <a:cxnLst/>
            <a:rect l="l" t="t" r="r" b="b"/>
            <a:pathLst>
              <a:path w="1374998" h="2406999">
                <a:moveTo>
                  <a:pt x="0" y="0"/>
                </a:moveTo>
                <a:lnTo>
                  <a:pt x="1374998" y="0"/>
                </a:lnTo>
                <a:lnTo>
                  <a:pt x="1374998" y="2406998"/>
                </a:lnTo>
                <a:lnTo>
                  <a:pt x="0" y="2406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028700" y="933450"/>
            <a:ext cx="13620405" cy="804371"/>
          </a:xfrm>
          <a:prstGeom prst="rect">
            <a:avLst/>
          </a:prstGeom>
        </p:spPr>
        <p:txBody>
          <a:bodyPr lIns="0" tIns="0" rIns="0" bIns="0" rtlCol="0" anchor="t">
            <a:spAutoFit/>
          </a:bodyPr>
          <a:lstStyle/>
          <a:p>
            <a:pPr marL="0" lvl="0" indent="0" algn="l">
              <a:lnSpc>
                <a:spcPts val="6582"/>
              </a:lnSpc>
              <a:spcBef>
                <a:spcPct val="0"/>
              </a:spcBef>
            </a:pPr>
            <a:r>
              <a:rPr lang="en-US" sz="4702" u="none" strike="noStrike">
                <a:solidFill>
                  <a:srgbClr val="000000"/>
                </a:solidFill>
                <a:latin typeface="Archivo Black"/>
                <a:ea typeface="Archivo Black"/>
                <a:cs typeface="Archivo Black"/>
                <a:sym typeface="Archivo Black"/>
              </a:rPr>
              <a:t>DELOVNI ZVEZEK RL:EU</a:t>
            </a:r>
          </a:p>
        </p:txBody>
      </p:sp>
      <p:sp>
        <p:nvSpPr>
          <p:cNvPr id="10" name="TextBox 10"/>
          <p:cNvSpPr txBox="1"/>
          <p:nvPr/>
        </p:nvSpPr>
        <p:spPr>
          <a:xfrm>
            <a:off x="1028700" y="2594504"/>
            <a:ext cx="7276632" cy="4050506"/>
          </a:xfrm>
          <a:prstGeom prst="rect">
            <a:avLst/>
          </a:prstGeom>
        </p:spPr>
        <p:txBody>
          <a:bodyPr lIns="0" tIns="0" rIns="0" bIns="0" rtlCol="0" anchor="t">
            <a:spAutoFit/>
          </a:bodyPr>
          <a:lstStyle/>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Zakaj so politike EU pomembne za knjižnice</a:t>
            </a: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Kaj vse že obstaja v knjižnicah v EU</a:t>
            </a: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Programi financiranja</a:t>
            </a: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Praktična orodja za vodenje projektov</a:t>
            </a:r>
          </a:p>
          <a:p>
            <a:pPr marL="647700" lvl="1" indent="-323850" algn="l">
              <a:lnSpc>
                <a:spcPts val="4500"/>
              </a:lnSpc>
              <a:spcBef>
                <a:spcPct val="0"/>
              </a:spcBef>
              <a:buFont typeface="Arial"/>
              <a:buChar char="•"/>
            </a:pPr>
            <a:r>
              <a:rPr lang="en-US" sz="3000" u="none" strike="noStrike" spc="-87">
                <a:solidFill>
                  <a:srgbClr val="000000"/>
                </a:solidFill>
                <a:latin typeface="Roboto"/>
                <a:ea typeface="Roboto"/>
                <a:cs typeface="Roboto"/>
                <a:sym typeface="Roboto"/>
              </a:rPr>
              <a:t>Viri</a:t>
            </a:r>
          </a:p>
          <a:p>
            <a:pPr marL="0" lvl="0" indent="0" algn="l">
              <a:lnSpc>
                <a:spcPts val="4500"/>
              </a:lnSpc>
              <a:spcBef>
                <a:spcPct val="0"/>
              </a:spcBef>
            </a:pPr>
            <a:endParaRPr lang="en-US" sz="3000" u="none" strike="noStrike" spc="-87">
              <a:solidFill>
                <a:srgbClr val="000000"/>
              </a:solidFill>
              <a:latin typeface="Roboto"/>
              <a:ea typeface="Roboto"/>
              <a:cs typeface="Roboto"/>
              <a:sym typeface="Roboto"/>
            </a:endParaRPr>
          </a:p>
        </p:txBody>
      </p:sp>
      <p:sp>
        <p:nvSpPr>
          <p:cNvPr id="11" name="TextBox 11"/>
          <p:cNvSpPr txBox="1"/>
          <p:nvPr/>
        </p:nvSpPr>
        <p:spPr>
          <a:xfrm>
            <a:off x="1403237" y="8877300"/>
            <a:ext cx="15695953" cy="381000"/>
          </a:xfrm>
          <a:prstGeom prst="rect">
            <a:avLst/>
          </a:prstGeom>
        </p:spPr>
        <p:txBody>
          <a:bodyPr lIns="0" tIns="0" rIns="0" bIns="0" rtlCol="0" anchor="t">
            <a:spAutoFit/>
          </a:bodyPr>
          <a:lstStyle/>
          <a:p>
            <a:pPr marL="0" lvl="1" indent="0" algn="ctr">
              <a:lnSpc>
                <a:spcPts val="3000"/>
              </a:lnSpc>
              <a:spcBef>
                <a:spcPct val="0"/>
              </a:spcBef>
            </a:pPr>
            <a:r>
              <a:rPr lang="en-US" sz="2000" u="sng" strike="noStrike" spc="-58">
                <a:solidFill>
                  <a:srgbClr val="000000"/>
                </a:solidFill>
                <a:latin typeface="Roboto"/>
                <a:ea typeface="Roboto"/>
                <a:cs typeface="Roboto"/>
                <a:sym typeface="Roboto"/>
                <a:hlinkClick r:id="rId6" tooltip="https://resourcing-libraries.eu/unlocking-eu-resources-for-public-libraries-a-practical-guide-to-accessing-eu-funding/"/>
              </a:rPr>
              <a:t>https://resourcing-libraries.eu/unlocking-eu-resources-for-public-libraries-a-practical-guide-to-accessing-eu-funding/ </a:t>
            </a:r>
          </a:p>
        </p:txBody>
      </p:sp>
      <p:grpSp>
        <p:nvGrpSpPr>
          <p:cNvPr id="12" name="Group 12"/>
          <p:cNvGrpSpPr/>
          <p:nvPr/>
        </p:nvGrpSpPr>
        <p:grpSpPr>
          <a:xfrm>
            <a:off x="0" y="9585901"/>
            <a:ext cx="18288000" cy="701099"/>
            <a:chOff x="0" y="0"/>
            <a:chExt cx="4816593" cy="184652"/>
          </a:xfrm>
        </p:grpSpPr>
        <p:sp>
          <p:nvSpPr>
            <p:cNvPr id="13" name="Freeform 13"/>
            <p:cNvSpPr/>
            <p:nvPr/>
          </p:nvSpPr>
          <p:spPr>
            <a:xfrm>
              <a:off x="0" y="0"/>
              <a:ext cx="4816592" cy="184652"/>
            </a:xfrm>
            <a:custGeom>
              <a:avLst/>
              <a:gdLst/>
              <a:ahLst/>
              <a:cxnLst/>
              <a:rect l="l" t="t" r="r" b="b"/>
              <a:pathLst>
                <a:path w="4816592" h="184652">
                  <a:moveTo>
                    <a:pt x="0" y="0"/>
                  </a:moveTo>
                  <a:lnTo>
                    <a:pt x="4816592" y="0"/>
                  </a:lnTo>
                  <a:lnTo>
                    <a:pt x="4816592" y="184652"/>
                  </a:lnTo>
                  <a:lnTo>
                    <a:pt x="0" y="184652"/>
                  </a:lnTo>
                  <a:close/>
                </a:path>
              </a:pathLst>
            </a:custGeom>
            <a:solidFill>
              <a:srgbClr val="FFFFFF"/>
            </a:solidFill>
          </p:spPr>
        </p:sp>
        <p:sp>
          <p:nvSpPr>
            <p:cNvPr id="14" name="TextBox 14"/>
            <p:cNvSpPr txBox="1"/>
            <p:nvPr/>
          </p:nvSpPr>
          <p:spPr>
            <a:xfrm>
              <a:off x="0" y="-38100"/>
              <a:ext cx="4816593" cy="222752"/>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5782253" y="9726374"/>
            <a:ext cx="1884799" cy="420153"/>
          </a:xfrm>
          <a:custGeom>
            <a:avLst/>
            <a:gdLst/>
            <a:ahLst/>
            <a:cxnLst/>
            <a:rect l="l" t="t" r="r" b="b"/>
            <a:pathLst>
              <a:path w="1884799" h="420153">
                <a:moveTo>
                  <a:pt x="0" y="0"/>
                </a:moveTo>
                <a:lnTo>
                  <a:pt x="1884800" y="0"/>
                </a:lnTo>
                <a:lnTo>
                  <a:pt x="1884800" y="420153"/>
                </a:lnTo>
                <a:lnTo>
                  <a:pt x="0" y="420153"/>
                </a:lnTo>
                <a:lnTo>
                  <a:pt x="0" y="0"/>
                </a:lnTo>
                <a:close/>
              </a:path>
            </a:pathLst>
          </a:custGeom>
          <a:blipFill>
            <a:blip r:embed="rId7"/>
            <a:stretch>
              <a:fillRect/>
            </a:stretch>
          </a:blipFill>
        </p:spPr>
      </p:sp>
      <p:sp>
        <p:nvSpPr>
          <p:cNvPr id="16" name="Freeform 16"/>
          <p:cNvSpPr/>
          <p:nvPr/>
        </p:nvSpPr>
        <p:spPr>
          <a:xfrm>
            <a:off x="1206381" y="9652073"/>
            <a:ext cx="1374634" cy="568755"/>
          </a:xfrm>
          <a:custGeom>
            <a:avLst/>
            <a:gdLst/>
            <a:ahLst/>
            <a:cxnLst/>
            <a:rect l="l" t="t" r="r" b="b"/>
            <a:pathLst>
              <a:path w="1374634" h="568755">
                <a:moveTo>
                  <a:pt x="0" y="0"/>
                </a:moveTo>
                <a:lnTo>
                  <a:pt x="1374634" y="0"/>
                </a:lnTo>
                <a:lnTo>
                  <a:pt x="1374634" y="568755"/>
                </a:lnTo>
                <a:lnTo>
                  <a:pt x="0" y="568755"/>
                </a:lnTo>
                <a:lnTo>
                  <a:pt x="0" y="0"/>
                </a:lnTo>
                <a:close/>
              </a:path>
            </a:pathLst>
          </a:custGeom>
          <a:blipFill>
            <a:blip r:embed="rId8"/>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Po meri</PresentationFormat>
  <Paragraphs>0</Paragraphs>
  <Slides>26</Slides>
  <Notes>26</Notes>
  <HiddenSlides>0</HiddenSlides>
  <MMClips>0</MMClips>
  <ScaleCrop>false</ScaleCrop>
  <HeadingPairs>
    <vt:vector size="4" baseType="variant">
      <vt:variant>
        <vt:lpstr>Tema</vt:lpstr>
      </vt:variant>
      <vt:variant>
        <vt:i4>1</vt:i4>
      </vt:variant>
      <vt:variant>
        <vt:lpstr>Naslovi diapozitivov</vt:lpstr>
      </vt:variant>
      <vt:variant>
        <vt:i4>26</vt:i4>
      </vt:variant>
    </vt:vector>
  </HeadingPairs>
  <TitlesOfParts>
    <vt:vector size="27"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RL:EU Connecting Community </dc:title>
  <cp:revision>2</cp:revision>
  <dcterms:created xsi:type="dcterms:W3CDTF">2006-08-16T00:00:00Z</dcterms:created>
  <dcterms:modified xsi:type="dcterms:W3CDTF">2024-09-22T19:26:34Z</dcterms:modified>
  <dc:identifier>DAGRPINWZqc</dc:identifier>
</cp:coreProperties>
</file>