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0"/>
  </p:notesMasterIdLst>
  <p:sldIdLst>
    <p:sldId id="2147376214" r:id="rId5"/>
    <p:sldId id="2147376235" r:id="rId6"/>
    <p:sldId id="2147376216" r:id="rId7"/>
    <p:sldId id="2147376215" r:id="rId8"/>
    <p:sldId id="2147376217" r:id="rId9"/>
    <p:sldId id="2147376219" r:id="rId10"/>
    <p:sldId id="2147376157" r:id="rId11"/>
    <p:sldId id="2147376048" r:id="rId12"/>
    <p:sldId id="2147376231" r:id="rId13"/>
    <p:sldId id="2147376218" r:id="rId14"/>
    <p:sldId id="2147376225" r:id="rId15"/>
    <p:sldId id="2147376228" r:id="rId16"/>
    <p:sldId id="2147376229" r:id="rId17"/>
    <p:sldId id="536" r:id="rId18"/>
    <p:sldId id="320" r:id="rId19"/>
    <p:sldId id="477" r:id="rId20"/>
    <p:sldId id="323" r:id="rId21"/>
    <p:sldId id="2147376234" r:id="rId22"/>
    <p:sldId id="2147376226" r:id="rId23"/>
    <p:sldId id="2147376164" r:id="rId24"/>
    <p:sldId id="2147376158" r:id="rId25"/>
    <p:sldId id="2147376137" r:id="rId26"/>
    <p:sldId id="2147376220" r:id="rId27"/>
    <p:sldId id="450" r:id="rId28"/>
    <p:sldId id="2147376236" r:id="rId29"/>
  </p:sldIdLst>
  <p:sldSz cx="12192000" cy="6858000"/>
  <p:notesSz cx="6888163" cy="100203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FA4"/>
    <a:srgbClr val="252525"/>
    <a:srgbClr val="369CD9"/>
    <a:srgbClr val="F2F2F2"/>
    <a:srgbClr val="1B41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3417" autoAdjust="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B090C12F-B195-4C43-A95A-DC0A5B0E600B}" type="datetimeFigureOut">
              <a:rPr lang="da-DK" smtClean="0"/>
              <a:t>19-09-2024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A3B883D-620C-41FC-89C7-5BD157D64A0B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5796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B883D-620C-41FC-89C7-5BD157D64A0B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614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435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652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B883D-620C-41FC-89C7-5BD157D64A0B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0746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EBLIDA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EBLIDA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EBLIDA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4000" y="421200"/>
            <a:ext cx="5346000" cy="1044000"/>
          </a:xfrm>
        </p:spPr>
        <p:txBody>
          <a:bodyPr/>
          <a:lstStyle/>
          <a:p>
            <a:r>
              <a:rPr lang="da-DK" noProof="0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4000" y="2012400"/>
            <a:ext cx="5346000" cy="39816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da-DK" noProof="0" dirty="0"/>
              <a:t>Klik for at tilføje tekst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5318E54-A7C0-43F8-8747-5AE35BED7D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7200" y="0"/>
            <a:ext cx="6094800" cy="68580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CC879EA-893F-458E-9EC2-260F8F6E37B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l"/>
            <a:fld id="{66611852-2428-4104-8317-2C3955B4F461}" type="datetime2">
              <a:rPr lang="da-DK" smtClean="0"/>
              <a:t>19. september 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A932CF4-EAEF-4AF4-992A-02FC21F194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276CBEE-E71A-46AA-A652-0632CE3EADF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‹#›</a:t>
            </a:fld>
            <a:endParaRPr lang="da-DK" cap="all" dirty="0"/>
          </a:p>
        </p:txBody>
      </p:sp>
    </p:spTree>
    <p:extLst>
      <p:ext uri="{BB962C8B-B14F-4D97-AF65-F5344CB8AC3E}">
        <p14:creationId xmlns:p14="http://schemas.microsoft.com/office/powerpoint/2010/main" val="2276921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4000" y="2012400"/>
            <a:ext cx="5464800" cy="39816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da-DK" noProof="0"/>
              <a:t>Klik for at tilføje tekst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9867" y="2012400"/>
            <a:ext cx="5464800" cy="39816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da-DK" noProof="0"/>
              <a:t>Klik for at tilføje tekst</a:t>
            </a:r>
            <a:endParaRPr lang="da-DK"/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0165159-6CC4-4552-AACA-81C8A1B36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66611852-2428-4104-8317-2C3955B4F461}" type="datetime2">
              <a:rPr lang="da-DK" smtClean="0"/>
              <a:t>19. september 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6ABE8A3-FF45-47D2-986E-AD180ADE2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BE10D6B-986D-4F6A-91DB-0967C7C11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C8C45C-947F-4981-8B3F-4F32E973C901}" type="slidenum">
              <a:rPr lang="da-DK" smtClean="0"/>
              <a:pPr/>
              <a:t>‹#›</a:t>
            </a:fld>
            <a:endParaRPr lang="da-DK" cap="all"/>
          </a:p>
        </p:txBody>
      </p:sp>
    </p:spTree>
    <p:extLst>
      <p:ext uri="{BB962C8B-B14F-4D97-AF65-F5344CB8AC3E}">
        <p14:creationId xmlns:p14="http://schemas.microsoft.com/office/powerpoint/2010/main" val="282357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18">
          <p15:clr>
            <a:srgbClr val="FBAE40"/>
          </p15:clr>
        </p15:guide>
        <p15:guide id="2" pos="3760">
          <p15:clr>
            <a:srgbClr val="FBAE40"/>
          </p15:clr>
        </p15:guide>
        <p15:guide id="3" pos="631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EBLIDA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EBLIDA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EBLIDA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EBLIDA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EBLIDA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EBLIDA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EBLIDA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EBLIDA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EBLIDA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8655" y="3429000"/>
            <a:ext cx="9194689" cy="2742266"/>
          </a:xfrm>
          <a:effectLst/>
        </p:spPr>
        <p:txBody>
          <a:bodyPr vert="horz" lIns="914400" tIns="91440" rIns="91440" bIns="228600" rtlCol="0" anchor="b">
            <a:normAutofit fontScale="9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5400" b="1" dirty="0">
                <a:solidFill>
                  <a:srgbClr val="224FA4"/>
                </a:solidFill>
                <a:latin typeface="Aptos"/>
                <a:ea typeface="Verdana"/>
                <a:cs typeface="Arial"/>
              </a:rPr>
              <a:t>E-lending in </a:t>
            </a:r>
            <a:br>
              <a:rPr lang="en-GB" sz="5400" b="1" dirty="0">
                <a:solidFill>
                  <a:srgbClr val="224FA4"/>
                </a:solidFill>
                <a:latin typeface="Aptos"/>
                <a:ea typeface="Verdana"/>
                <a:cs typeface="Arial"/>
              </a:rPr>
            </a:br>
            <a:r>
              <a:rPr lang="en-GB" sz="5400" b="1" dirty="0">
                <a:solidFill>
                  <a:srgbClr val="224FA4"/>
                </a:solidFill>
                <a:latin typeface="Aptos"/>
                <a:ea typeface="Verdana"/>
                <a:cs typeface="Arial"/>
              </a:rPr>
              <a:t>Europe</a:t>
            </a:r>
            <a:br>
              <a:rPr lang="en-GB" sz="5400" b="1" dirty="0">
                <a:solidFill>
                  <a:srgbClr val="224FA4"/>
                </a:solidFill>
                <a:latin typeface="Aptos"/>
                <a:ea typeface="Verdana"/>
                <a:cs typeface="Arial"/>
              </a:rPr>
            </a:br>
            <a:br>
              <a:rPr lang="en-GB" sz="5400" b="1" dirty="0">
                <a:solidFill>
                  <a:srgbClr val="224FA4"/>
                </a:solidFill>
                <a:latin typeface="Aptos"/>
                <a:ea typeface="Verdana"/>
                <a:cs typeface="Arial"/>
              </a:rPr>
            </a:br>
            <a:r>
              <a:rPr lang="en-GB" sz="2400" b="1" dirty="0">
                <a:solidFill>
                  <a:srgbClr val="224FA4"/>
                </a:solidFill>
                <a:latin typeface="Aptos"/>
                <a:ea typeface="Verdana"/>
                <a:cs typeface="Arial"/>
              </a:rPr>
              <a:t>// Mikkel Christoffersen, EBLIDA director</a:t>
            </a:r>
            <a:br>
              <a:rPr lang="en-GB" sz="2400" b="1" dirty="0">
                <a:solidFill>
                  <a:srgbClr val="224FA4"/>
                </a:solidFill>
                <a:latin typeface="Aptos"/>
                <a:ea typeface="Verdana"/>
                <a:cs typeface="Arial"/>
              </a:rPr>
            </a:br>
            <a:r>
              <a:rPr lang="en-GB" sz="2400" b="1" dirty="0">
                <a:solidFill>
                  <a:srgbClr val="224FA4"/>
                </a:solidFill>
                <a:latin typeface="Aptos"/>
                <a:ea typeface="Verdana"/>
                <a:cs typeface="Arial"/>
              </a:rPr>
              <a:t>Maribor, Wednesday September 18</a:t>
            </a:r>
            <a:r>
              <a:rPr lang="en-GB" sz="2400" b="1" baseline="30000" dirty="0">
                <a:solidFill>
                  <a:srgbClr val="224FA4"/>
                </a:solidFill>
                <a:latin typeface="Aptos"/>
                <a:ea typeface="Verdana"/>
                <a:cs typeface="Arial"/>
              </a:rPr>
              <a:t>th</a:t>
            </a:r>
            <a:r>
              <a:rPr lang="en-GB" sz="2400" b="1" dirty="0">
                <a:solidFill>
                  <a:srgbClr val="224FA4"/>
                </a:solidFill>
                <a:latin typeface="Aptos"/>
                <a:ea typeface="Verdana"/>
                <a:cs typeface="Arial"/>
              </a:rPr>
              <a:t> 2024</a:t>
            </a:r>
            <a:br>
              <a:rPr lang="en-GB" sz="5400" b="1" dirty="0">
                <a:solidFill>
                  <a:srgbClr val="224FA4"/>
                </a:solidFill>
                <a:latin typeface="Aptos"/>
                <a:ea typeface="Verdana"/>
                <a:cs typeface="Arial"/>
              </a:rPr>
            </a:br>
            <a:endParaRPr lang="en-US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9E9CF7B-9849-2A7C-D514-0D4E12D2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683" y="394970"/>
            <a:ext cx="1125560" cy="11074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E35535-269F-9A8B-FF26-9E4C938B2C94}"/>
              </a:ext>
            </a:extLst>
          </p:cNvPr>
          <p:cNvSpPr/>
          <p:nvPr/>
        </p:nvSpPr>
        <p:spPr>
          <a:xfrm>
            <a:off x="-1200" y="6825856"/>
            <a:ext cx="12194421" cy="31290"/>
          </a:xfrm>
          <a:prstGeom prst="rect">
            <a:avLst/>
          </a:prstGeom>
          <a:solidFill>
            <a:srgbClr val="224F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757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E6001D2A-59E7-49E6-9E28-013888EEC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639" y="1399350"/>
            <a:ext cx="4703807" cy="31358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97248AF-C12B-30DF-3615-D4ABC822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762" y="412711"/>
            <a:ext cx="715312" cy="69982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DA4C30B-B96F-F305-BAB9-701BF0FD67E6}"/>
              </a:ext>
            </a:extLst>
          </p:cNvPr>
          <p:cNvSpPr/>
          <p:nvPr/>
        </p:nvSpPr>
        <p:spPr>
          <a:xfrm>
            <a:off x="-1200" y="6825856"/>
            <a:ext cx="12194421" cy="312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C5F2C96-E282-F58D-1601-A122FC3E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756" y="6404174"/>
            <a:ext cx="631826" cy="365125"/>
          </a:xfrm>
        </p:spPr>
        <p:txBody>
          <a:bodyPr vert="horz" lIns="91440" tIns="45720" rIns="365759" bIns="91440" rtlCol="0" anchor="ctr"/>
          <a:lstStyle/>
          <a:p>
            <a:fld id="{330EA680-D336-4FF7-8B7A-9848BB0A1C32}" type="slidenum">
              <a:rPr lang="en-GB" sz="900" dirty="0" smtClean="0">
                <a:solidFill>
                  <a:srgbClr val="369CD9"/>
                </a:solidFill>
              </a:rPr>
              <a:t>10</a:t>
            </a:fld>
            <a:endParaRPr lang="en-GB" sz="900">
              <a:solidFill>
                <a:srgbClr val="369CD9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01133A-6ACC-1638-4EA6-7697229B6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4884" y="1825625"/>
            <a:ext cx="7271659" cy="4943674"/>
          </a:xfrm>
        </p:spPr>
        <p:txBody>
          <a:bodyPr vert="horz" lIns="914400" tIns="45720" rIns="228600" bIns="45720" rtlCol="0" anchor="t">
            <a:normAutofit/>
          </a:bodyPr>
          <a:lstStyle/>
          <a:p>
            <a:pPr marL="0" indent="0">
              <a:buNone/>
            </a:pPr>
            <a:r>
              <a:rPr lang="da-DK" sz="1800" b="1" dirty="0" err="1"/>
              <a:t>Choosing</a:t>
            </a:r>
            <a:r>
              <a:rPr lang="da-DK" sz="1800" b="1" dirty="0"/>
              <a:t> a distribution platform</a:t>
            </a:r>
          </a:p>
          <a:p>
            <a:r>
              <a:rPr lang="da-DK" sz="1800" dirty="0" err="1"/>
              <a:t>Choosing</a:t>
            </a:r>
            <a:r>
              <a:rPr lang="da-DK" sz="1800" dirty="0"/>
              <a:t> an </a:t>
            </a:r>
            <a:r>
              <a:rPr lang="da-DK" sz="1800" dirty="0" err="1"/>
              <a:t>existing</a:t>
            </a:r>
            <a:r>
              <a:rPr lang="da-DK" sz="1800" dirty="0"/>
              <a:t> </a:t>
            </a:r>
            <a:r>
              <a:rPr lang="da-DK" sz="1800" dirty="0" err="1"/>
              <a:t>one</a:t>
            </a:r>
            <a:endParaRPr lang="da-DK" sz="1800" dirty="0"/>
          </a:p>
          <a:p>
            <a:r>
              <a:rPr lang="da-DK" sz="1800" dirty="0" err="1"/>
              <a:t>Build</a:t>
            </a:r>
            <a:r>
              <a:rPr lang="da-DK" sz="1800" dirty="0"/>
              <a:t> on </a:t>
            </a:r>
            <a:r>
              <a:rPr lang="da-DK" sz="1800" dirty="0" err="1"/>
              <a:t>something</a:t>
            </a:r>
            <a:r>
              <a:rPr lang="da-DK" sz="1800" dirty="0"/>
              <a:t> open source</a:t>
            </a:r>
          </a:p>
          <a:p>
            <a:r>
              <a:rPr lang="da-DK" sz="1800" dirty="0" err="1"/>
              <a:t>Build</a:t>
            </a:r>
            <a:r>
              <a:rPr lang="da-DK" sz="1800" dirty="0"/>
              <a:t> it </a:t>
            </a:r>
            <a:r>
              <a:rPr lang="da-DK" sz="1800" dirty="0" err="1"/>
              <a:t>yourself</a:t>
            </a:r>
            <a:endParaRPr lang="da-DK" sz="18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D277E75-B06A-9E84-FDD7-E56FE4C4862D}"/>
              </a:ext>
            </a:extLst>
          </p:cNvPr>
          <p:cNvSpPr txBox="1"/>
          <p:nvPr/>
        </p:nvSpPr>
        <p:spPr>
          <a:xfrm>
            <a:off x="2329543" y="650872"/>
            <a:ext cx="4198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Building an e-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lending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service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8EB7506-E461-9539-3772-428EDC6EA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479" y="3586014"/>
            <a:ext cx="4996873" cy="26211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D1692A77-9372-5AE5-1D3C-541D73198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33" y="3984544"/>
            <a:ext cx="5129646" cy="27847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5640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297248AF-C12B-30DF-3615-D4ABC822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762" y="412711"/>
            <a:ext cx="715312" cy="69982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DA4C30B-B96F-F305-BAB9-701BF0FD67E6}"/>
              </a:ext>
            </a:extLst>
          </p:cNvPr>
          <p:cNvSpPr/>
          <p:nvPr/>
        </p:nvSpPr>
        <p:spPr>
          <a:xfrm>
            <a:off x="-1200" y="6825856"/>
            <a:ext cx="12194421" cy="312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C5F2C96-E282-F58D-1601-A122FC3E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756" y="6404174"/>
            <a:ext cx="631826" cy="365125"/>
          </a:xfrm>
        </p:spPr>
        <p:txBody>
          <a:bodyPr vert="horz" lIns="91440" tIns="45720" rIns="365759" bIns="91440" rtlCol="0" anchor="ctr"/>
          <a:lstStyle/>
          <a:p>
            <a:fld id="{330EA680-D336-4FF7-8B7A-9848BB0A1C32}" type="slidenum">
              <a:rPr lang="en-GB" sz="900" dirty="0" smtClean="0">
                <a:solidFill>
                  <a:srgbClr val="369CD9"/>
                </a:solidFill>
              </a:rPr>
              <a:t>11</a:t>
            </a:fld>
            <a:endParaRPr lang="en-GB" sz="900">
              <a:solidFill>
                <a:srgbClr val="369CD9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01133A-6ACC-1638-4EA6-7697229B6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4884" y="1825625"/>
            <a:ext cx="7271659" cy="4943674"/>
          </a:xfrm>
        </p:spPr>
        <p:txBody>
          <a:bodyPr vert="horz" lIns="914400" tIns="45720" rIns="228600" bIns="45720" rtlCol="0" anchor="t">
            <a:normAutofit/>
          </a:bodyPr>
          <a:lstStyle/>
          <a:p>
            <a:pPr marL="0" indent="0">
              <a:buNone/>
            </a:pPr>
            <a:r>
              <a:rPr lang="da-DK" sz="1800" b="1" dirty="0" err="1"/>
              <a:t>Choosing</a:t>
            </a:r>
            <a:r>
              <a:rPr lang="da-DK" sz="1800" b="1" dirty="0"/>
              <a:t> a </a:t>
            </a:r>
            <a:r>
              <a:rPr lang="da-DK" sz="1800" b="1" dirty="0" err="1"/>
              <a:t>collection</a:t>
            </a:r>
            <a:endParaRPr lang="da-DK" sz="1800" b="1" dirty="0"/>
          </a:p>
          <a:p>
            <a:r>
              <a:rPr lang="da-DK" sz="1800" dirty="0" err="1"/>
              <a:t>Origin</a:t>
            </a:r>
            <a:r>
              <a:rPr lang="da-DK" sz="1800" dirty="0"/>
              <a:t>; national </a:t>
            </a:r>
            <a:r>
              <a:rPr lang="da-DK" sz="1800" dirty="0" err="1"/>
              <a:t>language</a:t>
            </a:r>
            <a:r>
              <a:rPr lang="da-DK" sz="1800" dirty="0"/>
              <a:t> / international</a:t>
            </a:r>
          </a:p>
          <a:p>
            <a:r>
              <a:rPr lang="da-DK" sz="1800" dirty="0"/>
              <a:t>Genres</a:t>
            </a:r>
          </a:p>
          <a:p>
            <a:r>
              <a:rPr lang="da-DK" sz="1800" dirty="0"/>
              <a:t>Formats; </a:t>
            </a:r>
            <a:r>
              <a:rPr lang="da-DK" sz="1800" dirty="0" err="1"/>
              <a:t>ebook</a:t>
            </a:r>
            <a:r>
              <a:rPr lang="da-DK" sz="1800" dirty="0"/>
              <a:t>, </a:t>
            </a:r>
            <a:r>
              <a:rPr lang="da-DK" sz="1800" dirty="0" err="1"/>
              <a:t>audiobooks</a:t>
            </a:r>
            <a:r>
              <a:rPr lang="da-DK" sz="1800" dirty="0"/>
              <a:t>, podcasts, </a:t>
            </a:r>
            <a:r>
              <a:rPr lang="da-DK" sz="1800" dirty="0" err="1"/>
              <a:t>magazines</a:t>
            </a:r>
            <a:r>
              <a:rPr lang="da-DK" sz="1800" dirty="0"/>
              <a:t> etc.</a:t>
            </a:r>
          </a:p>
          <a:p>
            <a:r>
              <a:rPr lang="da-DK" sz="1800" dirty="0" err="1"/>
              <a:t>Who</a:t>
            </a:r>
            <a:r>
              <a:rPr lang="da-DK" sz="1800" dirty="0"/>
              <a:t> is </a:t>
            </a:r>
            <a:r>
              <a:rPr lang="da-DK" sz="1800" dirty="0" err="1"/>
              <a:t>your</a:t>
            </a:r>
            <a:r>
              <a:rPr lang="da-DK" sz="1800" dirty="0"/>
              <a:t> </a:t>
            </a:r>
            <a:r>
              <a:rPr lang="da-DK" sz="1800" dirty="0" err="1"/>
              <a:t>target</a:t>
            </a:r>
            <a:r>
              <a:rPr lang="da-DK" sz="1800" dirty="0"/>
              <a:t> </a:t>
            </a:r>
            <a:r>
              <a:rPr lang="da-DK" sz="1800" dirty="0" err="1"/>
              <a:t>group</a:t>
            </a:r>
            <a:r>
              <a:rPr lang="da-DK" sz="1800" dirty="0"/>
              <a:t>?</a:t>
            </a:r>
          </a:p>
          <a:p>
            <a:endParaRPr lang="da-DK" sz="1800" dirty="0"/>
          </a:p>
          <a:p>
            <a:pPr marL="0" indent="0">
              <a:buNone/>
            </a:pPr>
            <a:r>
              <a:rPr lang="da-DK" sz="1800" dirty="0"/>
              <a:t>PS: AUDIO IS COMING!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D277E75-B06A-9E84-FDD7-E56FE4C4862D}"/>
              </a:ext>
            </a:extLst>
          </p:cNvPr>
          <p:cNvSpPr txBox="1"/>
          <p:nvPr/>
        </p:nvSpPr>
        <p:spPr>
          <a:xfrm>
            <a:off x="2329543" y="650872"/>
            <a:ext cx="4198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Building an e-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lending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service</a:t>
            </a:r>
          </a:p>
        </p:txBody>
      </p:sp>
    </p:spTree>
    <p:extLst>
      <p:ext uri="{BB962C8B-B14F-4D97-AF65-F5344CB8AC3E}">
        <p14:creationId xmlns:p14="http://schemas.microsoft.com/office/powerpoint/2010/main" val="302350374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86CA815-E36E-216C-1D2B-0A032002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EBLIDA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ACFB188-1DAD-0691-2317-5B9BF69A9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12</a:t>
            </a:fld>
            <a:endParaRPr lang="en-GB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8673D19-5CC5-DCDC-091A-F33E54DD6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84" y="0"/>
            <a:ext cx="10976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61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62693498-A3D0-B2F3-1A2C-75C384F28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EBLIDA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EB13F000-48D6-6311-3A7A-412D08DDD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13</a:t>
            </a:fld>
            <a:endParaRPr lang="en-GB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70E191D-4648-DBEA-9183-63FBF0461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47" y="249660"/>
            <a:ext cx="10351905" cy="6358679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E7170710-0D52-91FB-3259-78F648D1EC0D}"/>
              </a:ext>
            </a:extLst>
          </p:cNvPr>
          <p:cNvSpPr/>
          <p:nvPr/>
        </p:nvSpPr>
        <p:spPr>
          <a:xfrm>
            <a:off x="2650836" y="360218"/>
            <a:ext cx="6474691" cy="628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dirty="0">
                <a:solidFill>
                  <a:schemeClr val="tx1"/>
                </a:solidFill>
              </a:rPr>
              <a:t>Loans and </a:t>
            </a:r>
            <a:r>
              <a:rPr lang="da-DK" sz="2400" dirty="0" err="1">
                <a:solidFill>
                  <a:schemeClr val="tx1"/>
                </a:solidFill>
              </a:rPr>
              <a:t>titles</a:t>
            </a:r>
            <a:r>
              <a:rPr lang="da-DK" sz="2400" dirty="0">
                <a:solidFill>
                  <a:schemeClr val="tx1"/>
                </a:solidFill>
              </a:rPr>
              <a:t> per </a:t>
            </a:r>
            <a:r>
              <a:rPr lang="da-DK" sz="2400" dirty="0" err="1">
                <a:solidFill>
                  <a:schemeClr val="tx1"/>
                </a:solidFill>
              </a:rPr>
              <a:t>year</a:t>
            </a:r>
            <a:r>
              <a:rPr lang="da-DK" sz="2400" dirty="0">
                <a:solidFill>
                  <a:schemeClr val="tx1"/>
                </a:solidFill>
              </a:rPr>
              <a:t> Denmark 2013-2024</a:t>
            </a:r>
          </a:p>
        </p:txBody>
      </p:sp>
    </p:spTree>
    <p:extLst>
      <p:ext uri="{BB962C8B-B14F-4D97-AF65-F5344CB8AC3E}">
        <p14:creationId xmlns:p14="http://schemas.microsoft.com/office/powerpoint/2010/main" val="3919826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EA14516-4B0B-4207-BF22-91F2AD5F3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b="1" dirty="0" err="1">
                <a:solidFill>
                  <a:srgbClr val="0E2841">
                    <a:lumMod val="75000"/>
                    <a:lumOff val="25000"/>
                  </a:srgbClr>
                </a:solidFill>
                <a:latin typeface="Aptos" panose="020B0004020202020204"/>
                <a:ea typeface="+mn-ea"/>
                <a:cs typeface="+mn-cs"/>
              </a:rPr>
              <a:t>Necessary</a:t>
            </a:r>
            <a:r>
              <a:rPr lang="da-DK" sz="2400" b="1" dirty="0">
                <a:solidFill>
                  <a:srgbClr val="0E2841">
                    <a:lumMod val="75000"/>
                    <a:lumOff val="25000"/>
                  </a:srgbClr>
                </a:solidFill>
                <a:latin typeface="Aptos" panose="020B0004020202020204"/>
                <a:ea typeface="+mn-ea"/>
                <a:cs typeface="+mn-cs"/>
              </a:rPr>
              <a:t> </a:t>
            </a:r>
            <a:r>
              <a:rPr lang="da-DK" sz="2400" b="1" dirty="0" err="1">
                <a:solidFill>
                  <a:srgbClr val="0E2841">
                    <a:lumMod val="75000"/>
                    <a:lumOff val="25000"/>
                  </a:srgbClr>
                </a:solidFill>
                <a:latin typeface="Aptos" panose="020B0004020202020204"/>
                <a:ea typeface="+mn-ea"/>
                <a:cs typeface="+mn-cs"/>
              </a:rPr>
              <a:t>friction</a:t>
            </a:r>
            <a:endParaRPr lang="da-DK" sz="2400" b="1" dirty="0">
              <a:solidFill>
                <a:srgbClr val="0E2841">
                  <a:lumMod val="75000"/>
                  <a:lumOff val="25000"/>
                </a:srgbClr>
              </a:solidFill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E034478B-9E9C-4A97-B85C-B26C8866C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1800" dirty="0" err="1"/>
              <a:t>Metered</a:t>
            </a:r>
            <a:r>
              <a:rPr lang="da-DK" sz="1800" dirty="0"/>
              <a:t> </a:t>
            </a:r>
            <a:r>
              <a:rPr lang="da-DK" sz="1800" dirty="0" err="1"/>
              <a:t>access</a:t>
            </a:r>
            <a:r>
              <a:rPr lang="da-DK" sz="1800" dirty="0"/>
              <a:t> has </a:t>
            </a:r>
            <a:r>
              <a:rPr lang="da-DK" sz="1800" dirty="0" err="1"/>
              <a:t>inbuilt</a:t>
            </a:r>
            <a:r>
              <a:rPr lang="da-DK" sz="1800" dirty="0"/>
              <a:t> </a:t>
            </a:r>
            <a:r>
              <a:rPr lang="da-DK" sz="1800" dirty="0" err="1"/>
              <a:t>fritction</a:t>
            </a:r>
            <a:r>
              <a:rPr lang="da-DK" sz="1800" dirty="0"/>
              <a:t>, but </a:t>
            </a:r>
            <a:r>
              <a:rPr lang="da-DK" sz="1800" dirty="0" err="1"/>
              <a:t>can</a:t>
            </a:r>
            <a:r>
              <a:rPr lang="da-DK" sz="1800" dirty="0"/>
              <a:t> </a:t>
            </a:r>
            <a:r>
              <a:rPr lang="da-DK" sz="1800" dirty="0" err="1"/>
              <a:t>be</a:t>
            </a:r>
            <a:r>
              <a:rPr lang="da-DK" sz="1800" dirty="0"/>
              <a:t> a </a:t>
            </a:r>
            <a:r>
              <a:rPr lang="da-DK" sz="1800" dirty="0" err="1"/>
              <a:t>hard</a:t>
            </a:r>
            <a:r>
              <a:rPr lang="da-DK" sz="1800" dirty="0"/>
              <a:t> </a:t>
            </a:r>
            <a:r>
              <a:rPr lang="da-DK" sz="1800" dirty="0" err="1"/>
              <a:t>sell</a:t>
            </a:r>
            <a:r>
              <a:rPr lang="da-DK" sz="1800" dirty="0"/>
              <a:t> to patrons and </a:t>
            </a:r>
            <a:r>
              <a:rPr lang="da-DK" sz="1800" dirty="0" err="1"/>
              <a:t>especially</a:t>
            </a:r>
            <a:r>
              <a:rPr lang="da-DK" sz="1800" dirty="0"/>
              <a:t> </a:t>
            </a:r>
            <a:r>
              <a:rPr lang="da-DK" sz="1800" dirty="0" err="1"/>
              <a:t>children</a:t>
            </a:r>
            <a:endParaRPr lang="da-DK" sz="1800" dirty="0"/>
          </a:p>
          <a:p>
            <a:r>
              <a:rPr lang="da-DK" sz="1800" dirty="0"/>
              <a:t>Libraries </a:t>
            </a:r>
            <a:r>
              <a:rPr lang="da-DK" sz="1800" dirty="0" err="1"/>
              <a:t>setting</a:t>
            </a:r>
            <a:r>
              <a:rPr lang="da-DK" sz="1800" dirty="0"/>
              <a:t> </a:t>
            </a:r>
            <a:r>
              <a:rPr lang="da-DK" sz="1800" dirty="0" err="1"/>
              <a:t>monetary</a:t>
            </a:r>
            <a:r>
              <a:rPr lang="da-DK" sz="1800" dirty="0"/>
              <a:t> stops </a:t>
            </a:r>
            <a:r>
              <a:rPr lang="da-DK" sz="1800" dirty="0" err="1"/>
              <a:t>e.g</a:t>
            </a:r>
            <a:r>
              <a:rPr lang="da-DK" sz="1800" dirty="0"/>
              <a:t>. </a:t>
            </a:r>
            <a:r>
              <a:rPr lang="da-DK" sz="1800" dirty="0" err="1"/>
              <a:t>monthly</a:t>
            </a:r>
            <a:r>
              <a:rPr lang="da-DK" sz="1800" dirty="0"/>
              <a:t> is </a:t>
            </a:r>
            <a:r>
              <a:rPr lang="da-DK" sz="1800" dirty="0" err="1"/>
              <a:t>effective</a:t>
            </a:r>
            <a:r>
              <a:rPr lang="da-DK" sz="1800" dirty="0"/>
              <a:t> but </a:t>
            </a:r>
            <a:r>
              <a:rPr lang="da-DK" sz="1800" dirty="0" err="1"/>
              <a:t>also</a:t>
            </a:r>
            <a:r>
              <a:rPr lang="da-DK" sz="1800" dirty="0"/>
              <a:t> a bit </a:t>
            </a:r>
            <a:r>
              <a:rPr lang="da-DK" sz="1800" dirty="0" err="1"/>
              <a:t>depressing</a:t>
            </a:r>
            <a:endParaRPr lang="da-DK" sz="1800" dirty="0"/>
          </a:p>
          <a:p>
            <a:r>
              <a:rPr lang="da-DK" sz="1800" dirty="0" err="1"/>
              <a:t>Being</a:t>
            </a:r>
            <a:r>
              <a:rPr lang="da-DK" sz="1800" dirty="0"/>
              <a:t> a </a:t>
            </a:r>
            <a:r>
              <a:rPr lang="da-DK" sz="1800" dirty="0" err="1"/>
              <a:t>lot</a:t>
            </a:r>
            <a:r>
              <a:rPr lang="da-DK" sz="1800" dirty="0"/>
              <a:t> more </a:t>
            </a:r>
            <a:r>
              <a:rPr lang="da-DK" sz="1800" dirty="0" err="1"/>
              <a:t>draconian</a:t>
            </a:r>
            <a:r>
              <a:rPr lang="da-DK" sz="1800" dirty="0"/>
              <a:t> in the nature of the </a:t>
            </a:r>
            <a:r>
              <a:rPr lang="da-DK" sz="1800" dirty="0" err="1"/>
              <a:t>collection</a:t>
            </a:r>
            <a:r>
              <a:rPr lang="da-DK" sz="1800" dirty="0"/>
              <a:t> and/or </a:t>
            </a:r>
            <a:r>
              <a:rPr lang="da-DK" sz="1800" dirty="0" err="1"/>
              <a:t>target</a:t>
            </a:r>
            <a:r>
              <a:rPr lang="da-DK" sz="1800" dirty="0"/>
              <a:t> users (</a:t>
            </a:r>
            <a:r>
              <a:rPr lang="da-DK" sz="1800" dirty="0" err="1"/>
              <a:t>We</a:t>
            </a:r>
            <a:r>
              <a:rPr lang="da-DK" sz="1800" dirty="0"/>
              <a:t> </a:t>
            </a:r>
            <a:r>
              <a:rPr lang="da-DK" sz="1800" dirty="0" err="1"/>
              <a:t>don’t</a:t>
            </a:r>
            <a:r>
              <a:rPr lang="da-DK" sz="1800" dirty="0"/>
              <a:t> have the </a:t>
            </a:r>
            <a:r>
              <a:rPr lang="da-DK" sz="1800" i="1" dirty="0"/>
              <a:t>Die Hard</a:t>
            </a:r>
            <a:r>
              <a:rPr lang="da-DK" sz="1800" dirty="0"/>
              <a:t> </a:t>
            </a:r>
            <a:r>
              <a:rPr lang="da-DK" sz="1800" dirty="0" err="1"/>
              <a:t>oeuvre</a:t>
            </a:r>
            <a:r>
              <a:rPr lang="da-DK" sz="1800" dirty="0"/>
              <a:t> in </a:t>
            </a:r>
            <a:r>
              <a:rPr lang="da-DK" sz="1800" dirty="0" err="1"/>
              <a:t>our</a:t>
            </a:r>
            <a:r>
              <a:rPr lang="da-DK" sz="1800" dirty="0"/>
              <a:t> </a:t>
            </a:r>
            <a:r>
              <a:rPr lang="da-DK" sz="1800" dirty="0" err="1"/>
              <a:t>movie</a:t>
            </a:r>
            <a:r>
              <a:rPr lang="da-DK" sz="1800" dirty="0"/>
              <a:t> service for </a:t>
            </a:r>
            <a:r>
              <a:rPr lang="da-DK" sz="1800" dirty="0" err="1"/>
              <a:t>instance</a:t>
            </a:r>
            <a:r>
              <a:rPr lang="da-DK" sz="1800" dirty="0"/>
              <a:t>)</a:t>
            </a:r>
          </a:p>
          <a:p>
            <a:r>
              <a:rPr lang="da-DK" sz="1800" dirty="0" err="1"/>
              <a:t>Other</a:t>
            </a:r>
            <a:r>
              <a:rPr lang="da-DK" sz="1800" dirty="0"/>
              <a:t> </a:t>
            </a:r>
            <a:r>
              <a:rPr lang="da-DK" sz="1800" dirty="0" err="1"/>
              <a:t>inventive</a:t>
            </a:r>
            <a:r>
              <a:rPr lang="da-DK" sz="1800" dirty="0"/>
              <a:t> solutions </a:t>
            </a:r>
            <a:r>
              <a:rPr lang="da-DK" sz="1800" dirty="0" err="1"/>
              <a:t>such</a:t>
            </a:r>
            <a:r>
              <a:rPr lang="da-DK" sz="1800" dirty="0"/>
              <a:t> as </a:t>
            </a:r>
            <a:r>
              <a:rPr lang="da-DK" sz="1800" dirty="0" err="1"/>
              <a:t>making</a:t>
            </a:r>
            <a:r>
              <a:rPr lang="da-DK" sz="1800" dirty="0"/>
              <a:t> </a:t>
            </a:r>
            <a:r>
              <a:rPr lang="da-DK" sz="1800" dirty="0" err="1"/>
              <a:t>customers</a:t>
            </a:r>
            <a:r>
              <a:rPr lang="da-DK" sz="1800" dirty="0"/>
              <a:t> </a:t>
            </a:r>
            <a:r>
              <a:rPr lang="da-DK" sz="1800" dirty="0" err="1"/>
              <a:t>come</a:t>
            </a:r>
            <a:r>
              <a:rPr lang="da-DK" sz="1800" dirty="0"/>
              <a:t> to the </a:t>
            </a:r>
            <a:r>
              <a:rPr lang="da-DK" sz="1800" dirty="0" err="1"/>
              <a:t>physical</a:t>
            </a:r>
            <a:r>
              <a:rPr lang="da-DK" sz="1800" dirty="0"/>
              <a:t> </a:t>
            </a:r>
            <a:r>
              <a:rPr lang="da-DK" sz="1800" dirty="0" err="1"/>
              <a:t>library</a:t>
            </a:r>
            <a:r>
              <a:rPr lang="da-DK" sz="1800" dirty="0"/>
              <a:t> for </a:t>
            </a:r>
            <a:r>
              <a:rPr lang="da-DK" sz="1800" dirty="0" err="1"/>
              <a:t>their</a:t>
            </a:r>
            <a:r>
              <a:rPr lang="da-DK" sz="1800" dirty="0"/>
              <a:t> </a:t>
            </a:r>
            <a:r>
              <a:rPr lang="da-DK" sz="1800" dirty="0" err="1"/>
              <a:t>ebooks</a:t>
            </a:r>
            <a:endParaRPr lang="da-DK" sz="1800" dirty="0"/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26E0EA7C-7BD5-49AC-A8DF-03EE8510C58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802" b="780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0EECAB6-F49A-474A-B2C4-4CB2030CE6D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a-DK"/>
              <a:t>Side </a:t>
            </a:r>
            <a:fld id="{24C8C45C-947F-4981-8B3F-4F32E973C901}" type="slidenum">
              <a:rPr lang="da-DK" smtClean="0"/>
              <a:pPr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693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65955-2F93-4642-BD69-CAA722ABC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Realisation</a:t>
            </a:r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9309B9E5-1369-43A1-BB12-ACCFFF2CA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 err="1"/>
              <a:t>When</a:t>
            </a:r>
            <a:r>
              <a:rPr lang="da-DK" sz="1800" dirty="0"/>
              <a:t> I </a:t>
            </a:r>
            <a:r>
              <a:rPr lang="da-DK" sz="1800" dirty="0" err="1"/>
              <a:t>took</a:t>
            </a:r>
            <a:r>
              <a:rPr lang="da-DK" sz="1800" dirty="0"/>
              <a:t> over as </a:t>
            </a:r>
            <a:r>
              <a:rPr lang="da-DK" sz="1800" dirty="0" err="1"/>
              <a:t>chief</a:t>
            </a:r>
            <a:r>
              <a:rPr lang="da-DK" sz="1800" dirty="0"/>
              <a:t> </a:t>
            </a:r>
            <a:r>
              <a:rPr lang="da-DK" sz="1800" dirty="0" err="1"/>
              <a:t>negotiator</a:t>
            </a:r>
            <a:r>
              <a:rPr lang="da-DK" sz="1800" dirty="0"/>
              <a:t> in 2017:</a:t>
            </a:r>
          </a:p>
          <a:p>
            <a:pPr marL="0" indent="0">
              <a:buNone/>
            </a:pPr>
            <a:endParaRPr lang="da-DK" sz="1800" dirty="0"/>
          </a:p>
          <a:p>
            <a:r>
              <a:rPr lang="da-DK" sz="1800" dirty="0"/>
              <a:t>95-8% of the </a:t>
            </a:r>
            <a:r>
              <a:rPr lang="da-DK" sz="1800" dirty="0" err="1"/>
              <a:t>catalogue</a:t>
            </a:r>
            <a:r>
              <a:rPr lang="da-DK" sz="1800" dirty="0"/>
              <a:t> </a:t>
            </a:r>
            <a:r>
              <a:rPr lang="da-DK" sz="1800" dirty="0" err="1"/>
              <a:t>we</a:t>
            </a:r>
            <a:r>
              <a:rPr lang="da-DK" sz="1800" dirty="0"/>
              <a:t> </a:t>
            </a:r>
            <a:r>
              <a:rPr lang="da-DK" sz="1800" dirty="0" err="1"/>
              <a:t>agree</a:t>
            </a:r>
            <a:r>
              <a:rPr lang="da-DK" sz="1800" dirty="0"/>
              <a:t> on</a:t>
            </a:r>
          </a:p>
          <a:p>
            <a:r>
              <a:rPr lang="da-DK" sz="1800" dirty="0"/>
              <a:t>Publishers </a:t>
            </a:r>
            <a:r>
              <a:rPr lang="da-DK" sz="1800" dirty="0" err="1"/>
              <a:t>need</a:t>
            </a:r>
            <a:r>
              <a:rPr lang="da-DK" sz="1800" dirty="0"/>
              <a:t> </a:t>
            </a:r>
            <a:r>
              <a:rPr lang="da-DK" sz="1800" dirty="0" err="1"/>
              <a:t>friction</a:t>
            </a:r>
            <a:r>
              <a:rPr lang="da-DK" sz="1800" dirty="0"/>
              <a:t> and </a:t>
            </a:r>
            <a:r>
              <a:rPr lang="da-DK" sz="1800" dirty="0" err="1"/>
              <a:t>we</a:t>
            </a:r>
            <a:r>
              <a:rPr lang="da-DK" sz="1800" dirty="0"/>
              <a:t> </a:t>
            </a:r>
            <a:r>
              <a:rPr lang="da-DK" sz="1800" dirty="0" err="1"/>
              <a:t>can’t</a:t>
            </a:r>
            <a:r>
              <a:rPr lang="da-DK" sz="1800" dirty="0"/>
              <a:t> </a:t>
            </a:r>
            <a:r>
              <a:rPr lang="da-DK" sz="1800" dirty="0" err="1"/>
              <a:t>afford</a:t>
            </a:r>
            <a:r>
              <a:rPr lang="da-DK" sz="1800" dirty="0"/>
              <a:t> not to have </a:t>
            </a:r>
            <a:r>
              <a:rPr lang="da-DK" sz="1800" dirty="0" err="1"/>
              <a:t>friction</a:t>
            </a:r>
            <a:r>
              <a:rPr lang="da-DK" sz="1800" dirty="0"/>
              <a:t> </a:t>
            </a:r>
            <a:r>
              <a:rPr lang="da-DK" sz="1800" dirty="0" err="1"/>
              <a:t>anyway</a:t>
            </a:r>
            <a:endParaRPr lang="da-DK" sz="1800" dirty="0"/>
          </a:p>
          <a:p>
            <a:r>
              <a:rPr lang="da-DK" sz="1800" dirty="0"/>
              <a:t>Price, </a:t>
            </a:r>
            <a:r>
              <a:rPr lang="da-DK" sz="1800" dirty="0" err="1"/>
              <a:t>easy</a:t>
            </a:r>
            <a:r>
              <a:rPr lang="da-DK" sz="1800" dirty="0"/>
              <a:t> </a:t>
            </a:r>
            <a:r>
              <a:rPr lang="da-DK" sz="1800" dirty="0" err="1"/>
              <a:t>access</a:t>
            </a:r>
            <a:r>
              <a:rPr lang="da-DK" sz="1800" dirty="0"/>
              <a:t>, </a:t>
            </a:r>
            <a:r>
              <a:rPr lang="da-DK" sz="1800" dirty="0" err="1"/>
              <a:t>quality</a:t>
            </a:r>
            <a:r>
              <a:rPr lang="da-DK" sz="1800" dirty="0"/>
              <a:t> of </a:t>
            </a:r>
            <a:r>
              <a:rPr lang="da-DK" sz="1800" dirty="0" err="1"/>
              <a:t>titles</a:t>
            </a:r>
            <a:r>
              <a:rPr lang="da-DK" sz="1800" dirty="0"/>
              <a:t>; </a:t>
            </a:r>
            <a:r>
              <a:rPr lang="da-DK" sz="1800" dirty="0" err="1"/>
              <a:t>pick</a:t>
            </a:r>
            <a:r>
              <a:rPr lang="da-DK" sz="1800" dirty="0"/>
              <a:t> </a:t>
            </a:r>
            <a:r>
              <a:rPr lang="da-DK" sz="1800" dirty="0" err="1"/>
              <a:t>any</a:t>
            </a:r>
            <a:r>
              <a:rPr lang="da-DK" sz="1800" dirty="0"/>
              <a:t> </a:t>
            </a:r>
            <a:r>
              <a:rPr lang="da-DK" sz="1800" dirty="0" err="1"/>
              <a:t>two</a:t>
            </a:r>
            <a:endParaRPr lang="da-DK" sz="1800" dirty="0"/>
          </a:p>
          <a:p>
            <a:r>
              <a:rPr lang="da-DK" sz="1800" dirty="0" err="1"/>
              <a:t>Our</a:t>
            </a:r>
            <a:r>
              <a:rPr lang="da-DK" sz="1800" dirty="0"/>
              <a:t> </a:t>
            </a:r>
            <a:r>
              <a:rPr lang="da-DK" sz="1800" dirty="0" err="1"/>
              <a:t>editorial</a:t>
            </a:r>
            <a:r>
              <a:rPr lang="da-DK" sz="1800" dirty="0"/>
              <a:t> team had </a:t>
            </a:r>
            <a:r>
              <a:rPr lang="da-DK" sz="1800" dirty="0" err="1"/>
              <a:t>built</a:t>
            </a:r>
            <a:r>
              <a:rPr lang="da-DK" sz="1800" dirty="0"/>
              <a:t> up </a:t>
            </a:r>
            <a:r>
              <a:rPr lang="da-DK" sz="1800" dirty="0" err="1"/>
              <a:t>impressive</a:t>
            </a:r>
            <a:r>
              <a:rPr lang="da-DK" sz="1800" dirty="0"/>
              <a:t> </a:t>
            </a:r>
            <a:r>
              <a:rPr lang="da-DK" sz="1800" dirty="0" err="1"/>
              <a:t>competencies</a:t>
            </a:r>
            <a:r>
              <a:rPr lang="da-DK" sz="1800" dirty="0"/>
              <a:t> with </a:t>
            </a:r>
            <a:r>
              <a:rPr lang="da-DK" sz="1800" dirty="0" err="1"/>
              <a:t>children’s</a:t>
            </a:r>
            <a:r>
              <a:rPr lang="da-DK" sz="1800" dirty="0"/>
              <a:t> </a:t>
            </a:r>
            <a:r>
              <a:rPr lang="da-DK" sz="1800" dirty="0" err="1"/>
              <a:t>literature</a:t>
            </a:r>
            <a:r>
              <a:rPr lang="da-DK" sz="1800" dirty="0"/>
              <a:t>, Danish, </a:t>
            </a:r>
            <a:r>
              <a:rPr lang="da-DK" sz="1800" dirty="0" err="1"/>
              <a:t>narrow</a:t>
            </a:r>
            <a:r>
              <a:rPr lang="da-DK" sz="1800" dirty="0"/>
              <a:t> and </a:t>
            </a:r>
            <a:r>
              <a:rPr lang="da-DK" sz="1800" dirty="0" err="1"/>
              <a:t>older</a:t>
            </a:r>
            <a:r>
              <a:rPr lang="da-DK" sz="1800" dirty="0"/>
              <a:t> </a:t>
            </a:r>
            <a:r>
              <a:rPr lang="da-DK" sz="1800" dirty="0" err="1"/>
              <a:t>literature</a:t>
            </a:r>
            <a:endParaRPr lang="da-DK" sz="18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C189223-FCEC-4521-B321-5BB9C0344D3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15</a:t>
            </a:fld>
            <a:endParaRPr lang="da-DK" noProof="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23465378-5E54-49A2-B486-D55C2CF4FC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31"/>
          <a:stretch/>
        </p:blipFill>
        <p:spPr>
          <a:xfrm>
            <a:off x="7042028" y="421200"/>
            <a:ext cx="4049482" cy="5782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54224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D8C8E8-BA46-4EBB-AD28-49BA5F2D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 big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win-win</a:t>
            </a:r>
            <a:endParaRPr lang="da-DK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B7CA503-F427-437E-9132-6C6049E70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2400"/>
            <a:ext cx="5130600" cy="3981600"/>
          </a:xfrm>
        </p:spPr>
        <p:txBody>
          <a:bodyPr/>
          <a:lstStyle/>
          <a:p>
            <a:r>
              <a:rPr lang="da-DK" sz="1800" dirty="0"/>
              <a:t>eReolen has new </a:t>
            </a:r>
            <a:r>
              <a:rPr lang="da-DK" sz="1800" dirty="0" err="1"/>
              <a:t>titles</a:t>
            </a:r>
            <a:r>
              <a:rPr lang="da-DK" sz="1800" dirty="0"/>
              <a:t>, but </a:t>
            </a:r>
            <a:r>
              <a:rPr lang="da-DK" sz="1800" dirty="0" err="1"/>
              <a:t>they</a:t>
            </a:r>
            <a:r>
              <a:rPr lang="da-DK" sz="1800" dirty="0"/>
              <a:t> </a:t>
            </a:r>
            <a:r>
              <a:rPr lang="da-DK" sz="1800" dirty="0" err="1"/>
              <a:t>are</a:t>
            </a:r>
            <a:r>
              <a:rPr lang="da-DK" sz="1800" dirty="0"/>
              <a:t> </a:t>
            </a:r>
            <a:r>
              <a:rPr lang="da-DK" sz="1800" dirty="0" err="1"/>
              <a:t>restricted</a:t>
            </a:r>
            <a:endParaRPr lang="da-DK" sz="1800" dirty="0"/>
          </a:p>
          <a:p>
            <a:r>
              <a:rPr lang="da-DK" sz="1800" dirty="0" err="1"/>
              <a:t>It’s</a:t>
            </a:r>
            <a:r>
              <a:rPr lang="da-DK" sz="1800" dirty="0"/>
              <a:t> a </a:t>
            </a:r>
            <a:r>
              <a:rPr lang="da-DK" sz="1800" dirty="0" err="1"/>
              <a:t>prerequisite</a:t>
            </a:r>
            <a:r>
              <a:rPr lang="da-DK" sz="1800" dirty="0"/>
              <a:t> for </a:t>
            </a:r>
            <a:r>
              <a:rPr lang="da-DK" sz="1800" dirty="0" err="1"/>
              <a:t>being</a:t>
            </a:r>
            <a:r>
              <a:rPr lang="da-DK" sz="1800" dirty="0"/>
              <a:t> on eReolen </a:t>
            </a:r>
            <a:r>
              <a:rPr lang="da-DK" sz="1800" dirty="0" err="1"/>
              <a:t>that</a:t>
            </a:r>
            <a:r>
              <a:rPr lang="da-DK" sz="1800" dirty="0"/>
              <a:t> </a:t>
            </a:r>
            <a:r>
              <a:rPr lang="da-DK" sz="1800" dirty="0" err="1"/>
              <a:t>we</a:t>
            </a:r>
            <a:r>
              <a:rPr lang="da-DK" sz="1800" dirty="0"/>
              <a:t> </a:t>
            </a:r>
            <a:r>
              <a:rPr lang="da-DK" sz="1800" dirty="0" err="1"/>
              <a:t>get</a:t>
            </a:r>
            <a:r>
              <a:rPr lang="da-DK" sz="1800" dirty="0"/>
              <a:t> </a:t>
            </a:r>
            <a:r>
              <a:rPr lang="da-DK" sz="1800" dirty="0" err="1"/>
              <a:t>publishers</a:t>
            </a:r>
            <a:r>
              <a:rPr lang="da-DK" sz="1800" dirty="0"/>
              <a:t>’ new </a:t>
            </a:r>
            <a:r>
              <a:rPr lang="da-DK" sz="1800" dirty="0" err="1"/>
              <a:t>titles</a:t>
            </a:r>
            <a:r>
              <a:rPr lang="da-DK" sz="1800" dirty="0"/>
              <a:t> and </a:t>
            </a:r>
            <a:r>
              <a:rPr lang="da-DK" sz="1800" dirty="0" err="1"/>
              <a:t>your</a:t>
            </a:r>
            <a:r>
              <a:rPr lang="da-DK" sz="1800" dirty="0"/>
              <a:t> </a:t>
            </a:r>
            <a:r>
              <a:rPr lang="da-DK" sz="1800" dirty="0" err="1"/>
              <a:t>audiobooks</a:t>
            </a:r>
            <a:r>
              <a:rPr lang="da-DK" sz="1800" dirty="0"/>
              <a:t> (the new </a:t>
            </a:r>
            <a:r>
              <a:rPr lang="da-DK" sz="1800" dirty="0" err="1"/>
              <a:t>even</a:t>
            </a:r>
            <a:r>
              <a:rPr lang="da-DK" sz="1800" dirty="0"/>
              <a:t> </a:t>
            </a:r>
            <a:r>
              <a:rPr lang="da-DK" sz="1800" dirty="0" err="1"/>
              <a:t>blacker</a:t>
            </a:r>
            <a:r>
              <a:rPr lang="da-DK" sz="1800" dirty="0"/>
              <a:t> </a:t>
            </a:r>
            <a:r>
              <a:rPr lang="da-DK" sz="1800" dirty="0" err="1"/>
              <a:t>black</a:t>
            </a:r>
            <a:r>
              <a:rPr lang="da-DK" sz="1800" dirty="0"/>
              <a:t>)</a:t>
            </a:r>
          </a:p>
          <a:p>
            <a:r>
              <a:rPr lang="da-DK" sz="1800" dirty="0"/>
              <a:t>Not all of </a:t>
            </a:r>
            <a:r>
              <a:rPr lang="da-DK" sz="1800" dirty="0" err="1"/>
              <a:t>them</a:t>
            </a:r>
            <a:r>
              <a:rPr lang="da-DK" sz="1800" dirty="0"/>
              <a:t> and not on release date, but at a </a:t>
            </a:r>
            <a:r>
              <a:rPr lang="da-DK" sz="1800" dirty="0" err="1"/>
              <a:t>reasonable</a:t>
            </a:r>
            <a:r>
              <a:rPr lang="da-DK" sz="1800" dirty="0"/>
              <a:t> </a:t>
            </a:r>
            <a:r>
              <a:rPr lang="da-DK" sz="1800" dirty="0" err="1"/>
              <a:t>level</a:t>
            </a:r>
            <a:endParaRPr lang="da-DK" sz="1800" dirty="0"/>
          </a:p>
          <a:p>
            <a:r>
              <a:rPr lang="da-DK" sz="1800" dirty="0" err="1"/>
              <a:t>Then</a:t>
            </a:r>
            <a:r>
              <a:rPr lang="da-DK" sz="1800" dirty="0"/>
              <a:t> </a:t>
            </a:r>
            <a:r>
              <a:rPr lang="da-DK" sz="1800" dirty="0" err="1"/>
              <a:t>we</a:t>
            </a:r>
            <a:r>
              <a:rPr lang="da-DK" sz="1800" dirty="0"/>
              <a:t> promote (and pay for!) </a:t>
            </a:r>
            <a:r>
              <a:rPr lang="da-DK" sz="1800" i="1" dirty="0"/>
              <a:t>all the </a:t>
            </a:r>
            <a:r>
              <a:rPr lang="da-DK" sz="1800" i="1" dirty="0" err="1"/>
              <a:t>publisher’s</a:t>
            </a:r>
            <a:r>
              <a:rPr lang="da-DK" sz="1800" i="1" dirty="0"/>
              <a:t> </a:t>
            </a:r>
            <a:r>
              <a:rPr lang="da-DK" sz="1800" i="1" dirty="0" err="1"/>
              <a:t>other</a:t>
            </a:r>
            <a:r>
              <a:rPr lang="da-DK" sz="1800" i="1" dirty="0"/>
              <a:t> </a:t>
            </a:r>
            <a:r>
              <a:rPr lang="da-DK" sz="1800" i="1" dirty="0" err="1"/>
              <a:t>titles</a:t>
            </a:r>
            <a:r>
              <a:rPr lang="da-DK" sz="1800" i="1" dirty="0"/>
              <a:t> the news-</a:t>
            </a:r>
            <a:r>
              <a:rPr lang="da-DK" sz="1800" i="1" dirty="0" err="1"/>
              <a:t>addicted</a:t>
            </a:r>
            <a:r>
              <a:rPr lang="da-DK" sz="1800" i="1" dirty="0"/>
              <a:t> </a:t>
            </a:r>
            <a:r>
              <a:rPr lang="da-DK" sz="1800" i="1" dirty="0" err="1"/>
              <a:t>commercial</a:t>
            </a:r>
            <a:r>
              <a:rPr lang="da-DK" sz="1800" i="1" dirty="0"/>
              <a:t> services </a:t>
            </a:r>
            <a:r>
              <a:rPr lang="da-DK" sz="1800" i="1" dirty="0" err="1"/>
              <a:t>aren’t</a:t>
            </a:r>
            <a:r>
              <a:rPr lang="da-DK" sz="1800" i="1" dirty="0"/>
              <a:t> </a:t>
            </a:r>
            <a:r>
              <a:rPr lang="da-DK" sz="1800" i="1" dirty="0" err="1"/>
              <a:t>interested</a:t>
            </a:r>
            <a:r>
              <a:rPr lang="da-DK" sz="1800" i="1" dirty="0"/>
              <a:t> in!</a:t>
            </a:r>
          </a:p>
          <a:p>
            <a:r>
              <a:rPr lang="da-DK" sz="1800" dirty="0" err="1"/>
              <a:t>We</a:t>
            </a:r>
            <a:r>
              <a:rPr lang="da-DK" sz="1800" dirty="0"/>
              <a:t> have </a:t>
            </a:r>
            <a:r>
              <a:rPr lang="da-DK" sz="1800" dirty="0" err="1"/>
              <a:t>placed</a:t>
            </a:r>
            <a:r>
              <a:rPr lang="da-DK" sz="1800" dirty="0"/>
              <a:t> eReolen a </a:t>
            </a:r>
            <a:r>
              <a:rPr lang="da-DK" sz="1800" dirty="0" err="1"/>
              <a:t>different</a:t>
            </a:r>
            <a:r>
              <a:rPr lang="da-DK" sz="1800" dirty="0"/>
              <a:t> </a:t>
            </a:r>
            <a:r>
              <a:rPr lang="da-DK" sz="1800" dirty="0" err="1"/>
              <a:t>place</a:t>
            </a:r>
            <a:r>
              <a:rPr lang="da-DK" sz="1800" dirty="0"/>
              <a:t> in the </a:t>
            </a:r>
            <a:r>
              <a:rPr lang="da-DK" sz="1800" dirty="0" err="1"/>
              <a:t>market</a:t>
            </a:r>
            <a:r>
              <a:rPr lang="da-DK" sz="1800" dirty="0"/>
              <a:t> than </a:t>
            </a:r>
            <a:r>
              <a:rPr lang="da-DK" sz="1800" dirty="0" err="1"/>
              <a:t>our</a:t>
            </a:r>
            <a:r>
              <a:rPr lang="da-DK" sz="1800" dirty="0"/>
              <a:t> </a:t>
            </a:r>
            <a:r>
              <a:rPr lang="da-DK" sz="1800" dirty="0" err="1"/>
              <a:t>commercial</a:t>
            </a:r>
            <a:r>
              <a:rPr lang="da-DK" sz="1800" dirty="0"/>
              <a:t> </a:t>
            </a:r>
            <a:r>
              <a:rPr lang="da-DK" sz="1800" dirty="0" err="1"/>
              <a:t>colleagues</a:t>
            </a:r>
            <a:r>
              <a:rPr lang="da-DK" sz="1800" dirty="0"/>
              <a:t> and </a:t>
            </a:r>
            <a:r>
              <a:rPr lang="da-DK" sz="1800" dirty="0" err="1"/>
              <a:t>we</a:t>
            </a:r>
            <a:r>
              <a:rPr lang="da-DK" sz="1800" dirty="0"/>
              <a:t> </a:t>
            </a:r>
            <a:r>
              <a:rPr lang="da-DK" sz="1800" dirty="0" err="1"/>
              <a:t>take</a:t>
            </a:r>
            <a:r>
              <a:rPr lang="da-DK" sz="1800" dirty="0"/>
              <a:t> up 28% of the digital </a:t>
            </a:r>
            <a:r>
              <a:rPr lang="da-DK" sz="1800" dirty="0" err="1"/>
              <a:t>trade</a:t>
            </a:r>
            <a:r>
              <a:rPr lang="da-DK" sz="1800" dirty="0"/>
              <a:t> </a:t>
            </a:r>
            <a:r>
              <a:rPr lang="da-DK" sz="1800" dirty="0" err="1"/>
              <a:t>market</a:t>
            </a:r>
            <a:endParaRPr lang="da-DK" sz="18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FC98E1D-0F0D-442F-BAFE-C76CE820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C8C45C-947F-4981-8B3F-4F32E973C901}" type="slidenum">
              <a:rPr lang="da-DK" smtClean="0"/>
              <a:pPr/>
              <a:t>16</a:t>
            </a:fld>
            <a:endParaRPr lang="da-DK" cap="all"/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592AF893-E007-4811-AEE3-65A9D37121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9825" y="2014764"/>
            <a:ext cx="5464175" cy="39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95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351B46-FFBB-4E8B-B9C2-297FA068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Unique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collaboration</a:t>
            </a:r>
            <a:endParaRPr lang="da-DK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129EAAC-A832-403F-BAB4-52E6AAE84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17</a:t>
            </a:fld>
            <a:endParaRPr lang="da-DK" noProof="0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67879AB-100A-4803-98A1-0E5231823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86" r="18026" b="23964"/>
          <a:stretch/>
        </p:blipFill>
        <p:spPr>
          <a:xfrm>
            <a:off x="719998" y="1957578"/>
            <a:ext cx="6971071" cy="294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FBF651C6-1024-427D-AFDB-EEA313AFF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51" r="18026" b="24198"/>
          <a:stretch/>
        </p:blipFill>
        <p:spPr>
          <a:xfrm>
            <a:off x="2970463" y="2936367"/>
            <a:ext cx="6971071" cy="294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54A3FCB-EA0D-4373-8B0D-5E391EF635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71" r="18026" b="23378"/>
          <a:stretch/>
        </p:blipFill>
        <p:spPr>
          <a:xfrm>
            <a:off x="5220928" y="3915157"/>
            <a:ext cx="6971071" cy="294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726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CD637F35-E00D-B27A-E6FA-3A25C06C8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EBLIDA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E9F36C9-11D0-734E-5AF0-A79FA6389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18</a:t>
            </a:fld>
            <a:endParaRPr lang="en-GB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462B5E4-67B7-3FFC-4A55-7ADBD82C5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763" y="0"/>
            <a:ext cx="3163824" cy="6858000"/>
          </a:xfrm>
          <a:prstGeom prst="rect">
            <a:avLst/>
          </a:prstGeom>
        </p:spPr>
      </p:pic>
      <p:pic>
        <p:nvPicPr>
          <p:cNvPr id="6" name="Billede 5" descr="Et billede, der indeholder tekst, Ansigt, bog, Publikation/tidsskrift/artikel&#10;&#10;Automatisk genereret beskrivelse">
            <a:extLst>
              <a:ext uri="{FF2B5EF4-FFF2-40B4-BE49-F238E27FC236}">
                <a16:creationId xmlns:a16="http://schemas.microsoft.com/office/drawing/2014/main" id="{70075A00-12E2-023E-4CEE-A4E2A25E62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87" y="0"/>
            <a:ext cx="3168763" cy="6858000"/>
          </a:xfrm>
          <a:prstGeom prst="rect">
            <a:avLst/>
          </a:prstGeom>
        </p:spPr>
      </p:pic>
      <p:pic>
        <p:nvPicPr>
          <p:cNvPr id="7" name="Billede 6" descr="Et billede, der indeholder tekst, Ansigt, smil, kvinde&#10;&#10;Automatisk genereret beskrivelse">
            <a:extLst>
              <a:ext uri="{FF2B5EF4-FFF2-40B4-BE49-F238E27FC236}">
                <a16:creationId xmlns:a16="http://schemas.microsoft.com/office/drawing/2014/main" id="{3AFEB86A-5D7E-031C-C775-23496F187C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68763" cy="6858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63BE828-6946-3238-62FD-806ECD74D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3346" y="3429000"/>
            <a:ext cx="218865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9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297248AF-C12B-30DF-3615-D4ABC822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762" y="412711"/>
            <a:ext cx="715312" cy="69982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DA4C30B-B96F-F305-BAB9-701BF0FD67E6}"/>
              </a:ext>
            </a:extLst>
          </p:cNvPr>
          <p:cNvSpPr/>
          <p:nvPr/>
        </p:nvSpPr>
        <p:spPr>
          <a:xfrm>
            <a:off x="-1200" y="6825856"/>
            <a:ext cx="12194421" cy="312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C5F2C96-E282-F58D-1601-A122FC3E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756" y="6404174"/>
            <a:ext cx="631826" cy="365125"/>
          </a:xfrm>
        </p:spPr>
        <p:txBody>
          <a:bodyPr vert="horz" lIns="91440" tIns="45720" rIns="365759" bIns="91440" rtlCol="0" anchor="ctr"/>
          <a:lstStyle/>
          <a:p>
            <a:fld id="{330EA680-D336-4FF7-8B7A-9848BB0A1C32}" type="slidenum">
              <a:rPr lang="en-GB" sz="900" dirty="0" smtClean="0">
                <a:solidFill>
                  <a:srgbClr val="369CD9"/>
                </a:solidFill>
              </a:rPr>
              <a:t>19</a:t>
            </a:fld>
            <a:endParaRPr lang="en-GB" sz="900">
              <a:solidFill>
                <a:srgbClr val="369CD9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01133A-6ACC-1638-4EA6-7697229B6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4884" y="1825625"/>
            <a:ext cx="7271659" cy="4943674"/>
          </a:xfrm>
        </p:spPr>
        <p:txBody>
          <a:bodyPr vert="horz" lIns="914400" tIns="45720" rIns="228600" bIns="45720" rtlCol="0" anchor="t">
            <a:normAutofit/>
          </a:bodyPr>
          <a:lstStyle/>
          <a:p>
            <a:pPr marL="0" indent="0">
              <a:buNone/>
            </a:pPr>
            <a:r>
              <a:rPr lang="da-DK" sz="1800" b="1" dirty="0" err="1"/>
              <a:t>Choosing</a:t>
            </a:r>
            <a:r>
              <a:rPr lang="da-DK" sz="1800" b="1" dirty="0"/>
              <a:t> </a:t>
            </a:r>
            <a:r>
              <a:rPr lang="da-DK" sz="1800" b="1" dirty="0" err="1"/>
              <a:t>frontends</a:t>
            </a:r>
            <a:r>
              <a:rPr lang="da-DK" sz="1800" b="1" dirty="0"/>
              <a:t> &amp; integration</a:t>
            </a:r>
          </a:p>
          <a:p>
            <a:r>
              <a:rPr lang="da-DK" sz="1800" dirty="0" err="1"/>
              <a:t>Choosing</a:t>
            </a:r>
            <a:r>
              <a:rPr lang="da-DK" sz="1800" dirty="0"/>
              <a:t> </a:t>
            </a:r>
            <a:r>
              <a:rPr lang="da-DK" sz="1800" dirty="0" err="1"/>
              <a:t>existing</a:t>
            </a:r>
            <a:r>
              <a:rPr lang="da-DK" sz="1800" dirty="0"/>
              <a:t> </a:t>
            </a:r>
            <a:r>
              <a:rPr lang="da-DK" sz="1800" dirty="0" err="1"/>
              <a:t>ones</a:t>
            </a:r>
            <a:endParaRPr lang="da-DK" sz="1800" dirty="0"/>
          </a:p>
          <a:p>
            <a:r>
              <a:rPr lang="da-DK" sz="1800" dirty="0"/>
              <a:t>Integration with </a:t>
            </a:r>
            <a:r>
              <a:rPr lang="da-DK" sz="1800" dirty="0" err="1"/>
              <a:t>existing</a:t>
            </a:r>
            <a:r>
              <a:rPr lang="da-DK" sz="1800" dirty="0"/>
              <a:t> </a:t>
            </a:r>
            <a:r>
              <a:rPr lang="da-DK" sz="1800" dirty="0" err="1"/>
              <a:t>infrastructure</a:t>
            </a:r>
            <a:r>
              <a:rPr lang="da-DK" sz="1800" dirty="0"/>
              <a:t>?</a:t>
            </a:r>
          </a:p>
          <a:p>
            <a:r>
              <a:rPr lang="da-DK" sz="1800" dirty="0"/>
              <a:t>Special </a:t>
            </a:r>
            <a:r>
              <a:rPr lang="da-DK" sz="1800" dirty="0" err="1"/>
              <a:t>frontends</a:t>
            </a:r>
            <a:r>
              <a:rPr lang="da-DK" sz="1800" dirty="0"/>
              <a:t> for special user </a:t>
            </a:r>
            <a:r>
              <a:rPr lang="da-DK" sz="1800" dirty="0" err="1"/>
              <a:t>groups</a:t>
            </a:r>
            <a:r>
              <a:rPr lang="da-DK" sz="1800" dirty="0"/>
              <a:t>?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D277E75-B06A-9E84-FDD7-E56FE4C4862D}"/>
              </a:ext>
            </a:extLst>
          </p:cNvPr>
          <p:cNvSpPr txBox="1"/>
          <p:nvPr/>
        </p:nvSpPr>
        <p:spPr>
          <a:xfrm>
            <a:off x="2329543" y="650872"/>
            <a:ext cx="4198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Building an e-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lending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service</a:t>
            </a:r>
          </a:p>
        </p:txBody>
      </p:sp>
      <p:pic>
        <p:nvPicPr>
          <p:cNvPr id="7" name="Billede 6" descr="Et billede, der indeholder tekst, Ansigt, tøj, Flyer&#10;&#10;Automatisk genereret beskrivelse">
            <a:extLst>
              <a:ext uri="{FF2B5EF4-FFF2-40B4-BE49-F238E27FC236}">
                <a16:creationId xmlns:a16="http://schemas.microsoft.com/office/drawing/2014/main" id="{BB8B7B04-54EB-A54B-B280-112AB0F5D6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98" y="1452418"/>
            <a:ext cx="1727726" cy="3478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Billede 8" descr="Et billede, der indeholder tekst, skærmbillede, Website, Onlinereklamering&#10;&#10;Automatisk genereret beskrivelse">
            <a:extLst>
              <a:ext uri="{FF2B5EF4-FFF2-40B4-BE49-F238E27FC236}">
                <a16:creationId xmlns:a16="http://schemas.microsoft.com/office/drawing/2014/main" id="{A467624E-5FCF-DA84-1659-B1231ABA9B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773" y="650872"/>
            <a:ext cx="1727726" cy="3478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Billede 2" descr="Et billede, der indeholder tekst, skærmbillede, Website, Onlinereklamering&#10;&#10;Automatisk genereret beskrivelse">
            <a:extLst>
              <a:ext uri="{FF2B5EF4-FFF2-40B4-BE49-F238E27FC236}">
                <a16:creationId xmlns:a16="http://schemas.microsoft.com/office/drawing/2014/main" id="{C94309CF-84C8-7D87-8A64-05202EF11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85" y="3248315"/>
            <a:ext cx="1727726" cy="34786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4802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C2A4D0D-2118-56C7-CEB3-E94321CE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EBLIDA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B29744C-635C-FE3B-6B9B-894226C36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2</a:t>
            </a:fld>
            <a:endParaRPr lang="en-GB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3B49751-5D9F-8B49-3F21-80D94C9C8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77" y="1069643"/>
            <a:ext cx="3662456" cy="51823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47BD1CC-B8A4-3611-BD49-0FF263088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868" y="619517"/>
            <a:ext cx="6754953" cy="57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26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D15D17A8-8F78-DED7-3CF7-4B153441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C8C45C-947F-4981-8B3F-4F32E973C901}" type="slidenum">
              <a:rPr lang="da-DK" smtClean="0"/>
              <a:pPr/>
              <a:t>20</a:t>
            </a:fld>
            <a:endParaRPr lang="da-DK" cap="all" dirty="0"/>
          </a:p>
        </p:txBody>
      </p:sp>
      <p:pic>
        <p:nvPicPr>
          <p:cNvPr id="9" name="Billede 8" descr="Et billede, der indeholder indendørs, loft, bog, bogreol&#10;&#10;Automatisk genereret beskrivelse">
            <a:extLst>
              <a:ext uri="{FF2B5EF4-FFF2-40B4-BE49-F238E27FC236}">
                <a16:creationId xmlns:a16="http://schemas.microsoft.com/office/drawing/2014/main" id="{0DAF2FD5-B793-BD26-697B-8FE8A75C4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1289990"/>
            <a:ext cx="6007380" cy="4004920"/>
          </a:xfrm>
          <a:prstGeom prst="rect">
            <a:avLst/>
          </a:prstGeom>
        </p:spPr>
      </p:pic>
      <p:pic>
        <p:nvPicPr>
          <p:cNvPr id="5" name="Billede 4" descr="Et billede, der indeholder møbel, indendørs, Kontorbygning, vindue&#10;&#10;Automatisk genereret beskrivelse">
            <a:extLst>
              <a:ext uri="{FF2B5EF4-FFF2-40B4-BE49-F238E27FC236}">
                <a16:creationId xmlns:a16="http://schemas.microsoft.com/office/drawing/2014/main" id="{AAAA8E57-6224-CCC8-3FF9-5F54A46B2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930" y="1744334"/>
            <a:ext cx="6007380" cy="4004920"/>
          </a:xfrm>
          <a:prstGeom prst="rect">
            <a:avLst/>
          </a:prstGeom>
        </p:spPr>
      </p:pic>
      <p:pic>
        <p:nvPicPr>
          <p:cNvPr id="7" name="Billede 6" descr="Et billede, der indeholder tøj, person, indendørs, menneske&#10;&#10;Automatisk genereret beskrivelse">
            <a:extLst>
              <a:ext uri="{FF2B5EF4-FFF2-40B4-BE49-F238E27FC236}">
                <a16:creationId xmlns:a16="http://schemas.microsoft.com/office/drawing/2014/main" id="{9999D672-A4F6-4538-771F-D721A65812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200" y="2431880"/>
            <a:ext cx="6007380" cy="400492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FCE4A6DD-CA17-38B4-95A1-0E38F1F3BE56}"/>
              </a:ext>
            </a:extLst>
          </p:cNvPr>
          <p:cNvSpPr txBox="1"/>
          <p:nvPr/>
        </p:nvSpPr>
        <p:spPr>
          <a:xfrm>
            <a:off x="2329543" y="650872"/>
            <a:ext cx="509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Integration with the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physical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library</a:t>
            </a:r>
            <a:endParaRPr lang="da-DK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2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297248AF-C12B-30DF-3615-D4ABC822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762" y="412711"/>
            <a:ext cx="715312" cy="69982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DA4C30B-B96F-F305-BAB9-701BF0FD67E6}"/>
              </a:ext>
            </a:extLst>
          </p:cNvPr>
          <p:cNvSpPr/>
          <p:nvPr/>
        </p:nvSpPr>
        <p:spPr>
          <a:xfrm>
            <a:off x="-1200" y="6825856"/>
            <a:ext cx="12194421" cy="312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C5F2C96-E282-F58D-1601-A122FC3E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756" y="6404174"/>
            <a:ext cx="631826" cy="365125"/>
          </a:xfrm>
        </p:spPr>
        <p:txBody>
          <a:bodyPr vert="horz" lIns="91440" tIns="45720" rIns="365759" bIns="91440" rtlCol="0" anchor="ctr"/>
          <a:lstStyle/>
          <a:p>
            <a:fld id="{330EA680-D336-4FF7-8B7A-9848BB0A1C32}" type="slidenum">
              <a:rPr lang="en-GB" sz="900" dirty="0" smtClean="0">
                <a:solidFill>
                  <a:srgbClr val="369CD9"/>
                </a:solidFill>
              </a:rPr>
              <a:t>21</a:t>
            </a:fld>
            <a:endParaRPr lang="en-GB" sz="900">
              <a:solidFill>
                <a:srgbClr val="369CD9"/>
              </a:solidFill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D277E75-B06A-9E84-FDD7-E56FE4C4862D}"/>
              </a:ext>
            </a:extLst>
          </p:cNvPr>
          <p:cNvSpPr txBox="1"/>
          <p:nvPr/>
        </p:nvSpPr>
        <p:spPr>
          <a:xfrm>
            <a:off x="2329543" y="650872"/>
            <a:ext cx="5408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Physical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and digital users in Denmark</a:t>
            </a:r>
          </a:p>
        </p:txBody>
      </p:sp>
      <p:pic>
        <p:nvPicPr>
          <p:cNvPr id="2" name="Pladsholder til indhold 1">
            <a:extLst>
              <a:ext uri="{FF2B5EF4-FFF2-40B4-BE49-F238E27FC236}">
                <a16:creationId xmlns:a16="http://schemas.microsoft.com/office/drawing/2014/main" id="{77EC786E-2610-2225-5DDA-56574B0326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22688" t="34166" r="23031" b="16667"/>
          <a:stretch/>
        </p:blipFill>
        <p:spPr>
          <a:xfrm>
            <a:off x="1686718" y="1722646"/>
            <a:ext cx="8818563" cy="44931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6063C9B0-780F-D2ED-69C5-4D39E4910D74}"/>
              </a:ext>
            </a:extLst>
          </p:cNvPr>
          <p:cNvSpPr txBox="1"/>
          <p:nvPr/>
        </p:nvSpPr>
        <p:spPr>
          <a:xfrm>
            <a:off x="7181385" y="2604698"/>
            <a:ext cx="1694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Strictly</a:t>
            </a:r>
            <a:r>
              <a:rPr lang="da-DK" dirty="0"/>
              <a:t> </a:t>
            </a:r>
            <a:r>
              <a:rPr lang="da-DK" dirty="0" err="1"/>
              <a:t>physical</a:t>
            </a:r>
            <a:r>
              <a:rPr lang="da-DK" dirty="0"/>
              <a:t> users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3A13A943-4E3F-E17B-80C8-BF09600F0BB6}"/>
              </a:ext>
            </a:extLst>
          </p:cNvPr>
          <p:cNvSpPr txBox="1"/>
          <p:nvPr/>
        </p:nvSpPr>
        <p:spPr>
          <a:xfrm>
            <a:off x="3121925" y="4225413"/>
            <a:ext cx="1694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Strictly</a:t>
            </a:r>
            <a:r>
              <a:rPr lang="da-DK" dirty="0"/>
              <a:t> digital users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B16AEE4-FDD0-DAAD-F5A1-9CC70CE1E540}"/>
              </a:ext>
            </a:extLst>
          </p:cNvPr>
          <p:cNvSpPr txBox="1"/>
          <p:nvPr/>
        </p:nvSpPr>
        <p:spPr>
          <a:xfrm>
            <a:off x="3508916" y="2420032"/>
            <a:ext cx="1694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Both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267441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A84E13A-071C-E9E3-4C5D-08FF677C3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400" b="1" dirty="0">
                <a:solidFill>
                  <a:srgbClr val="224FA4"/>
                </a:solidFill>
                <a:latin typeface="+mn-lt"/>
              </a:rPr>
              <a:t>Development in </a:t>
            </a:r>
            <a:r>
              <a:rPr lang="da-DK" sz="2400" b="1" dirty="0" err="1">
                <a:solidFill>
                  <a:srgbClr val="224FA4"/>
                </a:solidFill>
                <a:latin typeface="+mn-lt"/>
              </a:rPr>
              <a:t>loans</a:t>
            </a:r>
            <a:r>
              <a:rPr lang="da-DK" sz="2400" b="1" dirty="0">
                <a:solidFill>
                  <a:srgbClr val="224FA4"/>
                </a:solidFill>
                <a:latin typeface="+mn-lt"/>
              </a:rPr>
              <a:t> Denmark 2013-23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57632215-5A5C-5020-6FA8-655BE6E63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C8C45C-947F-4981-8B3F-4F32E973C901}" type="slidenum">
              <a:rPr lang="da-DK" smtClean="0"/>
              <a:pPr/>
              <a:t>22</a:t>
            </a:fld>
            <a:endParaRPr lang="da-DK" cap="all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371947B-7E07-984C-D837-466B8EEEA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286" y="1629985"/>
            <a:ext cx="8135427" cy="4806815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49EBFA8-E52E-EF28-D4EE-9C35F2CC9934}"/>
              </a:ext>
            </a:extLst>
          </p:cNvPr>
          <p:cNvSpPr txBox="1"/>
          <p:nvPr/>
        </p:nvSpPr>
        <p:spPr>
          <a:xfrm>
            <a:off x="8612909" y="3965585"/>
            <a:ext cx="145661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1600" dirty="0" err="1"/>
              <a:t>Physical</a:t>
            </a:r>
            <a:r>
              <a:rPr lang="da-DK" sz="1600" dirty="0"/>
              <a:t> </a:t>
            </a:r>
            <a:r>
              <a:rPr lang="da-DK" sz="1600" dirty="0" err="1"/>
              <a:t>loans</a:t>
            </a:r>
            <a:endParaRPr lang="da-DK" sz="16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2380715-79C8-1A9B-CE8E-7F4A0FD11A98}"/>
              </a:ext>
            </a:extLst>
          </p:cNvPr>
          <p:cNvSpPr txBox="1"/>
          <p:nvPr/>
        </p:nvSpPr>
        <p:spPr>
          <a:xfrm>
            <a:off x="8610600" y="4362756"/>
            <a:ext cx="128188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1600" dirty="0"/>
              <a:t>Digital </a:t>
            </a:r>
            <a:r>
              <a:rPr lang="da-DK" sz="1600" dirty="0" err="1"/>
              <a:t>loans</a:t>
            </a:r>
            <a:endParaRPr lang="da-DK" sz="1600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390F3FB8-5B34-FE08-A6AF-99CA088A38FE}"/>
              </a:ext>
            </a:extLst>
          </p:cNvPr>
          <p:cNvSpPr txBox="1"/>
          <p:nvPr/>
        </p:nvSpPr>
        <p:spPr>
          <a:xfrm>
            <a:off x="8610600" y="4719782"/>
            <a:ext cx="11372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1600" dirty="0"/>
              <a:t>Total </a:t>
            </a:r>
            <a:r>
              <a:rPr lang="da-DK" sz="1600" dirty="0" err="1"/>
              <a:t>loans</a:t>
            </a:r>
            <a:endParaRPr lang="da-DK" sz="16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E4AF5CBC-B659-63EA-7B58-580CE0C9B683}"/>
              </a:ext>
            </a:extLst>
          </p:cNvPr>
          <p:cNvSpPr txBox="1"/>
          <p:nvPr/>
        </p:nvSpPr>
        <p:spPr>
          <a:xfrm>
            <a:off x="3990108" y="1859178"/>
            <a:ext cx="434109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2400" dirty="0"/>
              <a:t>All </a:t>
            </a:r>
            <a:r>
              <a:rPr lang="da-DK" sz="2400" dirty="0" err="1"/>
              <a:t>loans</a:t>
            </a:r>
            <a:r>
              <a:rPr lang="da-DK" sz="2400" dirty="0"/>
              <a:t> Denmark 2013-23 </a:t>
            </a:r>
          </a:p>
        </p:txBody>
      </p:sp>
    </p:spTree>
    <p:extLst>
      <p:ext uri="{BB962C8B-B14F-4D97-AF65-F5344CB8AC3E}">
        <p14:creationId xmlns:p14="http://schemas.microsoft.com/office/powerpoint/2010/main" val="171974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297248AF-C12B-30DF-3615-D4ABC822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762" y="412711"/>
            <a:ext cx="715312" cy="69982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DA4C30B-B96F-F305-BAB9-701BF0FD67E6}"/>
              </a:ext>
            </a:extLst>
          </p:cNvPr>
          <p:cNvSpPr/>
          <p:nvPr/>
        </p:nvSpPr>
        <p:spPr>
          <a:xfrm>
            <a:off x="-1200" y="6825856"/>
            <a:ext cx="12194421" cy="312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C5F2C96-E282-F58D-1601-A122FC3E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756" y="6404174"/>
            <a:ext cx="631826" cy="365125"/>
          </a:xfrm>
        </p:spPr>
        <p:txBody>
          <a:bodyPr vert="horz" lIns="91440" tIns="45720" rIns="365759" bIns="91440" rtlCol="0" anchor="ctr"/>
          <a:lstStyle/>
          <a:p>
            <a:fld id="{330EA680-D336-4FF7-8B7A-9848BB0A1C32}" type="slidenum">
              <a:rPr lang="en-GB" sz="900" dirty="0" smtClean="0">
                <a:solidFill>
                  <a:srgbClr val="369CD9"/>
                </a:solidFill>
              </a:rPr>
              <a:t>23</a:t>
            </a:fld>
            <a:endParaRPr lang="en-GB" sz="900">
              <a:solidFill>
                <a:srgbClr val="369CD9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01133A-6ACC-1638-4EA6-7697229B6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4884" y="1825625"/>
            <a:ext cx="7271659" cy="4943674"/>
          </a:xfrm>
        </p:spPr>
        <p:txBody>
          <a:bodyPr vert="horz" lIns="914400" tIns="45720" rIns="228600" bIns="45720" rtlCol="0" anchor="t">
            <a:normAutofit/>
          </a:bodyPr>
          <a:lstStyle/>
          <a:p>
            <a:pPr marL="0" indent="0">
              <a:buNone/>
            </a:pPr>
            <a:r>
              <a:rPr lang="da-DK" sz="4000" dirty="0"/>
              <a:t>I </a:t>
            </a:r>
            <a:r>
              <a:rPr lang="da-DK" sz="4000" dirty="0" err="1"/>
              <a:t>think</a:t>
            </a:r>
            <a:r>
              <a:rPr lang="da-DK" sz="4000" dirty="0"/>
              <a:t> </a:t>
            </a:r>
            <a:r>
              <a:rPr lang="da-DK" sz="4000" dirty="0" err="1"/>
              <a:t>we</a:t>
            </a:r>
            <a:r>
              <a:rPr lang="da-DK" sz="4000" dirty="0"/>
              <a:t> </a:t>
            </a:r>
            <a:r>
              <a:rPr lang="da-DK" sz="4000" dirty="0" err="1"/>
              <a:t>need</a:t>
            </a:r>
            <a:r>
              <a:rPr lang="da-DK" sz="4000" dirty="0"/>
              <a:t> to </a:t>
            </a:r>
            <a:r>
              <a:rPr lang="da-DK" sz="4000" dirty="0" err="1"/>
              <a:t>build</a:t>
            </a:r>
            <a:r>
              <a:rPr lang="da-DK" sz="4000" dirty="0"/>
              <a:t> a digital </a:t>
            </a:r>
            <a:r>
              <a:rPr lang="da-DK" sz="4000" dirty="0" err="1"/>
              <a:t>library</a:t>
            </a:r>
            <a:r>
              <a:rPr lang="da-DK" sz="4000" dirty="0"/>
              <a:t>!</a:t>
            </a:r>
          </a:p>
          <a:p>
            <a:pPr marL="0" indent="0">
              <a:buNone/>
            </a:pPr>
            <a:endParaRPr lang="da-DK" sz="4000" dirty="0"/>
          </a:p>
          <a:p>
            <a:pPr marL="0" indent="0">
              <a:buNone/>
            </a:pPr>
            <a:r>
              <a:rPr lang="da-DK" sz="4000" dirty="0"/>
              <a:t>I </a:t>
            </a:r>
            <a:r>
              <a:rPr lang="da-DK" sz="4000" dirty="0" err="1"/>
              <a:t>think</a:t>
            </a:r>
            <a:r>
              <a:rPr lang="da-DK" sz="4000" dirty="0"/>
              <a:t> </a:t>
            </a:r>
            <a:r>
              <a:rPr lang="da-DK" sz="4000" dirty="0" err="1"/>
              <a:t>we</a:t>
            </a:r>
            <a:r>
              <a:rPr lang="da-DK" sz="4000" dirty="0"/>
              <a:t> </a:t>
            </a:r>
            <a:r>
              <a:rPr lang="da-DK" sz="4000" dirty="0" err="1"/>
              <a:t>can</a:t>
            </a:r>
            <a:r>
              <a:rPr lang="da-DK" sz="4000" dirty="0"/>
              <a:t> </a:t>
            </a:r>
            <a:r>
              <a:rPr lang="da-DK" sz="4000" dirty="0" err="1"/>
              <a:t>take</a:t>
            </a:r>
            <a:r>
              <a:rPr lang="da-DK" sz="4000" dirty="0"/>
              <a:t> the </a:t>
            </a:r>
            <a:r>
              <a:rPr lang="da-DK" sz="4000" dirty="0" err="1"/>
              <a:t>physical</a:t>
            </a:r>
            <a:r>
              <a:rPr lang="da-DK" sz="4000" dirty="0"/>
              <a:t> </a:t>
            </a:r>
            <a:r>
              <a:rPr lang="da-DK" sz="4000" dirty="0" err="1"/>
              <a:t>library</a:t>
            </a:r>
            <a:r>
              <a:rPr lang="da-DK" sz="4000" dirty="0"/>
              <a:t> </a:t>
            </a:r>
            <a:r>
              <a:rPr lang="da-DK" sz="4000" dirty="0" err="1"/>
              <a:t>into</a:t>
            </a:r>
            <a:r>
              <a:rPr lang="da-DK" sz="4000" dirty="0"/>
              <a:t> digital </a:t>
            </a:r>
            <a:r>
              <a:rPr lang="da-DK" sz="4000" dirty="0" err="1"/>
              <a:t>space</a:t>
            </a:r>
            <a:r>
              <a:rPr lang="da-DK" sz="4000" dirty="0"/>
              <a:t> for the </a:t>
            </a:r>
            <a:r>
              <a:rPr lang="da-DK" sz="4000" dirty="0" err="1"/>
              <a:t>good</a:t>
            </a:r>
            <a:r>
              <a:rPr lang="da-DK" sz="4000" dirty="0"/>
              <a:t> of all!</a:t>
            </a:r>
          </a:p>
          <a:p>
            <a:pPr marL="0" indent="0">
              <a:buNone/>
            </a:pPr>
            <a:endParaRPr lang="da-DK" sz="4000" dirty="0"/>
          </a:p>
          <a:p>
            <a:pPr marL="0" indent="0">
              <a:buNone/>
            </a:pPr>
            <a:r>
              <a:rPr lang="da-DK" sz="1800" dirty="0"/>
              <a:t>PS: I </a:t>
            </a:r>
            <a:r>
              <a:rPr lang="da-DK" sz="1800" dirty="0" err="1"/>
              <a:t>also</a:t>
            </a:r>
            <a:r>
              <a:rPr lang="da-DK" sz="1800" dirty="0"/>
              <a:t> </a:t>
            </a:r>
            <a:r>
              <a:rPr lang="da-DK" sz="1800" dirty="0" err="1"/>
              <a:t>think</a:t>
            </a:r>
            <a:r>
              <a:rPr lang="da-DK" sz="1800" dirty="0"/>
              <a:t> </a:t>
            </a:r>
            <a:r>
              <a:rPr lang="da-DK" sz="1800" dirty="0" err="1"/>
              <a:t>we</a:t>
            </a:r>
            <a:r>
              <a:rPr lang="da-DK" sz="1800" dirty="0"/>
              <a:t> have to!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D277E75-B06A-9E84-FDD7-E56FE4C4862D}"/>
              </a:ext>
            </a:extLst>
          </p:cNvPr>
          <p:cNvSpPr txBox="1"/>
          <p:nvPr/>
        </p:nvSpPr>
        <p:spPr>
          <a:xfrm>
            <a:off x="2329543" y="650872"/>
            <a:ext cx="8403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Are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we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building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 digital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library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or a e-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lending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logistics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app?</a:t>
            </a:r>
          </a:p>
        </p:txBody>
      </p:sp>
    </p:spTree>
    <p:extLst>
      <p:ext uri="{BB962C8B-B14F-4D97-AF65-F5344CB8AC3E}">
        <p14:creationId xmlns:p14="http://schemas.microsoft.com/office/powerpoint/2010/main" val="356615000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0BDC52-31A2-402C-BD1D-0F16C0E9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400" b="1" dirty="0">
                <a:solidFill>
                  <a:srgbClr val="224FA4"/>
                </a:solidFill>
                <a:latin typeface="+mn-lt"/>
              </a:rPr>
              <a:t>The (digital) </a:t>
            </a:r>
            <a:r>
              <a:rPr lang="da-DK" sz="2400" b="1" dirty="0" err="1">
                <a:solidFill>
                  <a:srgbClr val="224FA4"/>
                </a:solidFill>
                <a:latin typeface="+mn-lt"/>
              </a:rPr>
              <a:t>library</a:t>
            </a:r>
            <a:r>
              <a:rPr lang="da-DK" sz="2400" b="1" dirty="0">
                <a:solidFill>
                  <a:srgbClr val="224FA4"/>
                </a:solidFill>
                <a:latin typeface="+mn-lt"/>
              </a:rPr>
              <a:t> </a:t>
            </a:r>
            <a:r>
              <a:rPr lang="da-DK" sz="2400" b="1" dirty="0" err="1">
                <a:solidFill>
                  <a:srgbClr val="224FA4"/>
                </a:solidFill>
                <a:latin typeface="+mn-lt"/>
              </a:rPr>
              <a:t>value</a:t>
            </a:r>
            <a:r>
              <a:rPr lang="da-DK" sz="2400" b="1" dirty="0">
                <a:solidFill>
                  <a:srgbClr val="224FA4"/>
                </a:solidFill>
                <a:latin typeface="+mn-lt"/>
              </a:rPr>
              <a:t> </a:t>
            </a:r>
            <a:r>
              <a:rPr lang="da-DK" sz="2400" b="1" dirty="0" err="1">
                <a:solidFill>
                  <a:srgbClr val="224FA4"/>
                </a:solidFill>
                <a:latin typeface="+mn-lt"/>
              </a:rPr>
              <a:t>pyramid</a:t>
            </a:r>
            <a:endParaRPr lang="da-DK" sz="2400" b="1" dirty="0">
              <a:solidFill>
                <a:srgbClr val="224FA4"/>
              </a:solidFill>
              <a:latin typeface="+mn-lt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581B080-A88F-4D9E-A4B3-0680FCA65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19" t="5945" r="9145" b="8181"/>
          <a:stretch/>
        </p:blipFill>
        <p:spPr>
          <a:xfrm>
            <a:off x="2086251" y="1465200"/>
            <a:ext cx="8019498" cy="52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42"/>
    </mc:Choice>
    <mc:Fallback xmlns="">
      <p:transition spd="slow" advTm="8144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gradient&#10;&#10;Description automatically generated">
            <a:extLst>
              <a:ext uri="{FF2B5EF4-FFF2-40B4-BE49-F238E27FC236}">
                <a16:creationId xmlns:a16="http://schemas.microsoft.com/office/drawing/2014/main" id="{80888FAB-1320-58ED-0B9F-3EAA9C1411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54DC4-1D65-9CF6-297F-18E6D872C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23" y="4181605"/>
            <a:ext cx="8363414" cy="1104171"/>
          </a:xfrm>
        </p:spPr>
        <p:txBody>
          <a:bodyPr vert="horz" lIns="914400" tIns="91440" rIns="91440" bIns="228600" rtlCol="0" anchor="b">
            <a:normAutofit fontScale="90000"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Aptos"/>
              </a:rPr>
              <a:t>Questions, comments, threats, love letters to:</a:t>
            </a:r>
            <a:br>
              <a:rPr lang="en-GB" sz="4000" b="1" dirty="0">
                <a:solidFill>
                  <a:schemeClr val="bg1"/>
                </a:solidFill>
                <a:latin typeface="Aptos"/>
              </a:rPr>
            </a:br>
            <a:br>
              <a:rPr lang="en-GB" sz="4000" b="1" dirty="0">
                <a:solidFill>
                  <a:schemeClr val="bg1"/>
                </a:solidFill>
                <a:latin typeface="Aptos"/>
              </a:rPr>
            </a:br>
            <a:r>
              <a:rPr lang="en-GB" sz="4000" b="1" dirty="0">
                <a:solidFill>
                  <a:schemeClr val="bg1"/>
                </a:solidFill>
                <a:latin typeface="Aptos"/>
              </a:rPr>
              <a:t>Mikkel.christoffersen@eblida.org</a:t>
            </a:r>
            <a:br>
              <a:rPr lang="en-GB" sz="4000" b="1" dirty="0">
                <a:solidFill>
                  <a:schemeClr val="bg1"/>
                </a:solidFill>
                <a:latin typeface="Aptos"/>
              </a:rPr>
            </a:br>
            <a:r>
              <a:rPr lang="en-GB" sz="4000" b="1" dirty="0">
                <a:solidFill>
                  <a:schemeClr val="bg1"/>
                </a:solidFill>
                <a:latin typeface="Aptos"/>
              </a:rPr>
              <a:t>+45 2049 1885</a:t>
            </a:r>
            <a:br>
              <a:rPr lang="en-GB" sz="4000" b="1" dirty="0">
                <a:solidFill>
                  <a:schemeClr val="bg1"/>
                </a:solidFill>
                <a:latin typeface="Aptos"/>
              </a:rPr>
            </a:br>
            <a:r>
              <a:rPr lang="en-GB" sz="4000" b="1" dirty="0">
                <a:solidFill>
                  <a:schemeClr val="bg1"/>
                </a:solidFill>
                <a:latin typeface="Aptos"/>
              </a:rPr>
              <a:t>www.eblida.org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B1BE29B-A723-568A-D665-EA845983E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7683" y="396604"/>
            <a:ext cx="1125560" cy="110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18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297248AF-C12B-30DF-3615-D4ABC822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762" y="412711"/>
            <a:ext cx="715312" cy="69982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DA4C30B-B96F-F305-BAB9-701BF0FD67E6}"/>
              </a:ext>
            </a:extLst>
          </p:cNvPr>
          <p:cNvSpPr/>
          <p:nvPr/>
        </p:nvSpPr>
        <p:spPr>
          <a:xfrm>
            <a:off x="-1200" y="6825856"/>
            <a:ext cx="12194421" cy="312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C5F2C96-E282-F58D-1601-A122FC3E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756" y="6404174"/>
            <a:ext cx="631826" cy="365125"/>
          </a:xfrm>
        </p:spPr>
        <p:txBody>
          <a:bodyPr vert="horz" lIns="91440" tIns="45720" rIns="365759" bIns="91440" rtlCol="0" anchor="ctr"/>
          <a:lstStyle/>
          <a:p>
            <a:fld id="{330EA680-D336-4FF7-8B7A-9848BB0A1C32}" type="slidenum">
              <a:rPr lang="en-GB" sz="900" dirty="0" smtClean="0">
                <a:solidFill>
                  <a:srgbClr val="369CD9"/>
                </a:solidFill>
              </a:rPr>
              <a:t>3</a:t>
            </a:fld>
            <a:endParaRPr lang="en-GB" sz="900">
              <a:solidFill>
                <a:srgbClr val="369CD9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01133A-6ACC-1638-4EA6-7697229B6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4884" y="1825625"/>
            <a:ext cx="8144825" cy="4943674"/>
          </a:xfrm>
        </p:spPr>
        <p:txBody>
          <a:bodyPr vert="horz" lIns="914400" tIns="45720" rIns="228600" bIns="45720" rtlCol="0" anchor="t">
            <a:normAutofit/>
          </a:bodyPr>
          <a:lstStyle/>
          <a:p>
            <a:pPr marL="0" indent="0">
              <a:buNone/>
            </a:pPr>
            <a:r>
              <a:rPr lang="da-DK" sz="1800" b="1" dirty="0" err="1"/>
              <a:t>Question</a:t>
            </a:r>
            <a:r>
              <a:rPr lang="da-DK" sz="1800" b="1" dirty="0"/>
              <a:t> 1: </a:t>
            </a:r>
            <a:r>
              <a:rPr lang="da-DK" sz="1800" b="1" dirty="0" err="1"/>
              <a:t>Procurement</a:t>
            </a:r>
            <a:r>
              <a:rPr lang="da-DK" sz="1800" b="1" dirty="0"/>
              <a:t> issues</a:t>
            </a:r>
            <a:r>
              <a:rPr lang="da-DK" sz="1800" dirty="0"/>
              <a:t>: </a:t>
            </a:r>
            <a:r>
              <a:rPr lang="en-IE" sz="1800" dirty="0"/>
              <a:t>Rising demand from users, increasing costs of eBook licenses, restrictive licensing terms, and restrictions on availability of content</a:t>
            </a:r>
          </a:p>
          <a:p>
            <a:pPr marL="0" indent="0">
              <a:buNone/>
            </a:pPr>
            <a:r>
              <a:rPr lang="en-IE" sz="1800" b="1" dirty="0"/>
              <a:t>Question 2a: Short-term provision issues: </a:t>
            </a:r>
            <a:r>
              <a:rPr lang="en-IE" sz="1800" dirty="0"/>
              <a:t>The immediate impact of e- on services, library space and the professions</a:t>
            </a:r>
          </a:p>
          <a:p>
            <a:pPr marL="0" indent="0">
              <a:buNone/>
            </a:pPr>
            <a:r>
              <a:rPr lang="en-IE" sz="1800" b="1" dirty="0"/>
              <a:t>Question 2b: Long-term provision issues: </a:t>
            </a:r>
            <a:r>
              <a:rPr lang="en-IE" sz="1800" dirty="0"/>
              <a:t>The transformation to the library mission caused by the switch to provision of digital information</a:t>
            </a:r>
          </a:p>
          <a:p>
            <a:endParaRPr lang="en-IE" sz="1800" dirty="0"/>
          </a:p>
          <a:p>
            <a:r>
              <a:rPr lang="en-IE" sz="1800" dirty="0"/>
              <a:t>Everybody has both type 1 and type 2 problems, though for many type 1 dominates</a:t>
            </a:r>
          </a:p>
          <a:p>
            <a:r>
              <a:rPr lang="en-IE" sz="1800" dirty="0"/>
              <a:t>“Solving” type 1 issues typically lead to more severe type 2 problems </a:t>
            </a:r>
          </a:p>
          <a:p>
            <a:r>
              <a:rPr lang="en-IE" sz="1800" dirty="0"/>
              <a:t>No one is ever safe from going back to type 1 problems</a:t>
            </a:r>
          </a:p>
          <a:p>
            <a:r>
              <a:rPr lang="en-IE" sz="1800" dirty="0"/>
              <a:t>The spectacular heterogeneity of e-lending solutions – especially the English-speaking world vs. the rest</a:t>
            </a:r>
          </a:p>
          <a:p>
            <a:pPr marL="0" indent="0">
              <a:buNone/>
            </a:pPr>
            <a:endParaRPr lang="da-DK" sz="18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D277E75-B06A-9E84-FDD7-E56FE4C4862D}"/>
              </a:ext>
            </a:extLst>
          </p:cNvPr>
          <p:cNvSpPr txBox="1"/>
          <p:nvPr/>
        </p:nvSpPr>
        <p:spPr>
          <a:xfrm>
            <a:off x="2329543" y="650872"/>
            <a:ext cx="2475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E-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lending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issues</a:t>
            </a:r>
          </a:p>
        </p:txBody>
      </p:sp>
    </p:spTree>
    <p:extLst>
      <p:ext uri="{BB962C8B-B14F-4D97-AF65-F5344CB8AC3E}">
        <p14:creationId xmlns:p14="http://schemas.microsoft.com/office/powerpoint/2010/main" val="216005682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297248AF-C12B-30DF-3615-D4ABC822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762" y="412711"/>
            <a:ext cx="715312" cy="69982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DA4C30B-B96F-F305-BAB9-701BF0FD67E6}"/>
              </a:ext>
            </a:extLst>
          </p:cNvPr>
          <p:cNvSpPr/>
          <p:nvPr/>
        </p:nvSpPr>
        <p:spPr>
          <a:xfrm>
            <a:off x="-1200" y="6825856"/>
            <a:ext cx="12194421" cy="312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C5F2C96-E282-F58D-1601-A122FC3E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756" y="6404174"/>
            <a:ext cx="631826" cy="365125"/>
          </a:xfrm>
        </p:spPr>
        <p:txBody>
          <a:bodyPr vert="horz" lIns="91440" tIns="45720" rIns="365759" bIns="91440" rtlCol="0" anchor="ctr"/>
          <a:lstStyle/>
          <a:p>
            <a:fld id="{330EA680-D336-4FF7-8B7A-9848BB0A1C32}" type="slidenum">
              <a:rPr lang="en-GB" sz="900" dirty="0" smtClean="0">
                <a:solidFill>
                  <a:srgbClr val="369CD9"/>
                </a:solidFill>
              </a:rPr>
              <a:t>4</a:t>
            </a:fld>
            <a:endParaRPr lang="en-GB" sz="900">
              <a:solidFill>
                <a:srgbClr val="369CD9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01133A-6ACC-1638-4EA6-7697229B6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4884" y="1825625"/>
            <a:ext cx="7710716" cy="4943674"/>
          </a:xfrm>
        </p:spPr>
        <p:txBody>
          <a:bodyPr vert="horz" lIns="914400" tIns="45720" rIns="228600" bIns="45720" rtlCol="0" anchor="t">
            <a:normAutofit/>
          </a:bodyPr>
          <a:lstStyle/>
          <a:p>
            <a:pPr marL="0" indent="0">
              <a:buNone/>
            </a:pPr>
            <a:r>
              <a:rPr lang="da-DK" sz="1800" dirty="0"/>
              <a:t>One is not </a:t>
            </a:r>
            <a:r>
              <a:rPr lang="da-DK" sz="1800" dirty="0" err="1"/>
              <a:t>getting</a:t>
            </a:r>
            <a:r>
              <a:rPr lang="da-DK" sz="1800" dirty="0"/>
              <a:t> </a:t>
            </a:r>
            <a:r>
              <a:rPr lang="da-DK" sz="1800" dirty="0" err="1"/>
              <a:t>what</a:t>
            </a:r>
            <a:r>
              <a:rPr lang="da-DK" sz="1800" dirty="0"/>
              <a:t> </a:t>
            </a:r>
            <a:r>
              <a:rPr lang="da-DK" sz="1800" dirty="0" err="1"/>
              <a:t>you</a:t>
            </a:r>
            <a:r>
              <a:rPr lang="da-DK" sz="1800" dirty="0"/>
              <a:t> </a:t>
            </a:r>
            <a:r>
              <a:rPr lang="da-DK" sz="1800" dirty="0" err="1"/>
              <a:t>want</a:t>
            </a:r>
            <a:r>
              <a:rPr lang="da-DK" sz="1800" dirty="0"/>
              <a:t>. The </a:t>
            </a:r>
            <a:r>
              <a:rPr lang="da-DK" sz="1800" dirty="0" err="1"/>
              <a:t>other</a:t>
            </a:r>
            <a:r>
              <a:rPr lang="da-DK" sz="1800" dirty="0"/>
              <a:t> is </a:t>
            </a:r>
            <a:r>
              <a:rPr lang="da-DK" sz="1800" dirty="0" err="1"/>
              <a:t>getting</a:t>
            </a:r>
            <a:r>
              <a:rPr lang="da-DK" sz="1800" dirty="0"/>
              <a:t> it*</a:t>
            </a:r>
          </a:p>
          <a:p>
            <a:endParaRPr lang="da-DK" sz="1800" dirty="0"/>
          </a:p>
          <a:p>
            <a:pPr marL="0" indent="0">
              <a:buNone/>
            </a:pPr>
            <a:r>
              <a:rPr lang="da-DK" sz="1800" dirty="0"/>
              <a:t>One </a:t>
            </a:r>
            <a:r>
              <a:rPr lang="da-DK" sz="1800" dirty="0" err="1"/>
              <a:t>tragedy</a:t>
            </a:r>
            <a:r>
              <a:rPr lang="da-DK" sz="1800" dirty="0"/>
              <a:t> of e-</a:t>
            </a:r>
            <a:r>
              <a:rPr lang="da-DK" sz="1800" dirty="0" err="1"/>
              <a:t>lending</a:t>
            </a:r>
            <a:r>
              <a:rPr lang="da-DK" sz="1800" dirty="0"/>
              <a:t> is not </a:t>
            </a:r>
            <a:r>
              <a:rPr lang="da-DK" sz="1800" dirty="0" err="1"/>
              <a:t>getting</a:t>
            </a:r>
            <a:r>
              <a:rPr lang="da-DK" sz="1800" dirty="0"/>
              <a:t> </a:t>
            </a:r>
            <a:r>
              <a:rPr lang="da-DK" sz="1800" dirty="0" err="1"/>
              <a:t>any</a:t>
            </a:r>
            <a:r>
              <a:rPr lang="da-DK" sz="1800" dirty="0"/>
              <a:t> </a:t>
            </a:r>
            <a:r>
              <a:rPr lang="da-DK" sz="1800" dirty="0" err="1"/>
              <a:t>books</a:t>
            </a:r>
            <a:r>
              <a:rPr lang="da-DK" sz="1800" dirty="0"/>
              <a:t>. The </a:t>
            </a:r>
            <a:r>
              <a:rPr lang="da-DK" sz="1800" dirty="0" err="1"/>
              <a:t>other</a:t>
            </a:r>
            <a:r>
              <a:rPr lang="da-DK" sz="1800" dirty="0"/>
              <a:t> is </a:t>
            </a:r>
            <a:r>
              <a:rPr lang="da-DK" sz="1800" dirty="0" err="1"/>
              <a:t>getting</a:t>
            </a:r>
            <a:r>
              <a:rPr lang="da-DK" sz="1800" dirty="0"/>
              <a:t> all the </a:t>
            </a:r>
            <a:r>
              <a:rPr lang="da-DK" sz="1800" dirty="0" err="1"/>
              <a:t>books</a:t>
            </a:r>
            <a:r>
              <a:rPr lang="da-DK" sz="1800" dirty="0"/>
              <a:t> … </a:t>
            </a:r>
            <a:r>
              <a:rPr lang="da-DK" sz="1800" dirty="0" err="1"/>
              <a:t>especially</a:t>
            </a:r>
            <a:r>
              <a:rPr lang="da-DK" sz="1800" dirty="0"/>
              <a:t> the </a:t>
            </a:r>
            <a:r>
              <a:rPr lang="da-DK" sz="1800" dirty="0" err="1"/>
              <a:t>audiobooks</a:t>
            </a:r>
            <a:r>
              <a:rPr lang="da-DK" sz="1800" dirty="0"/>
              <a:t>!**</a:t>
            </a:r>
          </a:p>
          <a:p>
            <a:endParaRPr lang="da-DK" sz="1800" dirty="0"/>
          </a:p>
          <a:p>
            <a:pPr marL="0" indent="0">
              <a:buNone/>
            </a:pPr>
            <a:r>
              <a:rPr lang="da-DK" sz="1800" dirty="0"/>
              <a:t>* Oscar Wilde, Irish </a:t>
            </a:r>
            <a:r>
              <a:rPr lang="da-DK" sz="1800" dirty="0" err="1"/>
              <a:t>playwright</a:t>
            </a:r>
            <a:r>
              <a:rPr lang="da-DK" sz="1800" dirty="0"/>
              <a:t> (1854-1900)</a:t>
            </a:r>
          </a:p>
          <a:p>
            <a:pPr marL="0" indent="0">
              <a:buNone/>
            </a:pPr>
            <a:r>
              <a:rPr lang="da-DK" sz="1800" dirty="0"/>
              <a:t>** </a:t>
            </a:r>
            <a:r>
              <a:rPr lang="da-DK" sz="1800" dirty="0" err="1"/>
              <a:t>Me</a:t>
            </a:r>
            <a:r>
              <a:rPr lang="da-DK" sz="1800" dirty="0"/>
              <a:t>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D277E75-B06A-9E84-FDD7-E56FE4C4862D}"/>
              </a:ext>
            </a:extLst>
          </p:cNvPr>
          <p:cNvSpPr txBox="1"/>
          <p:nvPr/>
        </p:nvSpPr>
        <p:spPr>
          <a:xfrm>
            <a:off x="2329543" y="650872"/>
            <a:ext cx="293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Two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tragedies in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life</a:t>
            </a:r>
            <a:endParaRPr lang="da-DK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64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297248AF-C12B-30DF-3615-D4ABC822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762" y="412711"/>
            <a:ext cx="715312" cy="69982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DA4C30B-B96F-F305-BAB9-701BF0FD67E6}"/>
              </a:ext>
            </a:extLst>
          </p:cNvPr>
          <p:cNvSpPr/>
          <p:nvPr/>
        </p:nvSpPr>
        <p:spPr>
          <a:xfrm>
            <a:off x="-1200" y="6825856"/>
            <a:ext cx="12194421" cy="312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C5F2C96-E282-F58D-1601-A122FC3E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756" y="6404174"/>
            <a:ext cx="631826" cy="365125"/>
          </a:xfrm>
        </p:spPr>
        <p:txBody>
          <a:bodyPr vert="horz" lIns="91440" tIns="45720" rIns="365759" bIns="91440" rtlCol="0" anchor="ctr"/>
          <a:lstStyle/>
          <a:p>
            <a:fld id="{330EA680-D336-4FF7-8B7A-9848BB0A1C32}" type="slidenum">
              <a:rPr lang="en-GB" sz="900" dirty="0" smtClean="0">
                <a:solidFill>
                  <a:srgbClr val="369CD9"/>
                </a:solidFill>
              </a:rPr>
              <a:t>5</a:t>
            </a:fld>
            <a:endParaRPr lang="en-GB" sz="900">
              <a:solidFill>
                <a:srgbClr val="369CD9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01133A-6ACC-1638-4EA6-7697229B6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469407" y="1643062"/>
            <a:ext cx="7950861" cy="4943674"/>
          </a:xfrm>
        </p:spPr>
        <p:txBody>
          <a:bodyPr vert="horz" lIns="914400" tIns="45720" rIns="228600" bIns="45720" rtlCol="0" anchor="t">
            <a:noAutofit/>
          </a:bodyPr>
          <a:lstStyle/>
          <a:p>
            <a:pPr marL="0" indent="0">
              <a:buNone/>
            </a:pPr>
            <a:r>
              <a:rPr lang="en-US" sz="1800" i="1" dirty="0"/>
              <a:t>Once a romping tumbling toy in a deep-plush coat of gold </a:t>
            </a:r>
          </a:p>
          <a:p>
            <a:pPr marL="0" indent="0">
              <a:buNone/>
            </a:pPr>
            <a:r>
              <a:rPr lang="en-US" sz="1800" i="1" dirty="0"/>
              <a:t>was a father's children's playtime joy, chuckled at by the old: </a:t>
            </a:r>
          </a:p>
          <a:p>
            <a:pPr marL="0" indent="0">
              <a:buNone/>
            </a:pPr>
            <a:r>
              <a:rPr lang="en-US" sz="1800" i="1" dirty="0"/>
              <a:t>a hunter had brought home with him a lion-cub for a pet, </a:t>
            </a:r>
          </a:p>
          <a:p>
            <a:pPr marL="0" indent="0">
              <a:buNone/>
            </a:pPr>
            <a:r>
              <a:rPr lang="en-US" sz="1800" i="1" dirty="0"/>
              <a:t>mewing suckling cub that mumbled him with toothless gums as yet, </a:t>
            </a:r>
          </a:p>
          <a:p>
            <a:pPr marL="0" indent="0">
              <a:buNone/>
            </a:pPr>
            <a:r>
              <a:rPr lang="en-US" sz="1800" i="1" dirty="0"/>
              <a:t>eyes sharp on his hands when he cradled it for whatever it could get. </a:t>
            </a:r>
          </a:p>
          <a:p>
            <a:pPr marL="0" indent="0">
              <a:buNone/>
            </a:pPr>
            <a:r>
              <a:rPr lang="en-US" sz="1800" i="1" dirty="0"/>
              <a:t> </a:t>
            </a:r>
          </a:p>
          <a:p>
            <a:pPr marL="0" indent="0">
              <a:buNone/>
            </a:pPr>
            <a:r>
              <a:rPr lang="en-US" sz="1800" i="1" dirty="0"/>
              <a:t>Time went on; the lion-cub grew; shy before, it turns to bold; </a:t>
            </a:r>
          </a:p>
          <a:p>
            <a:pPr marL="0" indent="0">
              <a:buNone/>
            </a:pPr>
            <a:r>
              <a:rPr lang="en-US" sz="1800" i="1" dirty="0"/>
              <a:t>talon-claws, teeth needle-new, watch the nature in it unfold; </a:t>
            </a:r>
          </a:p>
          <a:p>
            <a:pPr marL="0" indent="0">
              <a:buNone/>
            </a:pPr>
            <a:r>
              <a:rPr lang="en-US" sz="1800" i="1" dirty="0"/>
              <a:t>what the hunter had brought home with him lets its parent instinct </a:t>
            </a:r>
          </a:p>
          <a:p>
            <a:pPr marL="0" indent="0">
              <a:buNone/>
            </a:pPr>
            <a:r>
              <a:rPr lang="en-US" sz="1800" i="1" dirty="0"/>
              <a:t>out, pays the old hosts who had smiled at it in bloody cattle-rout: </a:t>
            </a:r>
          </a:p>
          <a:p>
            <a:pPr marL="0" indent="0">
              <a:buNone/>
            </a:pPr>
            <a:r>
              <a:rPr lang="en-US" sz="1800" i="1" dirty="0"/>
              <a:t>across the marble floors of the nursery red sacrifices spout.</a:t>
            </a:r>
          </a:p>
          <a:p>
            <a:pPr marL="0" indent="0">
              <a:buNone/>
            </a:pPr>
            <a:br>
              <a:rPr lang="en-US" sz="1800" dirty="0"/>
            </a:br>
            <a:r>
              <a:rPr lang="en-US" sz="1800" dirty="0" err="1"/>
              <a:t>Aischylos</a:t>
            </a:r>
            <a:r>
              <a:rPr lang="en-US" sz="1800" dirty="0"/>
              <a:t>: Agamemnon, 458 BC</a:t>
            </a:r>
            <a:endParaRPr lang="da-DK" sz="18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D277E75-B06A-9E84-FDD7-E56FE4C4862D}"/>
              </a:ext>
            </a:extLst>
          </p:cNvPr>
          <p:cNvSpPr txBox="1"/>
          <p:nvPr/>
        </p:nvSpPr>
        <p:spPr>
          <a:xfrm>
            <a:off x="2329543" y="650872"/>
            <a:ext cx="3865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parable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of the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lion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cub</a:t>
            </a:r>
            <a:endParaRPr lang="da-DK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73BE435D-5F7B-424A-047E-D156C7336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454" y="1643062"/>
            <a:ext cx="4688230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9687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297248AF-C12B-30DF-3615-D4ABC822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762" y="412711"/>
            <a:ext cx="715312" cy="69982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DA4C30B-B96F-F305-BAB9-701BF0FD67E6}"/>
              </a:ext>
            </a:extLst>
          </p:cNvPr>
          <p:cNvSpPr/>
          <p:nvPr/>
        </p:nvSpPr>
        <p:spPr>
          <a:xfrm>
            <a:off x="-1200" y="6825856"/>
            <a:ext cx="12194421" cy="312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C5F2C96-E282-F58D-1601-A122FC3E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756" y="6404174"/>
            <a:ext cx="631826" cy="365125"/>
          </a:xfrm>
        </p:spPr>
        <p:txBody>
          <a:bodyPr vert="horz" lIns="91440" tIns="45720" rIns="365759" bIns="91440" rtlCol="0" anchor="ctr"/>
          <a:lstStyle/>
          <a:p>
            <a:fld id="{330EA680-D336-4FF7-8B7A-9848BB0A1C32}" type="slidenum">
              <a:rPr lang="en-GB" sz="900" dirty="0" smtClean="0">
                <a:solidFill>
                  <a:srgbClr val="369CD9"/>
                </a:solidFill>
              </a:rPr>
              <a:t>6</a:t>
            </a:fld>
            <a:endParaRPr lang="en-GB" sz="900">
              <a:solidFill>
                <a:srgbClr val="369CD9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01133A-6ACC-1638-4EA6-7697229B6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4884" y="1825625"/>
            <a:ext cx="7271659" cy="4943674"/>
          </a:xfrm>
        </p:spPr>
        <p:txBody>
          <a:bodyPr vert="horz" lIns="914400" tIns="45720" rIns="228600" bIns="45720" rtlCol="0" anchor="t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a-DK" sz="1800" dirty="0" err="1"/>
              <a:t>Our</a:t>
            </a:r>
            <a:r>
              <a:rPr lang="da-DK" sz="1800" dirty="0"/>
              <a:t> </a:t>
            </a:r>
            <a:r>
              <a:rPr lang="da-DK" sz="1800" dirty="0" err="1"/>
              <a:t>physical</a:t>
            </a:r>
            <a:r>
              <a:rPr lang="da-DK" sz="1800" dirty="0"/>
              <a:t> </a:t>
            </a:r>
            <a:r>
              <a:rPr lang="da-DK" sz="1800" dirty="0" err="1"/>
              <a:t>libraries</a:t>
            </a:r>
            <a:r>
              <a:rPr lang="da-DK" sz="1800" dirty="0"/>
              <a:t> look a </a:t>
            </a:r>
            <a:r>
              <a:rPr lang="da-DK" sz="1800" dirty="0" err="1"/>
              <a:t>lot</a:t>
            </a:r>
            <a:r>
              <a:rPr lang="da-DK" sz="1800" dirty="0"/>
              <a:t> </a:t>
            </a:r>
            <a:r>
              <a:rPr lang="da-DK" sz="1800" dirty="0" err="1"/>
              <a:t>alike</a:t>
            </a:r>
            <a:r>
              <a:rPr lang="da-DK" sz="1800" dirty="0"/>
              <a:t>, but </a:t>
            </a:r>
            <a:r>
              <a:rPr lang="da-DK" sz="1800" dirty="0" err="1"/>
              <a:t>our</a:t>
            </a:r>
            <a:r>
              <a:rPr lang="da-DK" sz="1800" dirty="0"/>
              <a:t> digital </a:t>
            </a:r>
            <a:r>
              <a:rPr lang="da-DK" sz="1800" dirty="0" err="1"/>
              <a:t>libraries</a:t>
            </a:r>
            <a:r>
              <a:rPr lang="da-DK" sz="1800" dirty="0"/>
              <a:t> look </a:t>
            </a:r>
            <a:r>
              <a:rPr lang="da-DK" sz="1800" i="1" dirty="0" err="1"/>
              <a:t>nothing</a:t>
            </a:r>
            <a:r>
              <a:rPr lang="da-DK" sz="1800" i="1" dirty="0"/>
              <a:t> </a:t>
            </a:r>
            <a:r>
              <a:rPr lang="da-DK" sz="1800" dirty="0" err="1"/>
              <a:t>alike</a:t>
            </a:r>
            <a:r>
              <a:rPr lang="da-DK" sz="1800" dirty="0"/>
              <a:t>!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D277E75-B06A-9E84-FDD7-E56FE4C4862D}"/>
              </a:ext>
            </a:extLst>
          </p:cNvPr>
          <p:cNvSpPr txBox="1"/>
          <p:nvPr/>
        </p:nvSpPr>
        <p:spPr>
          <a:xfrm>
            <a:off x="2329543" y="650872"/>
            <a:ext cx="5964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first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rules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of digital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libraries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in Europe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75ACA540-AFC8-DEF4-AB26-9983C925D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271" y="34290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6500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297248AF-C12B-30DF-3615-D4ABC822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762" y="412711"/>
            <a:ext cx="715312" cy="69982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DA4C30B-B96F-F305-BAB9-701BF0FD67E6}"/>
              </a:ext>
            </a:extLst>
          </p:cNvPr>
          <p:cNvSpPr/>
          <p:nvPr/>
        </p:nvSpPr>
        <p:spPr>
          <a:xfrm>
            <a:off x="-1200" y="6825856"/>
            <a:ext cx="12194421" cy="312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C5F2C96-E282-F58D-1601-A122FC3E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756" y="6404174"/>
            <a:ext cx="631826" cy="365125"/>
          </a:xfrm>
        </p:spPr>
        <p:txBody>
          <a:bodyPr vert="horz" lIns="91440" tIns="45720" rIns="365759" bIns="91440" rtlCol="0" anchor="ctr"/>
          <a:lstStyle/>
          <a:p>
            <a:fld id="{330EA680-D336-4FF7-8B7A-9848BB0A1C32}" type="slidenum">
              <a:rPr lang="en-GB" sz="900" dirty="0" smtClean="0">
                <a:solidFill>
                  <a:srgbClr val="369CD9"/>
                </a:solidFill>
              </a:rPr>
              <a:t>7</a:t>
            </a:fld>
            <a:endParaRPr lang="en-GB" sz="900">
              <a:solidFill>
                <a:srgbClr val="369CD9"/>
              </a:solidFill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D277E75-B06A-9E84-FDD7-E56FE4C4862D}"/>
              </a:ext>
            </a:extLst>
          </p:cNvPr>
          <p:cNvSpPr txBox="1"/>
          <p:nvPr/>
        </p:nvSpPr>
        <p:spPr>
          <a:xfrm>
            <a:off x="2329543" y="650872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Why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is 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this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bad?</a:t>
            </a:r>
          </a:p>
        </p:txBody>
      </p:sp>
      <p:pic>
        <p:nvPicPr>
          <p:cNvPr id="1026" name="Picture 2" descr="comparison">
            <a:extLst>
              <a:ext uri="{FF2B5EF4-FFF2-40B4-BE49-F238E27FC236}">
                <a16:creationId xmlns:a16="http://schemas.microsoft.com/office/drawing/2014/main" id="{C80CB171-DAAB-3A45-2707-AD1A4E5F41F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91" y="1382640"/>
            <a:ext cx="4909615" cy="49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12814EDE-D81A-78A1-46DC-B936EF57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727" t="14054" r="33964"/>
          <a:stretch/>
        </p:blipFill>
        <p:spPr>
          <a:xfrm>
            <a:off x="7046112" y="431887"/>
            <a:ext cx="3939157" cy="589422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DC7586F-8B54-A805-BD33-CEB7401DA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00" y="4484222"/>
            <a:ext cx="12192000" cy="227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90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1CEA819-935E-889D-626B-8794098FD3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a-DK"/>
              <a:t>Side </a:t>
            </a:r>
            <a:fld id="{24C8C45C-947F-4981-8B3F-4F32E973C901}" type="slidenum">
              <a:rPr lang="da-DK" smtClean="0"/>
              <a:pPr/>
              <a:t>8</a:t>
            </a:fld>
            <a:endParaRPr lang="da-DK" cap="all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452A6431-F98B-9E3A-F720-C9D732A54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7AB961F3-3F40-1886-3747-3F940668D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029" y="-80884"/>
            <a:ext cx="7354676" cy="718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31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297248AF-C12B-30DF-3615-D4ABC822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762" y="412711"/>
            <a:ext cx="715312" cy="69982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DA4C30B-B96F-F305-BAB9-701BF0FD67E6}"/>
              </a:ext>
            </a:extLst>
          </p:cNvPr>
          <p:cNvSpPr/>
          <p:nvPr/>
        </p:nvSpPr>
        <p:spPr>
          <a:xfrm>
            <a:off x="-1200" y="6825856"/>
            <a:ext cx="12194421" cy="312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C5F2C96-E282-F58D-1601-A122FC3E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756" y="6404174"/>
            <a:ext cx="631826" cy="365125"/>
          </a:xfrm>
        </p:spPr>
        <p:txBody>
          <a:bodyPr vert="horz" lIns="91440" tIns="45720" rIns="365759" bIns="91440" rtlCol="0" anchor="ctr"/>
          <a:lstStyle/>
          <a:p>
            <a:fld id="{330EA680-D336-4FF7-8B7A-9848BB0A1C32}" type="slidenum">
              <a:rPr lang="en-GB" sz="900" dirty="0" smtClean="0">
                <a:solidFill>
                  <a:srgbClr val="369CD9"/>
                </a:solidFill>
              </a:rPr>
              <a:t>9</a:t>
            </a:fld>
            <a:endParaRPr lang="en-GB" sz="900">
              <a:solidFill>
                <a:srgbClr val="369CD9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01133A-6ACC-1638-4EA6-7697229B6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4884" y="1825625"/>
            <a:ext cx="7271659" cy="4943674"/>
          </a:xfrm>
        </p:spPr>
        <p:txBody>
          <a:bodyPr vert="horz" lIns="914400" tIns="45720" rIns="228600" bIns="45720" rtlCol="0" anchor="t">
            <a:normAutofit/>
          </a:bodyPr>
          <a:lstStyle/>
          <a:p>
            <a:r>
              <a:rPr lang="da-DK" sz="1800" dirty="0"/>
              <a:t>Report for the Nordic Council</a:t>
            </a:r>
          </a:p>
          <a:p>
            <a:r>
              <a:rPr lang="da-DK" sz="1800" dirty="0"/>
              <a:t>Can </a:t>
            </a:r>
            <a:r>
              <a:rPr lang="da-DK" sz="1800" dirty="0" err="1"/>
              <a:t>we</a:t>
            </a:r>
            <a:r>
              <a:rPr lang="da-DK" sz="1800" dirty="0"/>
              <a:t> </a:t>
            </a:r>
            <a:r>
              <a:rPr lang="da-DK" sz="1800" dirty="0" err="1"/>
              <a:t>make</a:t>
            </a:r>
            <a:r>
              <a:rPr lang="da-DK" sz="1800" dirty="0"/>
              <a:t> a Nordic e-</a:t>
            </a:r>
            <a:r>
              <a:rPr lang="da-DK" sz="1800" dirty="0" err="1"/>
              <a:t>lending</a:t>
            </a:r>
            <a:r>
              <a:rPr lang="da-DK" sz="1800" dirty="0"/>
              <a:t> service?</a:t>
            </a:r>
          </a:p>
          <a:p>
            <a:r>
              <a:rPr lang="da-DK" sz="1800" dirty="0"/>
              <a:t>Short </a:t>
            </a:r>
            <a:r>
              <a:rPr lang="da-DK" sz="1800" dirty="0" err="1"/>
              <a:t>answer</a:t>
            </a:r>
            <a:r>
              <a:rPr lang="da-DK" sz="1800" dirty="0"/>
              <a:t>: No</a:t>
            </a:r>
          </a:p>
          <a:p>
            <a:r>
              <a:rPr lang="da-DK" sz="1800" dirty="0"/>
              <a:t>Long </a:t>
            </a:r>
            <a:r>
              <a:rPr lang="da-DK" sz="1800" dirty="0" err="1"/>
              <a:t>answer</a:t>
            </a:r>
            <a:r>
              <a:rPr lang="da-DK" sz="1800" dirty="0"/>
              <a:t>: </a:t>
            </a:r>
            <a:r>
              <a:rPr lang="da-DK" sz="1800" dirty="0" err="1"/>
              <a:t>Also</a:t>
            </a:r>
            <a:r>
              <a:rPr lang="da-DK" sz="1800" dirty="0"/>
              <a:t> no, but with a </a:t>
            </a:r>
            <a:r>
              <a:rPr lang="da-DK" sz="1800" dirty="0" err="1"/>
              <a:t>whole</a:t>
            </a:r>
            <a:r>
              <a:rPr lang="da-DK" sz="1800" dirty="0"/>
              <a:t> </a:t>
            </a:r>
            <a:r>
              <a:rPr lang="da-DK" sz="1800" dirty="0" err="1"/>
              <a:t>report</a:t>
            </a:r>
            <a:r>
              <a:rPr lang="da-DK" sz="1800" dirty="0"/>
              <a:t>!</a:t>
            </a:r>
          </a:p>
          <a:p>
            <a:r>
              <a:rPr lang="da-DK" sz="1800" dirty="0"/>
              <a:t>Payment models and border issues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D277E75-B06A-9E84-FDD7-E56FE4C4862D}"/>
              </a:ext>
            </a:extLst>
          </p:cNvPr>
          <p:cNvSpPr txBox="1"/>
          <p:nvPr/>
        </p:nvSpPr>
        <p:spPr>
          <a:xfrm>
            <a:off x="2329543" y="650872"/>
            <a:ext cx="4198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Building an e-</a:t>
            </a:r>
            <a:r>
              <a:rPr lang="da-DK" sz="24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lending</a:t>
            </a:r>
            <a:r>
              <a:rPr lang="da-DK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service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6A74CE0-21D9-FF2C-F6F6-1023B8962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205" y="852473"/>
            <a:ext cx="4127464" cy="549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2581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3af3979-8c56-4dc3-b55b-7b2c25adfec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02D48863C7BB4DBF2E9A1FB6ECFE8F" ma:contentTypeVersion="12" ma:contentTypeDescription="Een nieuw document maken." ma:contentTypeScope="" ma:versionID="6f14751e6e63b05e96b3df0d17045c5a">
  <xsd:schema xmlns:xsd="http://www.w3.org/2001/XMLSchema" xmlns:xs="http://www.w3.org/2001/XMLSchema" xmlns:p="http://schemas.microsoft.com/office/2006/metadata/properties" xmlns:ns3="43af3979-8c56-4dc3-b55b-7b2c25adfec8" xmlns:ns4="3b1dfb0e-5da4-4126-a162-da49e6a8c6e8" targetNamespace="http://schemas.microsoft.com/office/2006/metadata/properties" ma:root="true" ma:fieldsID="ed204c00aea5b80659f4248085d9a142" ns3:_="" ns4:_="">
    <xsd:import namespace="43af3979-8c56-4dc3-b55b-7b2c25adfec8"/>
    <xsd:import namespace="3b1dfb0e-5da4-4126-a162-da49e6a8c6e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af3979-8c56-4dc3-b55b-7b2c25adfe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1dfb0e-5da4-4126-a162-da49e6a8c6e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BA7AD0-3BB3-4A10-89C0-FBEBEAA97B84}">
  <ds:schemaRefs>
    <ds:schemaRef ds:uri="43af3979-8c56-4dc3-b55b-7b2c25adfec8"/>
    <ds:schemaRef ds:uri="http://schemas.microsoft.com/office/2006/documentManagement/types"/>
    <ds:schemaRef ds:uri="http://schemas.openxmlformats.org/package/2006/metadata/core-properties"/>
    <ds:schemaRef ds:uri="3b1dfb0e-5da4-4126-a162-da49e6a8c6e8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01995A1-40A9-46A4-92E3-88A123A747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5C78E0-1C8A-4E93-BE0A-B84F8F6839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af3979-8c56-4dc3-b55b-7b2c25adfec8"/>
    <ds:schemaRef ds:uri="3b1dfb0e-5da4-4126-a162-da49e6a8c6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2461</TotalTime>
  <Words>891</Words>
  <Application>Microsoft Office PowerPoint</Application>
  <PresentationFormat>Širokozaslonsko</PresentationFormat>
  <Paragraphs>125</Paragraphs>
  <Slides>25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E-lending in  Europe  // Mikkel Christoffersen, EBLIDA director Maribor, Wednesday September 18th 2024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Necessary friction</vt:lpstr>
      <vt:lpstr>Realisation</vt:lpstr>
      <vt:lpstr>The big win-win</vt:lpstr>
      <vt:lpstr>Unique collaboration</vt:lpstr>
      <vt:lpstr>PowerPointova predstavitev</vt:lpstr>
      <vt:lpstr>PowerPointova predstavitev</vt:lpstr>
      <vt:lpstr>PowerPointova predstavitev</vt:lpstr>
      <vt:lpstr>PowerPointova predstavitev</vt:lpstr>
      <vt:lpstr>Development in loans Denmark 2013-23</vt:lpstr>
      <vt:lpstr>PowerPointova predstavitev</vt:lpstr>
      <vt:lpstr>The (digital) library value pyramid</vt:lpstr>
      <vt:lpstr>Questions, comments, threats, love letters to:  Mikkel.christoffersen@eblida.org +45 2049 1885 www.eblida.org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Mikkel Christoffersen</dc:creator>
  <cp:lastModifiedBy>Damjana</cp:lastModifiedBy>
  <cp:revision>66</cp:revision>
  <cp:lastPrinted>2024-09-09T05:44:53Z</cp:lastPrinted>
  <dcterms:created xsi:type="dcterms:W3CDTF">2024-03-31T09:44:38Z</dcterms:created>
  <dcterms:modified xsi:type="dcterms:W3CDTF">2024-09-19T14:03:05Z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0x0101007902D48863C7BB4DBF2E9A1FB6ECFE8F</vt:lpwstr>
  </property>
</Properties>
</file>