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F93AE-73ED-4AAE-BB45-5C3B8E31F7C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31CBA1F-F75D-4E07-BC55-14D68018FA08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Human</a:t>
          </a:r>
          <a:r>
            <a:rPr lang="hr-HR" dirty="0"/>
            <a:t> </a:t>
          </a:r>
          <a:r>
            <a:rPr lang="hr-HR" dirty="0">
              <a:solidFill>
                <a:schemeClr val="tx1"/>
              </a:solidFill>
            </a:rPr>
            <a:t>centered</a:t>
          </a:r>
          <a:r>
            <a:rPr lang="hr-HR" dirty="0"/>
            <a:t> </a:t>
          </a:r>
          <a:r>
            <a:rPr lang="hr-HR" dirty="0">
              <a:solidFill>
                <a:schemeClr val="tx1"/>
              </a:solidFill>
            </a:rPr>
            <a:t>AI</a:t>
          </a:r>
          <a:r>
            <a:rPr lang="hr-HR" dirty="0"/>
            <a:t> </a:t>
          </a:r>
          <a:r>
            <a:rPr lang="hr-HR" dirty="0">
              <a:solidFill>
                <a:schemeClr val="tx1"/>
              </a:solidFill>
            </a:rPr>
            <a:t>(Today)</a:t>
          </a:r>
          <a:endParaRPr lang="en-GB" dirty="0">
            <a:solidFill>
              <a:schemeClr val="tx1"/>
            </a:solidFill>
          </a:endParaRPr>
        </a:p>
      </dgm:t>
    </dgm:pt>
    <dgm:pt modelId="{1F9A8ABE-3175-40DE-B29B-CECC3BD79CBA}" type="parTrans" cxnId="{C91D3DA3-2EB5-45A9-88BC-6CBFCCC4B2C2}">
      <dgm:prSet/>
      <dgm:spPr/>
      <dgm:t>
        <a:bodyPr/>
        <a:lstStyle/>
        <a:p>
          <a:endParaRPr lang="en-GB"/>
        </a:p>
      </dgm:t>
    </dgm:pt>
    <dgm:pt modelId="{A375EC0F-9041-4D26-B49E-C829E0B54E26}" type="sibTrans" cxnId="{C91D3DA3-2EB5-45A9-88BC-6CBFCCC4B2C2}">
      <dgm:prSet/>
      <dgm:spPr/>
      <dgm:t>
        <a:bodyPr/>
        <a:lstStyle/>
        <a:p>
          <a:endParaRPr lang="en-GB"/>
        </a:p>
      </dgm:t>
    </dgm:pt>
    <dgm:pt modelId="{0632BD82-4837-4420-A5B6-A32E59CA1EC3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Human on the loop (Future)</a:t>
          </a:r>
          <a:endParaRPr lang="en-GB" dirty="0">
            <a:solidFill>
              <a:schemeClr val="tx1"/>
            </a:solidFill>
          </a:endParaRPr>
        </a:p>
      </dgm:t>
    </dgm:pt>
    <dgm:pt modelId="{1B33BBFC-B206-4CD4-8FA4-C5A34050488D}" type="parTrans" cxnId="{0A47FD60-B6A8-4645-8D5F-ED8EBD6788F6}">
      <dgm:prSet/>
      <dgm:spPr/>
      <dgm:t>
        <a:bodyPr/>
        <a:lstStyle/>
        <a:p>
          <a:endParaRPr lang="en-GB"/>
        </a:p>
      </dgm:t>
    </dgm:pt>
    <dgm:pt modelId="{1B0E8A48-6F63-40C7-AD85-5A732FFAD65B}" type="sibTrans" cxnId="{0A47FD60-B6A8-4645-8D5F-ED8EBD6788F6}">
      <dgm:prSet/>
      <dgm:spPr/>
      <dgm:t>
        <a:bodyPr/>
        <a:lstStyle/>
        <a:p>
          <a:endParaRPr lang="en-GB"/>
        </a:p>
      </dgm:t>
    </dgm:pt>
    <dgm:pt modelId="{362AD271-7212-4EC6-AC4A-8A84C03CD2E5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Human out of the loop (GAI)</a:t>
          </a:r>
          <a:endParaRPr lang="en-GB" dirty="0">
            <a:solidFill>
              <a:schemeClr val="tx1"/>
            </a:solidFill>
          </a:endParaRPr>
        </a:p>
      </dgm:t>
    </dgm:pt>
    <dgm:pt modelId="{74213DA6-7F4F-4DE7-8B93-05422B760009}" type="parTrans" cxnId="{00D88BF8-15F1-48F7-A3C6-9D2D384D45FC}">
      <dgm:prSet/>
      <dgm:spPr/>
      <dgm:t>
        <a:bodyPr/>
        <a:lstStyle/>
        <a:p>
          <a:endParaRPr lang="en-GB"/>
        </a:p>
      </dgm:t>
    </dgm:pt>
    <dgm:pt modelId="{3A88DA50-A2D1-44DD-B119-DF4C06A97C19}" type="sibTrans" cxnId="{00D88BF8-15F1-48F7-A3C6-9D2D384D45FC}">
      <dgm:prSet/>
      <dgm:spPr/>
      <dgm:t>
        <a:bodyPr/>
        <a:lstStyle/>
        <a:p>
          <a:endParaRPr lang="en-GB"/>
        </a:p>
      </dgm:t>
    </dgm:pt>
    <dgm:pt modelId="{4B975BB6-7EA4-46ED-9CF7-B3C6D3AAD910}" type="pres">
      <dgm:prSet presAssocID="{E46F93AE-73ED-4AAE-BB45-5C3B8E31F7CA}" presName="linearFlow" presStyleCnt="0">
        <dgm:presLayoutVars>
          <dgm:dir/>
          <dgm:resizeHandles val="exact"/>
        </dgm:presLayoutVars>
      </dgm:prSet>
      <dgm:spPr/>
    </dgm:pt>
    <dgm:pt modelId="{E82DE763-83B5-43A5-A7D3-CF87F030EF41}" type="pres">
      <dgm:prSet presAssocID="{B31CBA1F-F75D-4E07-BC55-14D68018FA08}" presName="composite" presStyleCnt="0"/>
      <dgm:spPr/>
    </dgm:pt>
    <dgm:pt modelId="{0C8DBB9D-6BA8-45D8-BBBE-D62629B54526}" type="pres">
      <dgm:prSet presAssocID="{B31CBA1F-F75D-4E07-BC55-14D68018FA08}" presName="imgShp" presStyleLbl="fgImgPlace1" presStyleIdx="0" presStyleCnt="3" custLinFactNeighborX="-41290" custLinFactNeighborY="-7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B6608E46-878C-4B49-8ADA-7D1273A0989B}" type="pres">
      <dgm:prSet presAssocID="{B31CBA1F-F75D-4E07-BC55-14D68018FA08}" presName="txShp" presStyleLbl="node1" presStyleIdx="0" presStyleCnt="3">
        <dgm:presLayoutVars>
          <dgm:bulletEnabled val="1"/>
        </dgm:presLayoutVars>
      </dgm:prSet>
      <dgm:spPr/>
    </dgm:pt>
    <dgm:pt modelId="{7F191D6A-AEFF-41C3-8646-1EB2C026FB2D}" type="pres">
      <dgm:prSet presAssocID="{A375EC0F-9041-4D26-B49E-C829E0B54E26}" presName="spacing" presStyleCnt="0"/>
      <dgm:spPr/>
    </dgm:pt>
    <dgm:pt modelId="{22A71B6D-9AB7-422D-BD14-9EA074C1FF3B}" type="pres">
      <dgm:prSet presAssocID="{0632BD82-4837-4420-A5B6-A32E59CA1EC3}" presName="composite" presStyleCnt="0"/>
      <dgm:spPr/>
    </dgm:pt>
    <dgm:pt modelId="{D0304AF2-9E19-4558-9FE1-B8ED7D2AE592}" type="pres">
      <dgm:prSet presAssocID="{0632BD82-4837-4420-A5B6-A32E59CA1EC3}" presName="imgShp" presStyleLbl="fgImgPlace1" presStyleIdx="1" presStyleCnt="3" custLinFactNeighborX="-40287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2BB35DD2-F605-4964-9C79-6DD2B5F1D06F}" type="pres">
      <dgm:prSet presAssocID="{0632BD82-4837-4420-A5B6-A32E59CA1EC3}" presName="txShp" presStyleLbl="node1" presStyleIdx="1" presStyleCnt="3">
        <dgm:presLayoutVars>
          <dgm:bulletEnabled val="1"/>
        </dgm:presLayoutVars>
      </dgm:prSet>
      <dgm:spPr/>
    </dgm:pt>
    <dgm:pt modelId="{CE840FD2-67CA-46DD-AE48-AAB38CC83B0A}" type="pres">
      <dgm:prSet presAssocID="{1B0E8A48-6F63-40C7-AD85-5A732FFAD65B}" presName="spacing" presStyleCnt="0"/>
      <dgm:spPr/>
    </dgm:pt>
    <dgm:pt modelId="{A96C7F12-4426-4E48-A536-260C888E662B}" type="pres">
      <dgm:prSet presAssocID="{362AD271-7212-4EC6-AC4A-8A84C03CD2E5}" presName="composite" presStyleCnt="0"/>
      <dgm:spPr/>
    </dgm:pt>
    <dgm:pt modelId="{CD108CCE-586A-4FE9-B740-BA9BCCC6E7CC}" type="pres">
      <dgm:prSet presAssocID="{362AD271-7212-4EC6-AC4A-8A84C03CD2E5}" presName="imgShp" presStyleLbl="fgImgPlace1" presStyleIdx="2" presStyleCnt="3" custLinFactNeighborX="-34988" custLinFactNeighborY="63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36B72EAC-0F37-4DF4-9334-BE79E8EEEB93}" type="pres">
      <dgm:prSet presAssocID="{362AD271-7212-4EC6-AC4A-8A84C03CD2E5}" presName="txShp" presStyleLbl="node1" presStyleIdx="2" presStyleCnt="3">
        <dgm:presLayoutVars>
          <dgm:bulletEnabled val="1"/>
        </dgm:presLayoutVars>
      </dgm:prSet>
      <dgm:spPr/>
    </dgm:pt>
  </dgm:ptLst>
  <dgm:cxnLst>
    <dgm:cxn modelId="{C1A49C05-F6A5-4064-A70E-C29732B45D75}" type="presOf" srcId="{E46F93AE-73ED-4AAE-BB45-5C3B8E31F7CA}" destId="{4B975BB6-7EA4-46ED-9CF7-B3C6D3AAD910}" srcOrd="0" destOrd="0" presId="urn:microsoft.com/office/officeart/2005/8/layout/vList3"/>
    <dgm:cxn modelId="{69D1CA12-66D7-4999-9D8D-77384244E834}" type="presOf" srcId="{B31CBA1F-F75D-4E07-BC55-14D68018FA08}" destId="{B6608E46-878C-4B49-8ADA-7D1273A0989B}" srcOrd="0" destOrd="0" presId="urn:microsoft.com/office/officeart/2005/8/layout/vList3"/>
    <dgm:cxn modelId="{0A47FD60-B6A8-4645-8D5F-ED8EBD6788F6}" srcId="{E46F93AE-73ED-4AAE-BB45-5C3B8E31F7CA}" destId="{0632BD82-4837-4420-A5B6-A32E59CA1EC3}" srcOrd="1" destOrd="0" parTransId="{1B33BBFC-B206-4CD4-8FA4-C5A34050488D}" sibTransId="{1B0E8A48-6F63-40C7-AD85-5A732FFAD65B}"/>
    <dgm:cxn modelId="{C91D3DA3-2EB5-45A9-88BC-6CBFCCC4B2C2}" srcId="{E46F93AE-73ED-4AAE-BB45-5C3B8E31F7CA}" destId="{B31CBA1F-F75D-4E07-BC55-14D68018FA08}" srcOrd="0" destOrd="0" parTransId="{1F9A8ABE-3175-40DE-B29B-CECC3BD79CBA}" sibTransId="{A375EC0F-9041-4D26-B49E-C829E0B54E26}"/>
    <dgm:cxn modelId="{391398A6-C275-411B-AA59-A1E30C0F6552}" type="presOf" srcId="{362AD271-7212-4EC6-AC4A-8A84C03CD2E5}" destId="{36B72EAC-0F37-4DF4-9334-BE79E8EEEB93}" srcOrd="0" destOrd="0" presId="urn:microsoft.com/office/officeart/2005/8/layout/vList3"/>
    <dgm:cxn modelId="{29013FAE-CC1F-498E-84DF-38AE3E845362}" type="presOf" srcId="{0632BD82-4837-4420-A5B6-A32E59CA1EC3}" destId="{2BB35DD2-F605-4964-9C79-6DD2B5F1D06F}" srcOrd="0" destOrd="0" presId="urn:microsoft.com/office/officeart/2005/8/layout/vList3"/>
    <dgm:cxn modelId="{00D88BF8-15F1-48F7-A3C6-9D2D384D45FC}" srcId="{E46F93AE-73ED-4AAE-BB45-5C3B8E31F7CA}" destId="{362AD271-7212-4EC6-AC4A-8A84C03CD2E5}" srcOrd="2" destOrd="0" parTransId="{74213DA6-7F4F-4DE7-8B93-05422B760009}" sibTransId="{3A88DA50-A2D1-44DD-B119-DF4C06A97C19}"/>
    <dgm:cxn modelId="{DAA420B3-6C8F-40F2-99FA-70792369973A}" type="presParOf" srcId="{4B975BB6-7EA4-46ED-9CF7-B3C6D3AAD910}" destId="{E82DE763-83B5-43A5-A7D3-CF87F030EF41}" srcOrd="0" destOrd="0" presId="urn:microsoft.com/office/officeart/2005/8/layout/vList3"/>
    <dgm:cxn modelId="{F2CA57F9-4E27-42CD-BC74-D3406F041A28}" type="presParOf" srcId="{E82DE763-83B5-43A5-A7D3-CF87F030EF41}" destId="{0C8DBB9D-6BA8-45D8-BBBE-D62629B54526}" srcOrd="0" destOrd="0" presId="urn:microsoft.com/office/officeart/2005/8/layout/vList3"/>
    <dgm:cxn modelId="{D75C1C6F-BDFE-45A3-AF4A-0C84633C2684}" type="presParOf" srcId="{E82DE763-83B5-43A5-A7D3-CF87F030EF41}" destId="{B6608E46-878C-4B49-8ADA-7D1273A0989B}" srcOrd="1" destOrd="0" presId="urn:microsoft.com/office/officeart/2005/8/layout/vList3"/>
    <dgm:cxn modelId="{17FAC34B-8A06-46B5-811F-8DF9342F3A13}" type="presParOf" srcId="{4B975BB6-7EA4-46ED-9CF7-B3C6D3AAD910}" destId="{7F191D6A-AEFF-41C3-8646-1EB2C026FB2D}" srcOrd="1" destOrd="0" presId="urn:microsoft.com/office/officeart/2005/8/layout/vList3"/>
    <dgm:cxn modelId="{51DFA8B1-1242-4FDE-898E-7752E0D3F759}" type="presParOf" srcId="{4B975BB6-7EA4-46ED-9CF7-B3C6D3AAD910}" destId="{22A71B6D-9AB7-422D-BD14-9EA074C1FF3B}" srcOrd="2" destOrd="0" presId="urn:microsoft.com/office/officeart/2005/8/layout/vList3"/>
    <dgm:cxn modelId="{BE631CBD-8934-4F86-8053-E2494B471704}" type="presParOf" srcId="{22A71B6D-9AB7-422D-BD14-9EA074C1FF3B}" destId="{D0304AF2-9E19-4558-9FE1-B8ED7D2AE592}" srcOrd="0" destOrd="0" presId="urn:microsoft.com/office/officeart/2005/8/layout/vList3"/>
    <dgm:cxn modelId="{90AF65D9-4557-4A70-96B9-99491F40C72B}" type="presParOf" srcId="{22A71B6D-9AB7-422D-BD14-9EA074C1FF3B}" destId="{2BB35DD2-F605-4964-9C79-6DD2B5F1D06F}" srcOrd="1" destOrd="0" presId="urn:microsoft.com/office/officeart/2005/8/layout/vList3"/>
    <dgm:cxn modelId="{FB0E61FB-FB3C-4FC8-80A6-FACC429AB11E}" type="presParOf" srcId="{4B975BB6-7EA4-46ED-9CF7-B3C6D3AAD910}" destId="{CE840FD2-67CA-46DD-AE48-AAB38CC83B0A}" srcOrd="3" destOrd="0" presId="urn:microsoft.com/office/officeart/2005/8/layout/vList3"/>
    <dgm:cxn modelId="{7D76933B-7A42-4116-A409-C61BDD4B2ED3}" type="presParOf" srcId="{4B975BB6-7EA4-46ED-9CF7-B3C6D3AAD910}" destId="{A96C7F12-4426-4E48-A536-260C888E662B}" srcOrd="4" destOrd="0" presId="urn:microsoft.com/office/officeart/2005/8/layout/vList3"/>
    <dgm:cxn modelId="{5F115345-9FF6-4DDE-A16D-F39ABC4FE29C}" type="presParOf" srcId="{A96C7F12-4426-4E48-A536-260C888E662B}" destId="{CD108CCE-586A-4FE9-B740-BA9BCCC6E7CC}" srcOrd="0" destOrd="0" presId="urn:microsoft.com/office/officeart/2005/8/layout/vList3"/>
    <dgm:cxn modelId="{CA8D9E57-070A-42A4-A684-C833422D82DF}" type="presParOf" srcId="{A96C7F12-4426-4E48-A536-260C888E662B}" destId="{36B72EAC-0F37-4DF4-9334-BE79E8EEEB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172C2-A42C-4242-8B68-7F6A88BFD267}" type="doc">
      <dgm:prSet loTypeId="urn:microsoft.com/office/officeart/2005/8/layout/hProcess9" loCatId="process" qsTypeId="urn:microsoft.com/office/officeart/2005/8/quickstyle/simple1" qsCatId="simple" csTypeId="urn:microsoft.com/office/officeart/2005/8/colors/accent6_4" csCatId="accent6" phldr="1"/>
      <dgm:spPr/>
    </dgm:pt>
    <dgm:pt modelId="{B8F96CFB-21BA-43E2-84A5-84267B21D1E8}">
      <dgm:prSet phldrT="[Text]"/>
      <dgm:spPr/>
      <dgm:t>
        <a:bodyPr/>
        <a:lstStyle/>
        <a:p>
          <a:r>
            <a:rPr lang="hr-HR" dirty="0"/>
            <a:t>Information literacy course</a:t>
          </a:r>
          <a:endParaRPr lang="en-GB" dirty="0"/>
        </a:p>
      </dgm:t>
    </dgm:pt>
    <dgm:pt modelId="{1AFC2C6B-E774-47ED-8CB9-1AA5DDECDDA0}" type="parTrans" cxnId="{6A702116-2CBB-441C-A07A-7AE11C96FC81}">
      <dgm:prSet/>
      <dgm:spPr/>
      <dgm:t>
        <a:bodyPr/>
        <a:lstStyle/>
        <a:p>
          <a:endParaRPr lang="en-GB"/>
        </a:p>
      </dgm:t>
    </dgm:pt>
    <dgm:pt modelId="{C16F6C1A-B5AA-4714-B676-9F17462CC5CB}" type="sibTrans" cxnId="{6A702116-2CBB-441C-A07A-7AE11C96FC81}">
      <dgm:prSet/>
      <dgm:spPr/>
      <dgm:t>
        <a:bodyPr/>
        <a:lstStyle/>
        <a:p>
          <a:endParaRPr lang="en-GB"/>
        </a:p>
      </dgm:t>
    </dgm:pt>
    <dgm:pt modelId="{ED999AC5-BD93-451A-86A8-8D5B9ED6462B}">
      <dgm:prSet phldrT="[Text]"/>
      <dgm:spPr/>
      <dgm:t>
        <a:bodyPr/>
        <a:lstStyle/>
        <a:p>
          <a:r>
            <a:rPr lang="hr-HR" dirty="0"/>
            <a:t>AI course</a:t>
          </a:r>
          <a:endParaRPr lang="en-GB" dirty="0"/>
        </a:p>
      </dgm:t>
    </dgm:pt>
    <dgm:pt modelId="{676AB1C0-2CC1-4723-9167-5A0E406A4B1B}" type="parTrans" cxnId="{CC464F2E-CA12-4109-B207-1854621B6232}">
      <dgm:prSet/>
      <dgm:spPr/>
      <dgm:t>
        <a:bodyPr/>
        <a:lstStyle/>
        <a:p>
          <a:endParaRPr lang="en-GB"/>
        </a:p>
      </dgm:t>
    </dgm:pt>
    <dgm:pt modelId="{497E1539-D7FA-4065-BB33-974C3E69191D}" type="sibTrans" cxnId="{CC464F2E-CA12-4109-B207-1854621B6232}">
      <dgm:prSet/>
      <dgm:spPr/>
      <dgm:t>
        <a:bodyPr/>
        <a:lstStyle/>
        <a:p>
          <a:endParaRPr lang="en-GB"/>
        </a:p>
      </dgm:t>
    </dgm:pt>
    <dgm:pt modelId="{107A3F57-76C8-4B3D-B47E-5B2F0687B68F}">
      <dgm:prSet phldrT="[Text]"/>
      <dgm:spPr/>
      <dgm:t>
        <a:bodyPr/>
        <a:lstStyle/>
        <a:p>
          <a:r>
            <a:rPr lang="en-GB" dirty="0"/>
            <a:t>Comprehensive information literacy course</a:t>
          </a:r>
          <a:endParaRPr lang="hr-HR" dirty="0"/>
        </a:p>
        <a:p>
          <a:r>
            <a:rPr lang="en-GB" noProof="0" dirty="0"/>
            <a:t>(AI embedded)</a:t>
          </a:r>
        </a:p>
      </dgm:t>
    </dgm:pt>
    <dgm:pt modelId="{22774AF7-7CC2-4A9E-9620-6B8A90FCE8B6}" type="parTrans" cxnId="{459F9816-49F5-47B0-84FC-863DBEEA6B6F}">
      <dgm:prSet/>
      <dgm:spPr/>
      <dgm:t>
        <a:bodyPr/>
        <a:lstStyle/>
        <a:p>
          <a:endParaRPr lang="en-GB"/>
        </a:p>
      </dgm:t>
    </dgm:pt>
    <dgm:pt modelId="{75ACF78C-B1D3-4898-8E3A-8363DFE30A42}" type="sibTrans" cxnId="{459F9816-49F5-47B0-84FC-863DBEEA6B6F}">
      <dgm:prSet/>
      <dgm:spPr/>
      <dgm:t>
        <a:bodyPr/>
        <a:lstStyle/>
        <a:p>
          <a:endParaRPr lang="en-GB"/>
        </a:p>
      </dgm:t>
    </dgm:pt>
    <dgm:pt modelId="{8E2E4A41-7E94-444F-9F1D-1B83F3E40BED}" type="pres">
      <dgm:prSet presAssocID="{4DF172C2-A42C-4242-8B68-7F6A88BFD267}" presName="CompostProcess" presStyleCnt="0">
        <dgm:presLayoutVars>
          <dgm:dir/>
          <dgm:resizeHandles val="exact"/>
        </dgm:presLayoutVars>
      </dgm:prSet>
      <dgm:spPr/>
    </dgm:pt>
    <dgm:pt modelId="{1229719D-B956-4567-B3C0-D1CC00CF4F1D}" type="pres">
      <dgm:prSet presAssocID="{4DF172C2-A42C-4242-8B68-7F6A88BFD267}" presName="arrow" presStyleLbl="bgShp" presStyleIdx="0" presStyleCnt="1"/>
      <dgm:spPr/>
    </dgm:pt>
    <dgm:pt modelId="{56725719-3D43-48C5-B575-94806DFDE8F4}" type="pres">
      <dgm:prSet presAssocID="{4DF172C2-A42C-4242-8B68-7F6A88BFD267}" presName="linearProcess" presStyleCnt="0"/>
      <dgm:spPr/>
    </dgm:pt>
    <dgm:pt modelId="{0A70BA08-1857-4313-9FF2-893E2C041E93}" type="pres">
      <dgm:prSet presAssocID="{B8F96CFB-21BA-43E2-84A5-84267B21D1E8}" presName="textNode" presStyleLbl="node1" presStyleIdx="0" presStyleCnt="3">
        <dgm:presLayoutVars>
          <dgm:bulletEnabled val="1"/>
        </dgm:presLayoutVars>
      </dgm:prSet>
      <dgm:spPr/>
    </dgm:pt>
    <dgm:pt modelId="{C9FC17C8-13E2-4D99-B065-B1819DD5E2D7}" type="pres">
      <dgm:prSet presAssocID="{C16F6C1A-B5AA-4714-B676-9F17462CC5CB}" presName="sibTrans" presStyleCnt="0"/>
      <dgm:spPr/>
    </dgm:pt>
    <dgm:pt modelId="{E9210912-280F-4FFD-B5ED-57912CA9D8F9}" type="pres">
      <dgm:prSet presAssocID="{ED999AC5-BD93-451A-86A8-8D5B9ED6462B}" presName="textNode" presStyleLbl="node1" presStyleIdx="1" presStyleCnt="3">
        <dgm:presLayoutVars>
          <dgm:bulletEnabled val="1"/>
        </dgm:presLayoutVars>
      </dgm:prSet>
      <dgm:spPr/>
    </dgm:pt>
    <dgm:pt modelId="{C7AA8749-FB76-46CE-9954-F8E5BCB0B4F8}" type="pres">
      <dgm:prSet presAssocID="{497E1539-D7FA-4065-BB33-974C3E69191D}" presName="sibTrans" presStyleCnt="0"/>
      <dgm:spPr/>
    </dgm:pt>
    <dgm:pt modelId="{1EF073A6-7B69-46F6-B1CD-6DF176CBBDB2}" type="pres">
      <dgm:prSet presAssocID="{107A3F57-76C8-4B3D-B47E-5B2F0687B68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A702116-2CBB-441C-A07A-7AE11C96FC81}" srcId="{4DF172C2-A42C-4242-8B68-7F6A88BFD267}" destId="{B8F96CFB-21BA-43E2-84A5-84267B21D1E8}" srcOrd="0" destOrd="0" parTransId="{1AFC2C6B-E774-47ED-8CB9-1AA5DDECDDA0}" sibTransId="{C16F6C1A-B5AA-4714-B676-9F17462CC5CB}"/>
    <dgm:cxn modelId="{459F9816-49F5-47B0-84FC-863DBEEA6B6F}" srcId="{4DF172C2-A42C-4242-8B68-7F6A88BFD267}" destId="{107A3F57-76C8-4B3D-B47E-5B2F0687B68F}" srcOrd="2" destOrd="0" parTransId="{22774AF7-7CC2-4A9E-9620-6B8A90FCE8B6}" sibTransId="{75ACF78C-B1D3-4898-8E3A-8363DFE30A42}"/>
    <dgm:cxn modelId="{E925A02A-DABE-49B0-B39A-F02EDA2AB04A}" type="presOf" srcId="{ED999AC5-BD93-451A-86A8-8D5B9ED6462B}" destId="{E9210912-280F-4FFD-B5ED-57912CA9D8F9}" srcOrd="0" destOrd="0" presId="urn:microsoft.com/office/officeart/2005/8/layout/hProcess9"/>
    <dgm:cxn modelId="{CC464F2E-CA12-4109-B207-1854621B6232}" srcId="{4DF172C2-A42C-4242-8B68-7F6A88BFD267}" destId="{ED999AC5-BD93-451A-86A8-8D5B9ED6462B}" srcOrd="1" destOrd="0" parTransId="{676AB1C0-2CC1-4723-9167-5A0E406A4B1B}" sibTransId="{497E1539-D7FA-4065-BB33-974C3E69191D}"/>
    <dgm:cxn modelId="{B66CB7AA-9C49-4F8F-A971-CF9B2B598E39}" type="presOf" srcId="{107A3F57-76C8-4B3D-B47E-5B2F0687B68F}" destId="{1EF073A6-7B69-46F6-B1CD-6DF176CBBDB2}" srcOrd="0" destOrd="0" presId="urn:microsoft.com/office/officeart/2005/8/layout/hProcess9"/>
    <dgm:cxn modelId="{FB0362B3-B83D-4949-BDC5-9190464363FF}" type="presOf" srcId="{4DF172C2-A42C-4242-8B68-7F6A88BFD267}" destId="{8E2E4A41-7E94-444F-9F1D-1B83F3E40BED}" srcOrd="0" destOrd="0" presId="urn:microsoft.com/office/officeart/2005/8/layout/hProcess9"/>
    <dgm:cxn modelId="{99D0E4B7-FDA7-4090-A595-F363948F4DFE}" type="presOf" srcId="{B8F96CFB-21BA-43E2-84A5-84267B21D1E8}" destId="{0A70BA08-1857-4313-9FF2-893E2C041E93}" srcOrd="0" destOrd="0" presId="urn:microsoft.com/office/officeart/2005/8/layout/hProcess9"/>
    <dgm:cxn modelId="{3C5AD7E8-6913-4E6F-BFBA-97166E64B4F2}" type="presParOf" srcId="{8E2E4A41-7E94-444F-9F1D-1B83F3E40BED}" destId="{1229719D-B956-4567-B3C0-D1CC00CF4F1D}" srcOrd="0" destOrd="0" presId="urn:microsoft.com/office/officeart/2005/8/layout/hProcess9"/>
    <dgm:cxn modelId="{94BE4D1D-42C3-4B86-9889-5EC88FF8923B}" type="presParOf" srcId="{8E2E4A41-7E94-444F-9F1D-1B83F3E40BED}" destId="{56725719-3D43-48C5-B575-94806DFDE8F4}" srcOrd="1" destOrd="0" presId="urn:microsoft.com/office/officeart/2005/8/layout/hProcess9"/>
    <dgm:cxn modelId="{FB934AA3-8759-44FC-B078-33666F4CF9A8}" type="presParOf" srcId="{56725719-3D43-48C5-B575-94806DFDE8F4}" destId="{0A70BA08-1857-4313-9FF2-893E2C041E93}" srcOrd="0" destOrd="0" presId="urn:microsoft.com/office/officeart/2005/8/layout/hProcess9"/>
    <dgm:cxn modelId="{C538517D-3716-41BB-A73D-BF7DABEA5EDD}" type="presParOf" srcId="{56725719-3D43-48C5-B575-94806DFDE8F4}" destId="{C9FC17C8-13E2-4D99-B065-B1819DD5E2D7}" srcOrd="1" destOrd="0" presId="urn:microsoft.com/office/officeart/2005/8/layout/hProcess9"/>
    <dgm:cxn modelId="{AFF459D2-2877-41E2-B3B0-2D3297E4E41B}" type="presParOf" srcId="{56725719-3D43-48C5-B575-94806DFDE8F4}" destId="{E9210912-280F-4FFD-B5ED-57912CA9D8F9}" srcOrd="2" destOrd="0" presId="urn:microsoft.com/office/officeart/2005/8/layout/hProcess9"/>
    <dgm:cxn modelId="{0518F63D-9E2F-4003-AFE1-A6EE258F0245}" type="presParOf" srcId="{56725719-3D43-48C5-B575-94806DFDE8F4}" destId="{C7AA8749-FB76-46CE-9954-F8E5BCB0B4F8}" srcOrd="3" destOrd="0" presId="urn:microsoft.com/office/officeart/2005/8/layout/hProcess9"/>
    <dgm:cxn modelId="{DD466D13-0F65-4A7F-8A34-1BB3168DD999}" type="presParOf" srcId="{56725719-3D43-48C5-B575-94806DFDE8F4}" destId="{1EF073A6-7B69-46F6-B1CD-6DF176CBBDB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08E46-878C-4B49-8ADA-7D1273A0989B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>
              <a:solidFill>
                <a:schemeClr val="tx1"/>
              </a:solidFill>
            </a:rPr>
            <a:t>Human</a:t>
          </a:r>
          <a:r>
            <a:rPr lang="hr-HR" sz="4000" kern="1200" dirty="0"/>
            <a:t> </a:t>
          </a:r>
          <a:r>
            <a:rPr lang="hr-HR" sz="4000" kern="1200" dirty="0">
              <a:solidFill>
                <a:schemeClr val="tx1"/>
              </a:solidFill>
            </a:rPr>
            <a:t>centered</a:t>
          </a:r>
          <a:r>
            <a:rPr lang="hr-HR" sz="4000" kern="1200" dirty="0"/>
            <a:t> </a:t>
          </a:r>
          <a:r>
            <a:rPr lang="hr-HR" sz="4000" kern="1200" dirty="0">
              <a:solidFill>
                <a:schemeClr val="tx1"/>
              </a:solidFill>
            </a:rPr>
            <a:t>AI</a:t>
          </a:r>
          <a:r>
            <a:rPr lang="hr-HR" sz="4000" kern="1200" dirty="0"/>
            <a:t> </a:t>
          </a:r>
          <a:r>
            <a:rPr lang="hr-HR" sz="4000" kern="1200" dirty="0">
              <a:solidFill>
                <a:schemeClr val="tx1"/>
              </a:solidFill>
            </a:rPr>
            <a:t>(Today)</a:t>
          </a:r>
          <a:endParaRPr lang="en-GB" sz="4000" kern="1200" dirty="0">
            <a:solidFill>
              <a:schemeClr val="tx1"/>
            </a:solidFill>
          </a:endParaRPr>
        </a:p>
      </dsp:txBody>
      <dsp:txXfrm rot="10800000">
        <a:off x="2365971" y="883"/>
        <a:ext cx="6690570" cy="1209216"/>
      </dsp:txXfrm>
    </dsp:sp>
    <dsp:sp modelId="{0C8DBB9D-6BA8-45D8-BBBE-D62629B54526}">
      <dsp:nvSpPr>
        <dsp:cNvPr id="0" name=""/>
        <dsp:cNvSpPr/>
      </dsp:nvSpPr>
      <dsp:spPr>
        <a:xfrm>
          <a:off x="959773" y="0"/>
          <a:ext cx="1209216" cy="12092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35DD2-F605-4964-9C79-6DD2B5F1D06F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>
              <a:solidFill>
                <a:schemeClr val="tx1"/>
              </a:solidFill>
            </a:rPr>
            <a:t>Human on the loop (Future)</a:t>
          </a:r>
          <a:endParaRPr lang="en-GB" sz="4000" kern="1200" dirty="0">
            <a:solidFill>
              <a:schemeClr val="tx1"/>
            </a:solidFill>
          </a:endParaRPr>
        </a:p>
      </dsp:txBody>
      <dsp:txXfrm rot="10800000">
        <a:off x="2365971" y="1571060"/>
        <a:ext cx="6690570" cy="1209216"/>
      </dsp:txXfrm>
    </dsp:sp>
    <dsp:sp modelId="{D0304AF2-9E19-4558-9FE1-B8ED7D2AE592}">
      <dsp:nvSpPr>
        <dsp:cNvPr id="0" name=""/>
        <dsp:cNvSpPr/>
      </dsp:nvSpPr>
      <dsp:spPr>
        <a:xfrm>
          <a:off x="971901" y="1571060"/>
          <a:ext cx="1209216" cy="12092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72EAC-0F37-4DF4-9334-BE79E8EEEB93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>
              <a:solidFill>
                <a:schemeClr val="tx1"/>
              </a:solidFill>
            </a:rPr>
            <a:t>Human out of the loop (GAI)</a:t>
          </a:r>
          <a:endParaRPr lang="en-GB" sz="4000" kern="1200" dirty="0">
            <a:solidFill>
              <a:schemeClr val="tx1"/>
            </a:solidFill>
          </a:endParaRPr>
        </a:p>
      </dsp:txBody>
      <dsp:txXfrm rot="10800000">
        <a:off x="2365971" y="3141237"/>
        <a:ext cx="6690570" cy="1209216"/>
      </dsp:txXfrm>
    </dsp:sp>
    <dsp:sp modelId="{CD108CCE-586A-4FE9-B740-BA9BCCC6E7CC}">
      <dsp:nvSpPr>
        <dsp:cNvPr id="0" name=""/>
        <dsp:cNvSpPr/>
      </dsp:nvSpPr>
      <dsp:spPr>
        <a:xfrm>
          <a:off x="1035977" y="3142121"/>
          <a:ext cx="1209216" cy="12092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9719D-B956-4567-B3C0-D1CC00CF4F1D}">
      <dsp:nvSpPr>
        <dsp:cNvPr id="0" name=""/>
        <dsp:cNvSpPr/>
      </dsp:nvSpPr>
      <dsp:spPr>
        <a:xfrm>
          <a:off x="609599" y="0"/>
          <a:ext cx="6908800" cy="4582910"/>
        </a:xfrm>
        <a:prstGeom prst="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0BA08-1857-4313-9FF2-893E2C041E93}">
      <dsp:nvSpPr>
        <dsp:cNvPr id="0" name=""/>
        <dsp:cNvSpPr/>
      </dsp:nvSpPr>
      <dsp:spPr>
        <a:xfrm>
          <a:off x="275431" y="1374873"/>
          <a:ext cx="2438400" cy="1833164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Information literacy course</a:t>
          </a:r>
          <a:endParaRPr lang="en-GB" sz="2400" kern="1200" dirty="0"/>
        </a:p>
      </dsp:txBody>
      <dsp:txXfrm>
        <a:off x="364919" y="1464361"/>
        <a:ext cx="2259424" cy="1654188"/>
      </dsp:txXfrm>
    </dsp:sp>
    <dsp:sp modelId="{E9210912-280F-4FFD-B5ED-57912CA9D8F9}">
      <dsp:nvSpPr>
        <dsp:cNvPr id="0" name=""/>
        <dsp:cNvSpPr/>
      </dsp:nvSpPr>
      <dsp:spPr>
        <a:xfrm>
          <a:off x="2844799" y="1374873"/>
          <a:ext cx="2438400" cy="1833164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AI course</a:t>
          </a:r>
          <a:endParaRPr lang="en-GB" sz="2400" kern="1200" dirty="0"/>
        </a:p>
      </dsp:txBody>
      <dsp:txXfrm>
        <a:off x="2934287" y="1464361"/>
        <a:ext cx="2259424" cy="1654188"/>
      </dsp:txXfrm>
    </dsp:sp>
    <dsp:sp modelId="{1EF073A6-7B69-46F6-B1CD-6DF176CBBDB2}">
      <dsp:nvSpPr>
        <dsp:cNvPr id="0" name=""/>
        <dsp:cNvSpPr/>
      </dsp:nvSpPr>
      <dsp:spPr>
        <a:xfrm>
          <a:off x="5414168" y="1374873"/>
          <a:ext cx="2438400" cy="1833164"/>
        </a:xfrm>
        <a:prstGeom prst="roundRect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Comprehensive information literacy course</a:t>
          </a:r>
          <a:endParaRPr lang="hr-HR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(AI embedded)</a:t>
          </a:r>
        </a:p>
      </dsp:txBody>
      <dsp:txXfrm>
        <a:off x="5503656" y="1464361"/>
        <a:ext cx="2259424" cy="165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DDDD0-EB08-40B4-B19F-D8C34993D1B4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580CB-3FEF-46B8-B584-BE4A16A8B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80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Hans Moravec, our austrian neighbor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580CB-3FEF-46B8-B584-BE4A16A8BA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kraju ovog slajda možda reći ono za dončića, read and react.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580CB-3FEF-46B8-B584-BE4A16A8BA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09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Sad ovdje likertove skale rezultate. Samo za slovence! </a:t>
            </a:r>
            <a:r>
              <a:rPr lang="hr-HR"/>
              <a:t>( i onda šala, bolji ste u svim segmentima </a:t>
            </a:r>
            <a:r>
              <a:rPr lang="hr-HR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580CB-3FEF-46B8-B584-BE4A16A8BAA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9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Pristup u dvije faze ne mora biti nužno razdvojen – sve ovisi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580CB-3FEF-46B8-B584-BE4A16A8BAA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0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Zašto mi nudimo sveobuhvatniju uslugu? Jer nismo utilitaristički nastrojeni niti na takav način educiramo naše korisnike. U odgovoru na ovo pitanje se krije i odgovor na pitanje zašto je, po mom mišljenju, od izrazite važnosti to da upravo knjižničari provode AI edukacije. Jer su svjesni kompleksnosti pitanja!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580CB-3FEF-46B8-B584-BE4A16A8BAA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Zašto knjižničar i zašto ovako: jer je knjižničar osoba koja može pružiti SVEOBUHVATNU izobrazbu.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580CB-3FEF-46B8-B584-BE4A16A8BAA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0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F2A8-4871-43B3-BCE3-536BCE28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7671D-C0D3-4263-ACAF-031BDDD61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F7DCE-BBA9-4D85-82A1-B8ECF7C1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7098-B685-4249-85BB-76A81DD111C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11D6E-A5CA-4C5B-A2F5-3152CA55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75F31-DA29-4F54-90A5-65473484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DBCC-8693-4B36-BF4B-4DB6FFF4A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4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5D1F-A219-4A04-8EF7-849D313D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8F5CC-B237-4ECA-93E1-BA629A56C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22CC0-0D79-464F-B696-0C0BF4A17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7098-B685-4249-85BB-76A81DD111C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C6D75-98FF-4379-870F-B9FB6B76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95205-925E-4702-9140-A4362B07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DBCC-8693-4B36-BF4B-4DB6FFF4A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1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D10B5-6A30-47C8-A788-D1EDD19F4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DF38C-2EB6-4A85-AC16-419F7DBAB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0E903-5E55-4D66-B0C4-C3E980B6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7098-B685-4249-85BB-76A81DD111C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1ADCB-2B42-47B0-9BB9-F6D4271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4200F-39A0-4E6D-9F26-2B152ABD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DBCC-8693-4B36-BF4B-4DB6FFF4A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8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8B08-B0BF-428C-ABC5-BF1564A3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4B3E7-A757-41A8-AF10-A3263C343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769F1-5E37-45C9-95C1-F18143C7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7098-B685-4249-85BB-76A81DD111C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7755-B7C5-4863-BEED-AED508CE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7BC4-8C4E-4918-A04D-3E7953BC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DBCC-8693-4B36-BF4B-4DB6FFF4A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06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2205-BA27-4E33-9971-EC65EC56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14BC2-3F89-4BCE-94B6-0A87B52D0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F5844-37FD-4273-9860-4CDF3DF6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7098-B685-4249-85BB-76A81DD111C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6B340-AB70-400E-93C4-2D71037E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2C47-208E-495F-90EC-D3A361ED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DBCC-8693-4B36-BF4B-4DB6FFF4A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54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8BC6-17A8-459D-B374-54E5E63D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41629-1FE4-41E6-A8EF-7249A2D28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D24C7-5A39-4527-AE66-2211F31D4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08B4D-A6FC-437D-BBFD-94BBC310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7098-B685-4249-85BB-76A81DD111C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3F16A-6F33-4E94-ADC5-6EA768B2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42758-E0D1-4938-BEDF-838C939C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DBCC-8693-4B36-BF4B-4DB6FFF4A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9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FCBA-ECAB-4C6B-B278-025F36A8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7B5C3-08A8-47EF-9267-CBA76370D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91320-A497-4D14-9674-610C94284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15297-7145-449B-9407-942445305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11286-F6B5-435C-89E3-B70ED8209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656F9-DBFD-4498-9297-1FAB9C91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7098-B685-4249-85BB-76A81DD111C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D5BAC6-5841-4E1D-9520-F47A8D97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5C3B5C-010F-473F-9976-A87CD5DF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DBCC-8693-4B36-BF4B-4DB6FFF4A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9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E4B0-9648-4C13-86AD-5581F115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A2AEC-5B3A-46FE-BE51-252D985E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7098-B685-4249-85BB-76A81DD111C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5FFE4-7C9C-4E82-A71A-5BB0D846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74349-789F-442A-9892-B6EB5BD6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DBCC-8693-4B36-BF4B-4DB6FFF4A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5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26CC5-1468-4803-A983-5E99A073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7098-B685-4249-85BB-76A81DD111C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63373-86A0-4F19-BD72-7535976D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53DE4-C547-4D8D-97FC-88B8099D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DBCC-8693-4B36-BF4B-4DB6FFF4A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50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A3EE-EE67-458C-A86C-015B06EC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7E4E8-A905-4E1D-A2C8-EBEB64738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2062A-1520-4F7E-9587-AE32D8B1C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C45B4-77DC-4B17-9EE1-F6720019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7098-B685-4249-85BB-76A81DD111C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543CE-0903-4502-B9E6-9B6B35A8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29F4D-3698-46D6-BEFC-D04A62BA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DBCC-8693-4B36-BF4B-4DB6FFF4A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46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C925-D789-4DFB-A3FF-76244677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F01A4-D8FE-4EAC-87D3-765A32DAC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F3F74-463B-4CC9-AE88-269FD95F2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C9132-0BBE-4FA9-8474-6ED39DF1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7098-B685-4249-85BB-76A81DD111C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4E21B-38C1-4702-9996-3EB5006A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26C5D-C90A-468F-BC62-E8A3C94E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DBCC-8693-4B36-BF4B-4DB6FFF4A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5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199D5-FB57-4CF2-975E-3CD12A8B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7AB17-E77F-4A52-9BB3-C6326110B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1E127-AFB2-4CFC-BD25-52C74CA03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7098-B685-4249-85BB-76A81DD111CC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0D152-5CF7-47DC-9A70-F85535C80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F208A-C0F1-4142-9696-0DBFD91ED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DBCC-8693-4B36-BF4B-4DB6FFF4A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gardijan@unizd.h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49E9-3886-4697-8E69-852557673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Let’s shape future together</a:t>
            </a:r>
            <a:r>
              <a:rPr lang="hr-HR" dirty="0">
                <a:latin typeface="+mn-lt"/>
              </a:rPr>
              <a:t>: Use of AI tools for librarians and library user education</a:t>
            </a:r>
            <a:endParaRPr lang="en-GB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CA6AA-FF12-458A-8CF1-591A27AC8B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  <a:p>
            <a:r>
              <a:rPr lang="hr-HR" dirty="0"/>
              <a:t>Nikica Gardijan</a:t>
            </a:r>
          </a:p>
          <a:p>
            <a:r>
              <a:rPr lang="hr-HR" dirty="0"/>
              <a:t>University of Zadar, Research Library</a:t>
            </a:r>
          </a:p>
          <a:p>
            <a:r>
              <a:rPr lang="hr-HR" dirty="0">
                <a:hlinkClick r:id="rId2"/>
              </a:rPr>
              <a:t>ngardijan@unizd.hr</a:t>
            </a:r>
            <a:r>
              <a:rPr lang="hr-HR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21376-AC35-4474-8614-4956DED96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19" y="4669466"/>
            <a:ext cx="1579776" cy="1560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22B3B-BBA3-44A5-A704-97B14E98B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172" y="4792629"/>
            <a:ext cx="3700949" cy="13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0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D7D5-8036-4485-AA03-5493F842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Librarians attitudes towards AI tools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BD1-8911-4EA4-82B3-2EF7E2CE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Study conducted in 2024, 6 university libraries, 2 national libraries, 115 respondents ( 62 SLO, 53 CRO 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Overall attitude towards AI: CRO </a:t>
            </a:r>
            <a:r>
              <a:rPr lang="hr-HR" dirty="0">
                <a:solidFill>
                  <a:schemeClr val="accent1"/>
                </a:solidFill>
              </a:rPr>
              <a:t>3.91</a:t>
            </a:r>
            <a:r>
              <a:rPr lang="hr-HR" dirty="0"/>
              <a:t>  SLO </a:t>
            </a:r>
            <a:r>
              <a:rPr lang="hr-HR" dirty="0">
                <a:solidFill>
                  <a:srgbClr val="FF0000"/>
                </a:solidFill>
              </a:rPr>
              <a:t>4.15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u="sng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9CB54-E0C2-400E-A42D-182351567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91" y="1322272"/>
            <a:ext cx="1594806" cy="1560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FB647-5754-4D27-9B0D-D846597F7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38" y="1322271"/>
            <a:ext cx="2591262" cy="15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52CB-73E9-40AC-8AB8-A13D4E69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Items analysis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50640-1FFE-4FD5-A6A4-5BCF4E66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u="sng" dirty="0"/>
          </a:p>
          <a:p>
            <a:r>
              <a:rPr lang="hr-HR" sz="2400" dirty="0"/>
              <a:t>AI tools can be used in enhancing library services – 4.15 </a:t>
            </a:r>
          </a:p>
          <a:p>
            <a:r>
              <a:rPr lang="hr-HR" sz="2400" dirty="0"/>
              <a:t>It is neccesary to include AI tools teaching in user education programs – 4.35</a:t>
            </a:r>
          </a:p>
          <a:p>
            <a:r>
              <a:rPr lang="hr-HR" sz="2400" dirty="0"/>
              <a:t>Time and resources should be invested in AI training for librarians – 4.35 </a:t>
            </a:r>
          </a:p>
          <a:p>
            <a:r>
              <a:rPr lang="hr-HR" sz="2400" dirty="0"/>
              <a:t>AI tools will alter the role of librarians – 3.76 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u="sng" dirty="0"/>
              <a:t>Positive</a:t>
            </a:r>
            <a:r>
              <a:rPr lang="hr-HR" dirty="0"/>
              <a:t> correlation: attitudes               konwledge               use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  <p:pic>
        <p:nvPicPr>
          <p:cNvPr id="4" name="Graphic 3" descr="Line arrow Straight">
            <a:extLst>
              <a:ext uri="{FF2B5EF4-FFF2-40B4-BE49-F238E27FC236}">
                <a16:creationId xmlns:a16="http://schemas.microsoft.com/office/drawing/2014/main" id="{ABFB168E-0CE0-42C0-A886-20D345824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553959" y="4485383"/>
            <a:ext cx="914400" cy="914400"/>
          </a:xfrm>
          <a:prstGeom prst="rect">
            <a:avLst/>
          </a:prstGeom>
        </p:spPr>
      </p:pic>
      <p:pic>
        <p:nvPicPr>
          <p:cNvPr id="5" name="Graphic 4" descr="Line arrow Straight">
            <a:extLst>
              <a:ext uri="{FF2B5EF4-FFF2-40B4-BE49-F238E27FC236}">
                <a16:creationId xmlns:a16="http://schemas.microsoft.com/office/drawing/2014/main" id="{7FAB49A3-E4A7-413A-9E5F-4A0124E28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350185" y="44853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1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77B7-FE98-4379-BE48-3D205BCE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Librarians AI education – How?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2E4CB-0F13-4A3D-8128-B61DCFF69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Find suitable lecturer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Design workshop / course together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Two phase approach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Include all employees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Ensure feedback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Provide advanced training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Form in-library AI team</a:t>
            </a:r>
          </a:p>
          <a:p>
            <a:pPr marL="0" indent="0">
              <a:buNone/>
            </a:pPr>
            <a:r>
              <a:rPr lang="en-GB" dirty="0"/>
              <a:t>Gain knowledge sufficient enough to make </a:t>
            </a:r>
            <a:r>
              <a:rPr lang="en-GB" u="sng" dirty="0"/>
              <a:t>INFORMED DECISION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9F93-62C9-47A2-8B9D-F1B0C127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Library user AI education – Who / Why?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AC97D-5B51-451D-9B19-CF2EA8A34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Librarians as educators</a:t>
            </a:r>
          </a:p>
          <a:p>
            <a:r>
              <a:rPr lang="hr-HR" dirty="0"/>
              <a:t>Opportunity to develop and test our skills on the market</a:t>
            </a:r>
          </a:p>
          <a:p>
            <a:r>
              <a:rPr lang="hr-HR" dirty="0"/>
              <a:t>What are our advantages?</a:t>
            </a:r>
          </a:p>
          <a:p>
            <a:r>
              <a:rPr lang="hr-HR" dirty="0"/>
              <a:t>We offer comperhensive service!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37401-EF8E-49FA-ABF7-C4A73CB88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86" y="4174217"/>
            <a:ext cx="1893377" cy="2137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F180CB-83CC-4776-BD0F-2495A3417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937" y="4001294"/>
            <a:ext cx="2163315" cy="2480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DFC119-69F6-47B2-BD99-FE4F5062E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26" y="3774889"/>
            <a:ext cx="1576120" cy="27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87A8-671C-49A6-AAA8-C61A3B60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Library user AI education – How?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66B9E-F18F-4AD8-AE85-9633A1753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Know your audience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Advertise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Custom-made lectures/workshops/courses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                      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Use free AI tools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Ensure feedback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Repeat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C321-8C05-4D48-8D29-965FC88F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98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Library user AI education – How?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475C-A957-45BB-82FD-AEA447405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While creating course, emphasise following</a:t>
            </a:r>
            <a:r>
              <a:rPr lang="hr-HR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AI tools tendency to fabricate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en-GB" dirty="0"/>
              <a:t>Questionable information sources</a:t>
            </a:r>
            <a:r>
              <a:rPr lang="hr-H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en-GB" dirty="0"/>
              <a:t>Overreliance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Importance of AI courses (</a:t>
            </a:r>
            <a:r>
              <a:rPr lang="en-GB" i="1" dirty="0"/>
              <a:t>garbage in – garbage out</a:t>
            </a:r>
            <a:r>
              <a:rPr lang="en-GB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„Small” languages discrimination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i="1" dirty="0"/>
              <a:t>Freemium</a:t>
            </a:r>
            <a:r>
              <a:rPr lang="en-GB" dirty="0"/>
              <a:t> concept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Point out upsides of AI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en-GB" dirty="0" err="1">
                <a:solidFill>
                  <a:srgbClr val="FF0000"/>
                </a:solidFill>
              </a:rPr>
              <a:t>bility</a:t>
            </a:r>
            <a:r>
              <a:rPr lang="en-GB" dirty="0">
                <a:solidFill>
                  <a:srgbClr val="FF0000"/>
                </a:solidFill>
              </a:rPr>
              <a:t> to conduct a search process, find information, evaluate it and use</a:t>
            </a:r>
          </a:p>
        </p:txBody>
      </p:sp>
    </p:spTree>
    <p:extLst>
      <p:ext uri="{BB962C8B-B14F-4D97-AF65-F5344CB8AC3E}">
        <p14:creationId xmlns:p14="http://schemas.microsoft.com/office/powerpoint/2010/main" val="29067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A48F-4F0F-48A5-B025-FEDCE2A5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Library user AI education – How?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D0A0E-45EC-4069-8D1B-B9440A44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734E94-2004-4465-B12A-8486A4099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492607"/>
              </p:ext>
            </p:extLst>
          </p:nvPr>
        </p:nvGraphicFramePr>
        <p:xfrm>
          <a:off x="2032000" y="1555423"/>
          <a:ext cx="8128000" cy="458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43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4D61-9936-4A8F-ADC3-92C9473A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Shaping the future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57FD3-A593-4CF0-A48F-58D298CE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 tools are here to stay – so are the libraries</a:t>
            </a:r>
          </a:p>
          <a:p>
            <a:r>
              <a:rPr lang="en-GB" dirty="0"/>
              <a:t>Nature of our job is changing</a:t>
            </a:r>
            <a:endParaRPr lang="hr-HR" dirty="0"/>
          </a:p>
          <a:p>
            <a:r>
              <a:rPr lang="hr-HR" dirty="0"/>
              <a:t>AI implementation in library services? – Sure, but on our terms.</a:t>
            </a:r>
          </a:p>
          <a:p>
            <a:r>
              <a:rPr lang="hr-HR" dirty="0"/>
              <a:t>Unique role in facilitating informed and responsible use of AI</a:t>
            </a:r>
          </a:p>
          <a:p>
            <a:r>
              <a:rPr lang="hr-HR" dirty="0"/>
              <a:t>Promote values of access, privacy, intelectualy property, etc.</a:t>
            </a:r>
          </a:p>
          <a:p>
            <a:r>
              <a:rPr lang="hr-HR" u="sng" dirty="0"/>
              <a:t>Information literacy and critical thinking skills are and will be of utmost importance!</a:t>
            </a:r>
            <a:r>
              <a:rPr lang="hr-HR" dirty="0"/>
              <a:t> 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9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F1A0-4F19-461A-AFF9-69D4FD72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FD7CE-CA22-4230-838E-27A58D6E4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Use AI as a leverage –strengthen </a:t>
            </a:r>
            <a:r>
              <a:rPr lang="en-GB" dirty="0"/>
              <a:t>your role</a:t>
            </a:r>
            <a:endParaRPr lang="hr-HR" dirty="0"/>
          </a:p>
          <a:p>
            <a:r>
              <a:rPr lang="hr-HR" dirty="0"/>
              <a:t>Take your place at the desk</a:t>
            </a:r>
          </a:p>
          <a:p>
            <a:r>
              <a:rPr lang="hr-HR" dirty="0"/>
              <a:t>Promote human-centered AI</a:t>
            </a:r>
          </a:p>
          <a:p>
            <a:r>
              <a:rPr lang="hr-HR" dirty="0"/>
              <a:t>AI is here to enhance, not to replace</a:t>
            </a:r>
          </a:p>
          <a:p>
            <a:r>
              <a:rPr lang="hr-HR" dirty="0"/>
              <a:t>Steer the changes!</a:t>
            </a:r>
          </a:p>
          <a:p>
            <a:pPr marL="0" indent="0">
              <a:buNone/>
            </a:pPr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8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6B96-28D0-4FD3-AECC-8ADD099C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+mn-lt"/>
              </a:rPr>
              <a:t>(Very) brief introduction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E9F49-4F67-4873-B071-3FE321487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 algn="just"/>
            <a:r>
              <a:rPr lang="hr-HR" dirty="0"/>
              <a:t>When we say AI, what do we think?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Is it something new?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Why it is so popular?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Where can it be used?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4902A0-16DB-4F47-86AE-BB0BF9B36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42" y="2428869"/>
            <a:ext cx="3526509" cy="34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1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9CE5-0C2D-48FE-88A7-5D133059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The point of no return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5EA11-E19C-4414-B97C-E27126322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Ray Kurzweil prediction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surpassed in 2015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           will be surpassed in 2029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reach singularity by 2049 </a:t>
            </a:r>
            <a:endParaRPr lang="en-GB" dirty="0"/>
          </a:p>
        </p:txBody>
      </p:sp>
      <p:pic>
        <p:nvPicPr>
          <p:cNvPr id="9" name="Graphic 8" descr="Rat">
            <a:extLst>
              <a:ext uri="{FF2B5EF4-FFF2-40B4-BE49-F238E27FC236}">
                <a16:creationId xmlns:a16="http://schemas.microsoft.com/office/drawing/2014/main" id="{5D42DC7A-F7E6-4096-9B1C-36DEFBDB6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086894"/>
            <a:ext cx="914400" cy="914400"/>
          </a:xfrm>
          <a:prstGeom prst="rect">
            <a:avLst/>
          </a:prstGeom>
        </p:spPr>
      </p:pic>
      <p:pic>
        <p:nvPicPr>
          <p:cNvPr id="11" name="Graphic 10" descr="Man">
            <a:extLst>
              <a:ext uri="{FF2B5EF4-FFF2-40B4-BE49-F238E27FC236}">
                <a16:creationId xmlns:a16="http://schemas.microsoft.com/office/drawing/2014/main" id="{3FDE8021-991A-4866-BD46-2D4430F58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4136231"/>
            <a:ext cx="914400" cy="914400"/>
          </a:xfrm>
          <a:prstGeom prst="rect">
            <a:avLst/>
          </a:prstGeom>
        </p:spPr>
      </p:pic>
      <p:pic>
        <p:nvPicPr>
          <p:cNvPr id="13" name="Graphic 12" descr="Group of people">
            <a:extLst>
              <a:ext uri="{FF2B5EF4-FFF2-40B4-BE49-F238E27FC236}">
                <a16:creationId xmlns:a16="http://schemas.microsoft.com/office/drawing/2014/main" id="{D71F305F-2CF8-4828-B26A-C56AB677B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5262563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E9F385-4360-4AC9-947A-9F618D9D53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25625"/>
            <a:ext cx="4442460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AF3C-0139-4135-851E-91ED16C7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Grim perspective?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7B2F2-286F-4D6A-AA44-80513D9E9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Gen AI tools trained on massive amount of data</a:t>
            </a:r>
          </a:p>
          <a:p>
            <a:pPr algn="just"/>
            <a:r>
              <a:rPr lang="hr-HR" dirty="0"/>
              <a:t>Milions of dollars invested in development</a:t>
            </a:r>
          </a:p>
          <a:p>
            <a:pPr algn="just"/>
            <a:r>
              <a:rPr lang="hr-HR" dirty="0"/>
              <a:t>Always at our disposal</a:t>
            </a:r>
          </a:p>
          <a:p>
            <a:pPr algn="just"/>
            <a:r>
              <a:rPr lang="hr-HR" dirty="0"/>
              <a:t>Even the best among us are becoming obsolete</a:t>
            </a:r>
          </a:p>
          <a:p>
            <a:pPr algn="just"/>
            <a:r>
              <a:rPr lang="hr-HR" dirty="0"/>
              <a:t>So, what we are doing here?!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6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6CAB-91B3-40AE-9D4F-6B2C0BC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Current state and future development of AI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C19F36-9571-4B86-BEC3-27A1FD632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2007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Man">
            <a:extLst>
              <a:ext uri="{FF2B5EF4-FFF2-40B4-BE49-F238E27FC236}">
                <a16:creationId xmlns:a16="http://schemas.microsoft.com/office/drawing/2014/main" id="{202376CF-44E6-493F-A17A-A829AD191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7762" y="3964149"/>
            <a:ext cx="541020" cy="541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E77285-2B2C-4CAD-A5C4-0B758A908B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252" y="5551811"/>
            <a:ext cx="541020" cy="541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838977-A11C-4089-B4D5-25EB130DBA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4354" y="2086292"/>
            <a:ext cx="560705" cy="5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0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D8851-1E24-491F-9A21-D932B56A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AI tide rising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EE7DC4-351E-417A-B903-70CB95616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55" y="1371600"/>
            <a:ext cx="7092489" cy="4020289"/>
          </a:xfrm>
        </p:spPr>
      </p:pic>
    </p:spTree>
    <p:extLst>
      <p:ext uri="{BB962C8B-B14F-4D97-AF65-F5344CB8AC3E}">
        <p14:creationId xmlns:p14="http://schemas.microsoft.com/office/powerpoint/2010/main" val="414195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459A-70A9-4A02-B219-32668C7E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F13ECDB-F2E6-423B-97AD-D94095135AB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02" y="-983615"/>
            <a:ext cx="7218196" cy="7841615"/>
          </a:xfrm>
        </p:spPr>
      </p:pic>
    </p:spTree>
    <p:extLst>
      <p:ext uri="{BB962C8B-B14F-4D97-AF65-F5344CB8AC3E}">
        <p14:creationId xmlns:p14="http://schemas.microsoft.com/office/powerpoint/2010/main" val="384164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C889-3437-47DC-8CC8-4C0463B2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AI and libraries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F4A1-25D8-41C5-8045-DBFBAF421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i="1" dirty="0"/>
              <a:t>D</a:t>
            </a:r>
            <a:r>
              <a:rPr lang="en-GB" i="1" dirty="0" err="1"/>
              <a:t>ata</a:t>
            </a:r>
            <a:r>
              <a:rPr lang="en-GB" i="1" dirty="0"/>
              <a:t> </a:t>
            </a:r>
            <a:endParaRPr lang="hr-HR" i="1" dirty="0"/>
          </a:p>
          <a:p>
            <a:pPr marL="0" indent="0">
              <a:buNone/>
            </a:pPr>
            <a:r>
              <a:rPr lang="en-GB" i="1" dirty="0"/>
              <a:t>Information</a:t>
            </a:r>
            <a:endParaRPr lang="hr-HR" i="1" dirty="0"/>
          </a:p>
          <a:p>
            <a:pPr marL="0" indent="0">
              <a:buNone/>
            </a:pPr>
            <a:r>
              <a:rPr lang="hr-HR" i="1" dirty="0"/>
              <a:t>S</a:t>
            </a:r>
            <a:r>
              <a:rPr lang="en-GB" i="1" dirty="0" err="1"/>
              <a:t>earch</a:t>
            </a:r>
            <a:r>
              <a:rPr lang="en-GB" i="1" dirty="0"/>
              <a:t> process</a:t>
            </a:r>
            <a:endParaRPr lang="hr-HR" i="1" dirty="0"/>
          </a:p>
          <a:p>
            <a:pPr marL="0" indent="0">
              <a:buNone/>
            </a:pPr>
            <a:r>
              <a:rPr lang="en-GB" i="1" dirty="0"/>
              <a:t>Knowledge</a:t>
            </a:r>
            <a:endParaRPr lang="hr-HR" i="1" dirty="0"/>
          </a:p>
          <a:p>
            <a:pPr marL="0" indent="0">
              <a:buNone/>
            </a:pPr>
            <a:r>
              <a:rPr lang="hr-HR" i="1" dirty="0"/>
              <a:t>I</a:t>
            </a:r>
            <a:r>
              <a:rPr lang="en-GB" i="1" dirty="0" err="1"/>
              <a:t>nformation</a:t>
            </a:r>
            <a:r>
              <a:rPr lang="en-GB" i="1" dirty="0"/>
              <a:t> behaviour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LIBRARIANS </a:t>
            </a:r>
            <a:r>
              <a:rPr lang="en-GB" dirty="0"/>
              <a:t>ARE INFORMATION EXPERTS</a:t>
            </a:r>
          </a:p>
          <a:p>
            <a:pPr marL="0" indent="0" algn="ctr">
              <a:buNone/>
            </a:pPr>
            <a:r>
              <a:rPr lang="en-GB" dirty="0"/>
              <a:t>Active librarian = equal stakeholder</a:t>
            </a:r>
          </a:p>
          <a:p>
            <a:pPr marL="0" indent="0">
              <a:buNone/>
            </a:pPr>
            <a:r>
              <a:rPr lang="en-GB" dirty="0"/>
              <a:t>In school</a:t>
            </a:r>
          </a:p>
          <a:p>
            <a:pPr marL="0" indent="0">
              <a:buNone/>
            </a:pPr>
            <a:r>
              <a:rPr lang="en-GB" dirty="0"/>
              <a:t>As a part of community         formal and informal learning setting</a:t>
            </a:r>
          </a:p>
          <a:p>
            <a:pPr marL="0" indent="0">
              <a:buNone/>
            </a:pPr>
            <a:r>
              <a:rPr lang="en-GB" dirty="0"/>
              <a:t>At university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C0613EA-F6B1-4290-902C-D5ED52EDE94B}"/>
              </a:ext>
            </a:extLst>
          </p:cNvPr>
          <p:cNvSpPr/>
          <p:nvPr/>
        </p:nvSpPr>
        <p:spPr>
          <a:xfrm>
            <a:off x="4084320" y="4632959"/>
            <a:ext cx="403860" cy="132556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BFDF-6268-45E7-8432-E09BDED8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Librarians AI education – Why?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B4290-26DA-4D62-96EE-8F372924A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dirty="0"/>
              <a:t>To gain </a:t>
            </a:r>
            <a:r>
              <a:rPr lang="hr-HR" u="sng" dirty="0"/>
              <a:t>UNDERSTANDING</a:t>
            </a:r>
            <a:r>
              <a:rPr lang="hr-HR" dirty="0"/>
              <a:t> ( what’s behind AI )</a:t>
            </a:r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dirty="0"/>
              <a:t>To develop </a:t>
            </a:r>
            <a:r>
              <a:rPr lang="hr-HR" u="sng" dirty="0"/>
              <a:t>POSITIVE ATTITUDE</a:t>
            </a:r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dirty="0"/>
              <a:t>To ensure </a:t>
            </a:r>
            <a:r>
              <a:rPr lang="hr-HR" u="sng" dirty="0"/>
              <a:t>PROPER USE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7808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730</Words>
  <Application>Microsoft Office PowerPoint</Application>
  <PresentationFormat>Widescreen</PresentationFormat>
  <Paragraphs>133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Let’s shape future together: Use of AI tools for librarians and library user education</vt:lpstr>
      <vt:lpstr>(Very) brief introduction</vt:lpstr>
      <vt:lpstr>The point of no return</vt:lpstr>
      <vt:lpstr>Grim perspective?</vt:lpstr>
      <vt:lpstr>Current state and future development of AI</vt:lpstr>
      <vt:lpstr>AI tide rising </vt:lpstr>
      <vt:lpstr>PowerPoint Presentation</vt:lpstr>
      <vt:lpstr>AI and libraries</vt:lpstr>
      <vt:lpstr>Librarians AI education – Why?</vt:lpstr>
      <vt:lpstr>Librarians attitudes towards AI tools</vt:lpstr>
      <vt:lpstr>Items analysis</vt:lpstr>
      <vt:lpstr>Librarians AI education – How?</vt:lpstr>
      <vt:lpstr>Library user AI education – Who / Why?</vt:lpstr>
      <vt:lpstr>Library user AI education – How?</vt:lpstr>
      <vt:lpstr>Library user AI education – How?</vt:lpstr>
      <vt:lpstr>Library user AI education – How?</vt:lpstr>
      <vt:lpstr>Shaping the future together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51</cp:revision>
  <dcterms:created xsi:type="dcterms:W3CDTF">2024-09-14T12:55:47Z</dcterms:created>
  <dcterms:modified xsi:type="dcterms:W3CDTF">2024-09-15T15:39:41Z</dcterms:modified>
</cp:coreProperties>
</file>