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9" r:id="rId2"/>
    <p:sldMasterId id="2147483719" r:id="rId3"/>
    <p:sldMasterId id="2147483732" r:id="rId4"/>
    <p:sldMasterId id="2147483674" r:id="rId5"/>
  </p:sldMasterIdLst>
  <p:notesMasterIdLst>
    <p:notesMasterId r:id="rId48"/>
  </p:notesMasterIdLst>
  <p:handoutMasterIdLst>
    <p:handoutMasterId r:id="rId49"/>
  </p:handoutMasterIdLst>
  <p:sldIdLst>
    <p:sldId id="256" r:id="rId6"/>
    <p:sldId id="258" r:id="rId7"/>
    <p:sldId id="268" r:id="rId8"/>
    <p:sldId id="307" r:id="rId9"/>
    <p:sldId id="308" r:id="rId10"/>
    <p:sldId id="309" r:id="rId11"/>
    <p:sldId id="306" r:id="rId12"/>
    <p:sldId id="272" r:id="rId13"/>
    <p:sldId id="311" r:id="rId14"/>
    <p:sldId id="314" r:id="rId15"/>
    <p:sldId id="312" r:id="rId16"/>
    <p:sldId id="313" r:id="rId17"/>
    <p:sldId id="264" r:id="rId18"/>
    <p:sldId id="352" r:id="rId19"/>
    <p:sldId id="315" r:id="rId20"/>
    <p:sldId id="320" r:id="rId21"/>
    <p:sldId id="341" r:id="rId22"/>
    <p:sldId id="321" r:id="rId23"/>
    <p:sldId id="323" r:id="rId24"/>
    <p:sldId id="342" r:id="rId25"/>
    <p:sldId id="318" r:id="rId26"/>
    <p:sldId id="338" r:id="rId27"/>
    <p:sldId id="322" r:id="rId28"/>
    <p:sldId id="343" r:id="rId29"/>
    <p:sldId id="356" r:id="rId30"/>
    <p:sldId id="326" r:id="rId31"/>
    <p:sldId id="353" r:id="rId32"/>
    <p:sldId id="327" r:id="rId33"/>
    <p:sldId id="328" r:id="rId34"/>
    <p:sldId id="329" r:id="rId35"/>
    <p:sldId id="330" r:id="rId36"/>
    <p:sldId id="357" r:id="rId37"/>
    <p:sldId id="347" r:id="rId38"/>
    <p:sldId id="346" r:id="rId39"/>
    <p:sldId id="348" r:id="rId40"/>
    <p:sldId id="349" r:id="rId41"/>
    <p:sldId id="354" r:id="rId42"/>
    <p:sldId id="355" r:id="rId43"/>
    <p:sldId id="351" r:id="rId44"/>
    <p:sldId id="332" r:id="rId45"/>
    <p:sldId id="334" r:id="rId46"/>
    <p:sldId id="335" r:id="rId47"/>
  </p:sldIdLst>
  <p:sldSz cx="12192000" cy="6858000"/>
  <p:notesSz cx="9866313" cy="66627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a Bertoncelj" initials="MB" lastIdx="2" clrIdx="0">
    <p:extLst>
      <p:ext uri="{19B8F6BF-5375-455C-9EA6-DF929625EA0E}">
        <p15:presenceInfo xmlns:p15="http://schemas.microsoft.com/office/powerpoint/2012/main" userId="S-1-5-21-4242073792-3843822530-2500017083-3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9647"/>
    <a:srgbClr val="252C64"/>
    <a:srgbClr val="FDB71A"/>
    <a:srgbClr val="D32F2F"/>
    <a:srgbClr val="EF5350"/>
    <a:srgbClr val="CF202E"/>
    <a:srgbClr val="CC3300"/>
    <a:srgbClr val="FF33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8310" autoAdjust="0"/>
  </p:normalViewPr>
  <p:slideViewPr>
    <p:cSldViewPr snapToGrid="0" showGuides="1">
      <p:cViewPr varScale="1">
        <p:scale>
          <a:sx n="78" d="100"/>
          <a:sy n="78" d="100"/>
        </p:scale>
        <p:origin x="1698"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15" d="100"/>
          <a:sy n="115" d="100"/>
        </p:scale>
        <p:origin x="121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4276108" cy="333405"/>
          </a:xfrm>
          <a:prstGeom prst="rect">
            <a:avLst/>
          </a:prstGeom>
          <a:noFill/>
          <a:ln w="9525">
            <a:noFill/>
            <a:miter lim="800000"/>
            <a:headEnd/>
            <a:tailEnd/>
          </a:ln>
          <a:effectLst/>
        </p:spPr>
        <p:txBody>
          <a:bodyPr vert="horz" wrap="square" lIns="90370" tIns="45185" rIns="90370" bIns="45185" numCol="1" anchor="t" anchorCtr="0" compatLnSpc="1">
            <a:prstTxWarp prst="textNoShape">
              <a:avLst/>
            </a:prstTxWarp>
          </a:bodyPr>
          <a:lstStyle>
            <a:lvl1pPr defTabSz="903288">
              <a:defRPr sz="1200"/>
            </a:lvl1pPr>
          </a:lstStyle>
          <a:p>
            <a:endParaRPr lang="sl-SI" altLang="sl-SI"/>
          </a:p>
        </p:txBody>
      </p:sp>
      <p:sp>
        <p:nvSpPr>
          <p:cNvPr id="28675" name="Rectangle 3"/>
          <p:cNvSpPr>
            <a:spLocks noGrp="1" noChangeArrowheads="1"/>
          </p:cNvSpPr>
          <p:nvPr>
            <p:ph type="dt" sz="quarter" idx="1"/>
          </p:nvPr>
        </p:nvSpPr>
        <p:spPr bwMode="auto">
          <a:xfrm>
            <a:off x="5590206" y="0"/>
            <a:ext cx="4276108" cy="333405"/>
          </a:xfrm>
          <a:prstGeom prst="rect">
            <a:avLst/>
          </a:prstGeom>
          <a:noFill/>
          <a:ln w="9525">
            <a:noFill/>
            <a:miter lim="800000"/>
            <a:headEnd/>
            <a:tailEnd/>
          </a:ln>
          <a:effectLst/>
        </p:spPr>
        <p:txBody>
          <a:bodyPr vert="horz" wrap="square" lIns="90370" tIns="45185" rIns="90370" bIns="45185" numCol="1" anchor="t" anchorCtr="0" compatLnSpc="1">
            <a:prstTxWarp prst="textNoShape">
              <a:avLst/>
            </a:prstTxWarp>
          </a:bodyPr>
          <a:lstStyle>
            <a:lvl1pPr algn="r" defTabSz="903288">
              <a:defRPr sz="1200"/>
            </a:lvl1pPr>
          </a:lstStyle>
          <a:p>
            <a:endParaRPr lang="sl-SI" altLang="sl-SI"/>
          </a:p>
        </p:txBody>
      </p:sp>
      <p:sp>
        <p:nvSpPr>
          <p:cNvPr id="28676" name="Rectangle 4"/>
          <p:cNvSpPr>
            <a:spLocks noGrp="1" noChangeArrowheads="1"/>
          </p:cNvSpPr>
          <p:nvPr>
            <p:ph type="ftr" sz="quarter" idx="2"/>
          </p:nvPr>
        </p:nvSpPr>
        <p:spPr bwMode="auto">
          <a:xfrm>
            <a:off x="1" y="6329333"/>
            <a:ext cx="4276108" cy="333405"/>
          </a:xfrm>
          <a:prstGeom prst="rect">
            <a:avLst/>
          </a:prstGeom>
          <a:noFill/>
          <a:ln w="9525">
            <a:noFill/>
            <a:miter lim="800000"/>
            <a:headEnd/>
            <a:tailEnd/>
          </a:ln>
          <a:effectLst/>
        </p:spPr>
        <p:txBody>
          <a:bodyPr vert="horz" wrap="square" lIns="90370" tIns="45185" rIns="90370" bIns="45185" numCol="1" anchor="b" anchorCtr="0" compatLnSpc="1">
            <a:prstTxWarp prst="textNoShape">
              <a:avLst/>
            </a:prstTxWarp>
          </a:bodyPr>
          <a:lstStyle>
            <a:lvl1pPr defTabSz="903288">
              <a:defRPr sz="1200"/>
            </a:lvl1pPr>
          </a:lstStyle>
          <a:p>
            <a:endParaRPr lang="sl-SI" altLang="sl-SI"/>
          </a:p>
        </p:txBody>
      </p:sp>
      <p:sp>
        <p:nvSpPr>
          <p:cNvPr id="28677" name="Rectangle 5"/>
          <p:cNvSpPr>
            <a:spLocks noGrp="1" noChangeArrowheads="1"/>
          </p:cNvSpPr>
          <p:nvPr>
            <p:ph type="sldNum" sz="quarter" idx="3"/>
          </p:nvPr>
        </p:nvSpPr>
        <p:spPr bwMode="auto">
          <a:xfrm>
            <a:off x="5590206" y="6329333"/>
            <a:ext cx="4276108" cy="333405"/>
          </a:xfrm>
          <a:prstGeom prst="rect">
            <a:avLst/>
          </a:prstGeom>
          <a:noFill/>
          <a:ln w="9525">
            <a:noFill/>
            <a:miter lim="800000"/>
            <a:headEnd/>
            <a:tailEnd/>
          </a:ln>
          <a:effectLst/>
        </p:spPr>
        <p:txBody>
          <a:bodyPr vert="horz" wrap="square" lIns="90370" tIns="45185" rIns="90370" bIns="45185" numCol="1" anchor="b" anchorCtr="0" compatLnSpc="1">
            <a:prstTxWarp prst="textNoShape">
              <a:avLst/>
            </a:prstTxWarp>
          </a:bodyPr>
          <a:lstStyle>
            <a:lvl1pPr algn="r" defTabSz="903288">
              <a:defRPr sz="1200"/>
            </a:lvl1pPr>
          </a:lstStyle>
          <a:p>
            <a:fld id="{4FE2D5D5-39FC-4CB2-B25D-7554BE940BF9}" type="slidenum">
              <a:rPr lang="en-GB" altLang="sl-SI"/>
              <a:pPr/>
              <a:t>‹#›</a:t>
            </a:fld>
            <a:endParaRPr lang="en-GB" altLang="sl-SI"/>
          </a:p>
        </p:txBody>
      </p:sp>
    </p:spTree>
    <p:extLst>
      <p:ext uri="{BB962C8B-B14F-4D97-AF65-F5344CB8AC3E}">
        <p14:creationId xmlns:p14="http://schemas.microsoft.com/office/powerpoint/2010/main" val="3650908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6108" cy="334477"/>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5587855" y="0"/>
            <a:ext cx="4276106" cy="334477"/>
          </a:xfrm>
          <a:prstGeom prst="rect">
            <a:avLst/>
          </a:prstGeom>
        </p:spPr>
        <p:txBody>
          <a:bodyPr vert="horz" lIns="91440" tIns="45720" rIns="91440" bIns="45720" rtlCol="0"/>
          <a:lstStyle>
            <a:lvl1pPr algn="r">
              <a:defRPr sz="1200"/>
            </a:lvl1pPr>
          </a:lstStyle>
          <a:p>
            <a:fld id="{46BDAD7D-D01D-460B-A4CF-81E0795CCC99}" type="datetimeFigureOut">
              <a:rPr lang="sl-SI" smtClean="0"/>
              <a:t>19. 09. 2024</a:t>
            </a:fld>
            <a:endParaRPr lang="sl-SI"/>
          </a:p>
        </p:txBody>
      </p:sp>
      <p:sp>
        <p:nvSpPr>
          <p:cNvPr id="4" name="Slide Image Placeholder 3"/>
          <p:cNvSpPr>
            <a:spLocks noGrp="1" noRot="1" noChangeAspect="1"/>
          </p:cNvSpPr>
          <p:nvPr>
            <p:ph type="sldImg" idx="2"/>
          </p:nvPr>
        </p:nvSpPr>
        <p:spPr>
          <a:xfrm>
            <a:off x="2935288" y="833438"/>
            <a:ext cx="3995737" cy="22479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987337" y="3206476"/>
            <a:ext cx="7891640" cy="2623285"/>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6" name="Footer Placeholder 5"/>
          <p:cNvSpPr>
            <a:spLocks noGrp="1"/>
          </p:cNvSpPr>
          <p:nvPr>
            <p:ph type="ftr" sz="quarter" idx="4"/>
          </p:nvPr>
        </p:nvSpPr>
        <p:spPr>
          <a:xfrm>
            <a:off x="1" y="6328261"/>
            <a:ext cx="4276108" cy="33447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5587855" y="6328261"/>
            <a:ext cx="4276106" cy="334477"/>
          </a:xfrm>
          <a:prstGeom prst="rect">
            <a:avLst/>
          </a:prstGeom>
        </p:spPr>
        <p:txBody>
          <a:bodyPr vert="horz" lIns="91440" tIns="45720" rIns="91440" bIns="45720" rtlCol="0" anchor="b"/>
          <a:lstStyle>
            <a:lvl1pPr algn="r">
              <a:defRPr sz="1200"/>
            </a:lvl1pPr>
          </a:lstStyle>
          <a:p>
            <a:fld id="{8334FD2C-32F4-459A-9281-90C7955F185A}" type="slidenum">
              <a:rPr lang="sl-SI" smtClean="0"/>
              <a:t>‹#›</a:t>
            </a:fld>
            <a:endParaRPr lang="sl-SI"/>
          </a:p>
        </p:txBody>
      </p:sp>
    </p:spTree>
    <p:extLst>
      <p:ext uri="{BB962C8B-B14F-4D97-AF65-F5344CB8AC3E}">
        <p14:creationId xmlns:p14="http://schemas.microsoft.com/office/powerpoint/2010/main" val="3226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mepius.si/wp-content/uploads/2021/03/Vodnik-za-prijavitelje-2021_en.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mepius.si/wp-content/uploads/2021/11/Erasmus-Vodnik-za-prijavitelje-SL.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2935288" y="833438"/>
            <a:ext cx="3995737" cy="224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SI" sz="1200" b="0" kern="1200" dirty="0" smtClean="0">
                <a:solidFill>
                  <a:schemeClr val="tx1"/>
                </a:solidFill>
                <a:effectLst/>
                <a:latin typeface="+mn-lt"/>
                <a:ea typeface="+mn-ea"/>
                <a:cs typeface="+mn-cs"/>
              </a:rPr>
              <a:t>Najprej povejmo, kaj sploh je Erasmus+. To je program Evropske unije, ki naslavlja mednarodno sodelovanje na področju izobraževanja, usposabljanja, mladih in športa</a:t>
            </a:r>
            <a:r>
              <a:rPr lang="en-US" sz="1200" b="0" kern="1200" dirty="0" smtClean="0">
                <a:solidFill>
                  <a:schemeClr val="tx1"/>
                </a:solidFill>
                <a:effectLst/>
                <a:latin typeface="+mn-lt"/>
                <a:ea typeface="+mn-ea"/>
                <a:cs typeface="+mn-cs"/>
              </a:rPr>
              <a:t>. </a:t>
            </a:r>
            <a:endParaRPr lang="sl-SI"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Z </a:t>
            </a:r>
            <a:r>
              <a:rPr lang="en-US" sz="1200" b="0" kern="1200" dirty="0" err="1" smtClean="0">
                <a:solidFill>
                  <a:schemeClr val="tx1"/>
                </a:solidFill>
                <a:effectLst/>
                <a:latin typeface="+mn-lt"/>
                <a:ea typeface="+mn-ea"/>
                <a:cs typeface="+mn-cs"/>
              </a:rPr>
              <a:t>letošnjim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letom</a:t>
            </a:r>
            <a:r>
              <a:rPr lang="en-US" sz="1200" b="0" kern="1200" dirty="0" smtClean="0">
                <a:solidFill>
                  <a:schemeClr val="tx1"/>
                </a:solidFill>
                <a:effectLst/>
                <a:latin typeface="+mn-lt"/>
                <a:ea typeface="+mn-ea"/>
                <a:cs typeface="+mn-cs"/>
              </a:rPr>
              <a:t> se </a:t>
            </a:r>
            <a:r>
              <a:rPr lang="en-US" sz="1200" b="0" kern="1200" dirty="0" err="1" smtClean="0">
                <a:solidFill>
                  <a:schemeClr val="tx1"/>
                </a:solidFill>
                <a:effectLst/>
                <a:latin typeface="+mn-lt"/>
                <a:ea typeface="+mn-ea"/>
                <a:cs typeface="+mn-cs"/>
              </a:rPr>
              <a:t>začenja</a:t>
            </a:r>
            <a:r>
              <a:rPr lang="en-US" sz="1200" b="0" kern="1200" dirty="0" smtClean="0">
                <a:solidFill>
                  <a:schemeClr val="tx1"/>
                </a:solidFill>
                <a:effectLst/>
                <a:latin typeface="+mn-lt"/>
                <a:ea typeface="+mn-ea"/>
                <a:cs typeface="+mn-cs"/>
              </a:rPr>
              <a:t> novo p</a:t>
            </a:r>
            <a:r>
              <a:rPr lang="sl-SI" sz="1200" b="0" kern="1200" dirty="0" err="1" smtClean="0">
                <a:solidFill>
                  <a:schemeClr val="tx1"/>
                </a:solidFill>
                <a:effectLst/>
                <a:latin typeface="+mn-lt"/>
                <a:ea typeface="+mn-ea"/>
                <a:cs typeface="+mn-cs"/>
              </a:rPr>
              <a:t>roračunsko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obdobje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pokrivalo</a:t>
            </a:r>
            <a:r>
              <a:rPr lang="en-US" sz="1200" b="0" kern="1200" dirty="0" smtClean="0">
                <a:solidFill>
                  <a:schemeClr val="tx1"/>
                </a:solidFill>
                <a:effectLst/>
                <a:latin typeface="+mn-lt"/>
                <a:ea typeface="+mn-ea"/>
                <a:cs typeface="+mn-cs"/>
              </a:rPr>
              <a:t> 7 let, od  2021 – 2027. </a:t>
            </a:r>
            <a:r>
              <a:rPr lang="en-US" sz="1200" b="0" kern="1200" dirty="0" err="1" smtClean="0">
                <a:solidFill>
                  <a:schemeClr val="tx1"/>
                </a:solidFill>
                <a:effectLst/>
                <a:latin typeface="+mn-lt"/>
                <a:ea typeface="+mn-ea"/>
                <a:cs typeface="+mn-cs"/>
              </a:rPr>
              <a:t>Namenjeno</a:t>
            </a:r>
            <a:r>
              <a:rPr lang="en-US" sz="1200" b="0" kern="1200" dirty="0" smtClean="0">
                <a:solidFill>
                  <a:schemeClr val="tx1"/>
                </a:solidFill>
                <a:effectLst/>
                <a:latin typeface="+mn-lt"/>
                <a:ea typeface="+mn-ea"/>
                <a:cs typeface="+mn-cs"/>
              </a:rPr>
              <a:t> pa mu je </a:t>
            </a:r>
            <a:r>
              <a:rPr lang="sl-SI" sz="1200" b="0" u="sng" kern="1200" dirty="0" smtClean="0">
                <a:solidFill>
                  <a:schemeClr val="tx1"/>
                </a:solidFill>
                <a:effectLst/>
                <a:latin typeface="+mn-lt"/>
                <a:ea typeface="+mn-ea"/>
                <a:cs typeface="+mn-cs"/>
              </a:rPr>
              <a:t>26.2 milijard evrov</a:t>
            </a:r>
            <a:r>
              <a:rPr lang="sl-SI" sz="1200" b="0" kern="1200" dirty="0" smtClean="0">
                <a:solidFill>
                  <a:schemeClr val="tx1"/>
                </a:solidFill>
                <a:effectLst/>
                <a:latin typeface="+mn-lt"/>
                <a:ea typeface="+mn-ea"/>
                <a:cs typeface="+mn-cs"/>
              </a:rPr>
              <a:t> kar predstavlja 2kratno povečanje sredstev glede na pred</a:t>
            </a:r>
            <a:r>
              <a:rPr lang="en-US" sz="1200" b="0" kern="1200" dirty="0" err="1" smtClean="0">
                <a:solidFill>
                  <a:schemeClr val="tx1"/>
                </a:solidFill>
                <a:effectLst/>
                <a:latin typeface="+mn-lt"/>
                <a:ea typeface="+mn-ea"/>
                <a:cs typeface="+mn-cs"/>
              </a:rPr>
              <a:t>hodnika</a:t>
            </a:r>
            <a:r>
              <a:rPr lang="sl-SI" sz="1200" b="0" kern="1200" dirty="0" smtClean="0">
                <a:solidFill>
                  <a:schemeClr val="tx1"/>
                </a:solidFill>
                <a:effectLst/>
                <a:latin typeface="+mn-lt"/>
                <a:ea typeface="+mn-ea"/>
                <a:cs typeface="+mn-cs"/>
              </a:rPr>
              <a:t> (Erasmus+ 2014-2020).</a:t>
            </a:r>
          </a:p>
          <a:p>
            <a:r>
              <a:rPr lang="sl-SI" sz="1200" b="0" kern="1200" dirty="0" smtClean="0">
                <a:solidFill>
                  <a:schemeClr val="tx1"/>
                </a:solidFill>
                <a:effectLst/>
                <a:latin typeface="+mn-lt"/>
                <a:ea typeface="+mn-ea"/>
                <a:cs typeface="+mn-cs"/>
              </a:rPr>
              <a:t>Za novo programsko obdobje Erasmus+ so postavili tudi nove glavne poudarke. To so smernice, ki jih mora vključevati prav vsak projekt. Te so : </a:t>
            </a:r>
          </a:p>
          <a:p>
            <a:r>
              <a:rPr lang="en-US" sz="1200" b="0" kern="1200" dirty="0" smtClean="0">
                <a:solidFill>
                  <a:schemeClr val="tx1"/>
                </a:solidFill>
                <a:effectLst/>
                <a:latin typeface="+mn-lt"/>
                <a:ea typeface="+mn-ea"/>
                <a:cs typeface="+mn-cs"/>
              </a:rPr>
              <a:t>- v</a:t>
            </a:r>
            <a:r>
              <a:rPr lang="sl-SI" sz="1200" b="0" kern="1200" dirty="0" err="1" smtClean="0">
                <a:solidFill>
                  <a:schemeClr val="tx1"/>
                </a:solidFill>
                <a:effectLst/>
                <a:latin typeface="+mn-lt"/>
                <a:ea typeface="+mn-ea"/>
                <a:cs typeface="+mn-cs"/>
              </a:rPr>
              <a:t>ključujoči</a:t>
            </a:r>
            <a:r>
              <a:rPr lang="sl-SI" sz="1200" b="0" kern="1200" dirty="0" smtClean="0">
                <a:solidFill>
                  <a:schemeClr val="tx1"/>
                </a:solidFill>
                <a:effectLst/>
                <a:latin typeface="+mn-lt"/>
                <a:ea typeface="+mn-ea"/>
                <a:cs typeface="+mn-cs"/>
              </a:rPr>
              <a:t> Erasmus+</a:t>
            </a:r>
          </a:p>
          <a:p>
            <a:r>
              <a:rPr lang="en-US" sz="1200" b="0" kern="1200" dirty="0" smtClean="0">
                <a:solidFill>
                  <a:schemeClr val="tx1"/>
                </a:solidFill>
                <a:effectLst/>
                <a:latin typeface="+mn-lt"/>
                <a:ea typeface="+mn-ea"/>
                <a:cs typeface="+mn-cs"/>
              </a:rPr>
              <a:t>- z</a:t>
            </a:r>
            <a:r>
              <a:rPr lang="sl-SI" sz="1200" b="0" kern="1200" dirty="0" err="1" smtClean="0">
                <a:solidFill>
                  <a:schemeClr val="tx1"/>
                </a:solidFill>
                <a:effectLst/>
                <a:latin typeface="+mn-lt"/>
                <a:ea typeface="+mn-ea"/>
                <a:cs typeface="+mn-cs"/>
              </a:rPr>
              <a:t>eleni</a:t>
            </a:r>
            <a:r>
              <a:rPr lang="sl-SI" sz="1200" b="0" kern="1200" dirty="0" smtClean="0">
                <a:solidFill>
                  <a:schemeClr val="tx1"/>
                </a:solidFill>
                <a:effectLst/>
                <a:latin typeface="+mn-lt"/>
                <a:ea typeface="+mn-ea"/>
                <a:cs typeface="+mn-cs"/>
              </a:rPr>
              <a:t> Erasmus+</a:t>
            </a:r>
          </a:p>
          <a:p>
            <a:r>
              <a:rPr lang="en-US" sz="1200" b="0" kern="1200" dirty="0" smtClean="0">
                <a:solidFill>
                  <a:schemeClr val="tx1"/>
                </a:solidFill>
                <a:effectLst/>
                <a:latin typeface="+mn-lt"/>
                <a:ea typeface="+mn-ea"/>
                <a:cs typeface="+mn-cs"/>
              </a:rPr>
              <a:t>- d</a:t>
            </a:r>
            <a:r>
              <a:rPr lang="sl-SI" sz="1200" b="0" kern="1200" dirty="0" err="1" smtClean="0">
                <a:solidFill>
                  <a:schemeClr val="tx1"/>
                </a:solidFill>
                <a:effectLst/>
                <a:latin typeface="+mn-lt"/>
                <a:ea typeface="+mn-ea"/>
                <a:cs typeface="+mn-cs"/>
              </a:rPr>
              <a:t>igitalni</a:t>
            </a:r>
            <a:r>
              <a:rPr lang="sl-SI" sz="1200" b="0" kern="1200" dirty="0" smtClean="0">
                <a:solidFill>
                  <a:schemeClr val="tx1"/>
                </a:solidFill>
                <a:effectLst/>
                <a:latin typeface="+mn-lt"/>
                <a:ea typeface="+mn-ea"/>
                <a:cs typeface="+mn-cs"/>
              </a:rPr>
              <a:t> Erasmus+</a:t>
            </a:r>
          </a:p>
          <a:p>
            <a:r>
              <a:rPr lang="en-US" sz="1200" b="0" kern="1200" dirty="0" smtClean="0">
                <a:solidFill>
                  <a:schemeClr val="tx1"/>
                </a:solidFill>
                <a:effectLst/>
                <a:latin typeface="+mn-lt"/>
                <a:ea typeface="+mn-ea"/>
                <a:cs typeface="+mn-cs"/>
              </a:rPr>
              <a:t>- a</a:t>
            </a:r>
            <a:r>
              <a:rPr lang="sl-SI" sz="1200" b="0" kern="1200" dirty="0" err="1" smtClean="0">
                <a:solidFill>
                  <a:schemeClr val="tx1"/>
                </a:solidFill>
                <a:effectLst/>
                <a:latin typeface="+mn-lt"/>
                <a:ea typeface="+mn-ea"/>
                <a:cs typeface="+mn-cs"/>
              </a:rPr>
              <a:t>ktivna</a:t>
            </a:r>
            <a:r>
              <a:rPr lang="sl-SI" sz="1200" b="0" kern="1200" dirty="0" smtClean="0">
                <a:solidFill>
                  <a:schemeClr val="tx1"/>
                </a:solidFill>
                <a:effectLst/>
                <a:latin typeface="+mn-lt"/>
                <a:ea typeface="+mn-ea"/>
                <a:cs typeface="+mn-cs"/>
              </a:rPr>
              <a:t> participacija v Erasmus+</a:t>
            </a:r>
          </a:p>
          <a:p>
            <a:r>
              <a:rPr lang="sl-SI" sz="1200" b="0" kern="1200" dirty="0" smtClean="0">
                <a:solidFill>
                  <a:schemeClr val="tx1"/>
                </a:solidFill>
                <a:effectLst/>
                <a:latin typeface="+mn-lt"/>
                <a:ea typeface="+mn-ea"/>
                <a:cs typeface="+mn-cs"/>
              </a:rPr>
              <a:t>Vse aktivnosti programa Erasmus+ slonijo na temeljnih strateških dokumentih. Nekateri od teh so Evropski izobraževalni prostor, Akcijski načrt o digitalnem izobraževanju, Program znanj in spretnosti za Evropo. Strateških dokumentov pa obstaja še več, našteti so v Vodniku za prijavitelje, najdete pa jih tudi na naši spletni strani in strani Evropske komisije.</a:t>
            </a:r>
          </a:p>
          <a:p>
            <a:pPr eaLnBrk="1" hangingPunct="1">
              <a:spcBef>
                <a:spcPct val="0"/>
              </a:spcBef>
            </a:pPr>
            <a:endParaRPr lang="sl-SI" altLang="sl-SI" dirty="0" smtClean="0"/>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8BAD62-9FB1-4F33-9F0E-2C6F836A9ECC}" type="slidenum">
              <a:rPr lang="sl-SI" altLang="sl-SI" smtClean="0"/>
              <a:pPr fontAlgn="base">
                <a:spcBef>
                  <a:spcPct val="0"/>
                </a:spcBef>
                <a:spcAft>
                  <a:spcPct val="0"/>
                </a:spcAft>
                <a:defRPr/>
              </a:pPr>
              <a:t>6</a:t>
            </a:fld>
            <a:endParaRPr lang="sl-SI" altLang="sl-SI" smtClean="0"/>
          </a:p>
        </p:txBody>
      </p:sp>
    </p:spTree>
    <p:extLst>
      <p:ext uri="{BB962C8B-B14F-4D97-AF65-F5344CB8AC3E}">
        <p14:creationId xmlns:p14="http://schemas.microsoft.com/office/powerpoint/2010/main" val="65238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kern="1200" dirty="0" err="1" smtClean="0">
                <a:solidFill>
                  <a:schemeClr val="tx1"/>
                </a:solidFill>
                <a:effectLst/>
                <a:latin typeface="+mn-lt"/>
                <a:ea typeface="+mn-ea"/>
                <a:cs typeface="+mn-cs"/>
              </a:rPr>
              <a:t>Pri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učnih</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mobilnostih</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posameznikov</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mobilnost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posameznikov</a:t>
            </a:r>
            <a:r>
              <a:rPr lang="en-US" sz="1200" b="0" kern="1200" dirty="0" smtClean="0">
                <a:solidFill>
                  <a:schemeClr val="tx1"/>
                </a:solidFill>
                <a:effectLst/>
                <a:latin typeface="+mn-lt"/>
                <a:ea typeface="+mn-ea"/>
                <a:cs typeface="+mn-cs"/>
              </a:rPr>
              <a:t> v </a:t>
            </a:r>
            <a:r>
              <a:rPr lang="en-US" sz="1200" b="0" kern="1200" dirty="0" err="1" smtClean="0">
                <a:solidFill>
                  <a:schemeClr val="tx1"/>
                </a:solidFill>
                <a:effectLst/>
                <a:latin typeface="+mn-lt"/>
                <a:ea typeface="+mn-ea"/>
                <a:cs typeface="+mn-cs"/>
              </a:rPr>
              <a:t>tujino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ki</a:t>
            </a:r>
            <a:r>
              <a:rPr lang="en-US" sz="1200" b="0" kern="1200" dirty="0" smtClean="0">
                <a:solidFill>
                  <a:schemeClr val="tx1"/>
                </a:solidFill>
                <a:effectLst/>
                <a:latin typeface="+mn-lt"/>
                <a:ea typeface="+mn-ea"/>
                <a:cs typeface="+mn-cs"/>
              </a:rPr>
              <a:t> je </a:t>
            </a:r>
            <a:r>
              <a:rPr lang="sl-SI" sz="1200" b="0" kern="1200" dirty="0" smtClean="0">
                <a:solidFill>
                  <a:schemeClr val="tx1"/>
                </a:solidFill>
                <a:effectLst/>
                <a:latin typeface="+mn-lt"/>
                <a:ea typeface="+mn-ea"/>
                <a:cs typeface="+mn-cs"/>
              </a:rPr>
              <a:t>namenjena osebnemu in strokovnemu razvoju posameznika, ki ga podpira vaša organizacija</a:t>
            </a:r>
            <a:r>
              <a:rPr lang="en-US" sz="1200" b="0" kern="1200" dirty="0" smtClean="0">
                <a:solidFill>
                  <a:schemeClr val="tx1"/>
                </a:solidFill>
                <a:effectLst/>
                <a:latin typeface="+mn-lt"/>
                <a:ea typeface="+mn-ea"/>
                <a:cs typeface="+mn-cs"/>
              </a:rPr>
              <a:t>;</a:t>
            </a:r>
            <a:endParaRPr lang="sl-SI"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In </a:t>
            </a:r>
            <a:r>
              <a:rPr lang="en-US" sz="1200" b="0" kern="1200" dirty="0" err="1" smtClean="0">
                <a:solidFill>
                  <a:schemeClr val="tx1"/>
                </a:solidFill>
                <a:effectLst/>
                <a:latin typeface="+mn-lt"/>
                <a:ea typeface="+mn-ea"/>
                <a:cs typeface="+mn-cs"/>
              </a:rPr>
              <a:t>za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mobilnost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iz</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Slovenije</a:t>
            </a:r>
            <a:r>
              <a:rPr lang="en-US" sz="1200" b="0" kern="1200" dirty="0" smtClean="0">
                <a:solidFill>
                  <a:schemeClr val="tx1"/>
                </a:solidFill>
                <a:effectLst/>
                <a:latin typeface="+mn-lt"/>
                <a:ea typeface="+mn-ea"/>
                <a:cs typeface="+mn-cs"/>
              </a:rPr>
              <a:t> v </a:t>
            </a:r>
            <a:r>
              <a:rPr lang="en-US" sz="1200" b="0" kern="1200" dirty="0" err="1" smtClean="0">
                <a:solidFill>
                  <a:schemeClr val="tx1"/>
                </a:solidFill>
                <a:effectLst/>
                <a:latin typeface="+mn-lt"/>
                <a:ea typeface="+mn-ea"/>
                <a:cs typeface="+mn-cs"/>
              </a:rPr>
              <a:t>države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sodelujejo</a:t>
            </a:r>
            <a:r>
              <a:rPr lang="en-US" sz="1200" b="0" kern="1200" dirty="0" smtClean="0">
                <a:solidFill>
                  <a:schemeClr val="tx1"/>
                </a:solidFill>
                <a:effectLst/>
                <a:latin typeface="+mn-lt"/>
                <a:ea typeface="+mn-ea"/>
                <a:cs typeface="+mn-cs"/>
              </a:rPr>
              <a:t> v </a:t>
            </a:r>
            <a:r>
              <a:rPr lang="en-US" sz="1200" b="0" kern="1200" dirty="0" err="1" smtClean="0">
                <a:solidFill>
                  <a:schemeClr val="tx1"/>
                </a:solidFill>
                <a:effectLst/>
                <a:latin typeface="+mn-lt"/>
                <a:ea typeface="+mn-ea"/>
                <a:cs typeface="+mn-cs"/>
              </a:rPr>
              <a:t>programu</a:t>
            </a:r>
            <a:r>
              <a:rPr lang="en-US" sz="1200" b="0" kern="1200" dirty="0" smtClean="0">
                <a:solidFill>
                  <a:schemeClr val="tx1"/>
                </a:solidFill>
                <a:effectLst/>
                <a:latin typeface="+mn-lt"/>
                <a:ea typeface="+mn-ea"/>
                <a:cs typeface="+mn-cs"/>
              </a:rPr>
              <a:t> Erasmus+ </a:t>
            </a:r>
            <a:r>
              <a:rPr lang="en-US" sz="1200" b="0" kern="1200" dirty="0" err="1" smtClean="0">
                <a:solidFill>
                  <a:schemeClr val="tx1"/>
                </a:solidFill>
                <a:effectLst/>
                <a:latin typeface="+mn-lt"/>
                <a:ea typeface="+mn-ea"/>
                <a:cs typeface="+mn-cs"/>
              </a:rPr>
              <a:t>kot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programske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države</a:t>
            </a:r>
            <a:r>
              <a:rPr lang="en-US" sz="1200" b="0" kern="1200" dirty="0" smtClean="0">
                <a:solidFill>
                  <a:schemeClr val="tx1"/>
                </a:solidFill>
                <a:effectLst/>
                <a:latin typeface="+mn-lt"/>
                <a:ea typeface="+mn-ea"/>
                <a:cs typeface="+mn-cs"/>
              </a:rPr>
              <a:t>;</a:t>
            </a:r>
            <a:endParaRPr lang="sl-SI" sz="1200" b="0" kern="1200" dirty="0" smtClean="0">
              <a:solidFill>
                <a:schemeClr val="tx1"/>
              </a:solidFill>
              <a:effectLst/>
              <a:latin typeface="+mn-lt"/>
              <a:ea typeface="+mn-ea"/>
              <a:cs typeface="+mn-cs"/>
            </a:endParaRPr>
          </a:p>
          <a:p>
            <a:r>
              <a:rPr lang="en-US" sz="1200" b="0" kern="1200" dirty="0" err="1" smtClean="0">
                <a:solidFill>
                  <a:schemeClr val="tx1"/>
                </a:solidFill>
                <a:effectLst/>
                <a:latin typeface="+mn-lt"/>
                <a:ea typeface="+mn-ea"/>
                <a:cs typeface="+mn-cs"/>
              </a:rPr>
              <a:t>Mobilnost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poteka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tako</a:t>
            </a:r>
            <a:r>
              <a:rPr lang="en-US" sz="1200" b="0" kern="1200" dirty="0" smtClean="0">
                <a:solidFill>
                  <a:schemeClr val="tx1"/>
                </a:solidFill>
                <a:effectLst/>
                <a:latin typeface="+mn-lt"/>
                <a:ea typeface="+mn-ea"/>
                <a:cs typeface="+mn-cs"/>
              </a:rPr>
              <a:t>, da </a:t>
            </a:r>
            <a:r>
              <a:rPr lang="en-US" sz="1200" b="0" kern="1200" dirty="0" err="1" smtClean="0">
                <a:solidFill>
                  <a:schemeClr val="tx1"/>
                </a:solidFill>
                <a:effectLst/>
                <a:latin typeface="+mn-lt"/>
                <a:ea typeface="+mn-ea"/>
                <a:cs typeface="+mn-cs"/>
              </a:rPr>
              <a:t>matična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organizacija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pošlje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posameznike</a:t>
            </a:r>
            <a:r>
              <a:rPr lang="en-US" sz="1200" b="0" kern="1200" dirty="0" smtClean="0">
                <a:solidFill>
                  <a:schemeClr val="tx1"/>
                </a:solidFill>
                <a:effectLst/>
                <a:latin typeface="+mn-lt"/>
                <a:ea typeface="+mn-ea"/>
                <a:cs typeface="+mn-cs"/>
              </a:rPr>
              <a:t> v </a:t>
            </a:r>
            <a:r>
              <a:rPr lang="en-US" sz="1200" b="0" kern="1200" dirty="0" err="1" smtClean="0">
                <a:solidFill>
                  <a:schemeClr val="tx1"/>
                </a:solidFill>
                <a:effectLst/>
                <a:latin typeface="+mn-lt"/>
                <a:ea typeface="+mn-ea"/>
                <a:cs typeface="+mn-cs"/>
              </a:rPr>
              <a:t>tujino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obisk</a:t>
            </a:r>
            <a:r>
              <a:rPr lang="en-US" sz="1200" b="0" kern="1200" dirty="0" smtClean="0">
                <a:solidFill>
                  <a:schemeClr val="tx1"/>
                </a:solidFill>
                <a:effectLst/>
                <a:latin typeface="+mn-lt"/>
                <a:ea typeface="+mn-ea"/>
                <a:cs typeface="+mn-cs"/>
              </a:rPr>
              <a:t> v </a:t>
            </a:r>
            <a:r>
              <a:rPr lang="en-US" sz="1200" b="0" kern="1200" dirty="0" err="1" smtClean="0">
                <a:solidFill>
                  <a:schemeClr val="tx1"/>
                </a:solidFill>
                <a:effectLst/>
                <a:latin typeface="+mn-lt"/>
                <a:ea typeface="+mn-ea"/>
                <a:cs typeface="+mn-cs"/>
              </a:rPr>
              <a:t>partnerske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organizacije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lahko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pokrivajo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različna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področa</a:t>
            </a:r>
            <a:r>
              <a:rPr lang="en-US" sz="1200" b="0" kern="1200" dirty="0" smtClean="0">
                <a:solidFill>
                  <a:schemeClr val="tx1"/>
                </a:solidFill>
                <a:effectLst/>
                <a:latin typeface="+mn-lt"/>
                <a:ea typeface="+mn-ea"/>
                <a:cs typeface="+mn-cs"/>
              </a:rPr>
              <a:t> in </a:t>
            </a:r>
            <a:r>
              <a:rPr lang="en-US" sz="1200" b="0" kern="1200" dirty="0" err="1" smtClean="0">
                <a:solidFill>
                  <a:schemeClr val="tx1"/>
                </a:solidFill>
                <a:effectLst/>
                <a:latin typeface="+mn-lt"/>
                <a:ea typeface="+mn-ea"/>
                <a:cs typeface="+mn-cs"/>
              </a:rPr>
              <a:t>aktivnosti</a:t>
            </a:r>
            <a:r>
              <a:rPr lang="en-US" sz="1200" b="0" kern="1200" dirty="0" smtClean="0">
                <a:solidFill>
                  <a:schemeClr val="tx1"/>
                </a:solidFill>
                <a:effectLst/>
                <a:latin typeface="+mn-lt"/>
                <a:ea typeface="+mn-ea"/>
                <a:cs typeface="+mn-cs"/>
              </a:rPr>
              <a:t>. (To so </a:t>
            </a:r>
            <a:r>
              <a:rPr lang="en-US" sz="1200" b="0" kern="1200" dirty="0" err="1" smtClean="0">
                <a:solidFill>
                  <a:schemeClr val="tx1"/>
                </a:solidFill>
                <a:effectLst/>
                <a:latin typeface="+mn-lt"/>
                <a:ea typeface="+mn-ea"/>
                <a:cs typeface="+mn-cs"/>
              </a:rPr>
              <a:t>lahko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nevladne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organizacije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javne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ali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zasebne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ustanove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vladne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organizacije</a:t>
            </a:r>
            <a:r>
              <a:rPr lang="en-US" sz="1200" b="0" kern="1200" dirty="0" smtClean="0">
                <a:solidFill>
                  <a:schemeClr val="tx1"/>
                </a:solidFill>
                <a:effectLst/>
                <a:latin typeface="+mn-lt"/>
                <a:ea typeface="+mn-ea"/>
                <a:cs typeface="+mn-cs"/>
              </a:rPr>
              <a:t> in </a:t>
            </a:r>
            <a:r>
              <a:rPr lang="en-US" sz="1200" b="0" kern="1200" dirty="0" err="1" smtClean="0">
                <a:solidFill>
                  <a:schemeClr val="tx1"/>
                </a:solidFill>
                <a:effectLst/>
                <a:latin typeface="+mn-lt"/>
                <a:ea typeface="+mn-ea"/>
                <a:cs typeface="+mn-cs"/>
              </a:rPr>
              <a:t>druge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ki</a:t>
            </a:r>
            <a:r>
              <a:rPr lang="en-US" sz="1200" b="0" kern="1200" dirty="0" smtClean="0">
                <a:solidFill>
                  <a:schemeClr val="tx1"/>
                </a:solidFill>
                <a:effectLst/>
                <a:latin typeface="+mn-lt"/>
                <a:ea typeface="+mn-ea"/>
                <a:cs typeface="+mn-cs"/>
              </a:rPr>
              <a:t> se </a:t>
            </a:r>
            <a:r>
              <a:rPr lang="en-US" sz="1200" b="0" kern="1200" dirty="0" err="1" smtClean="0">
                <a:solidFill>
                  <a:schemeClr val="tx1"/>
                </a:solidFill>
                <a:effectLst/>
                <a:latin typeface="+mn-lt"/>
                <a:ea typeface="+mn-ea"/>
                <a:cs typeface="+mn-cs"/>
              </a:rPr>
              <a:t>ukvarjajo</a:t>
            </a:r>
            <a:r>
              <a:rPr lang="en-US" sz="1200" b="0" kern="1200" dirty="0" smtClean="0">
                <a:solidFill>
                  <a:schemeClr val="tx1"/>
                </a:solidFill>
                <a:effectLst/>
                <a:latin typeface="+mn-lt"/>
                <a:ea typeface="+mn-ea"/>
                <a:cs typeface="+mn-cs"/>
              </a:rPr>
              <a:t> z IO….)</a:t>
            </a:r>
            <a:endParaRPr lang="sl-SI" sz="1200" b="0" kern="1200" dirty="0" smtClean="0">
              <a:solidFill>
                <a:schemeClr val="tx1"/>
              </a:solidFill>
              <a:effectLst/>
              <a:latin typeface="+mn-lt"/>
              <a:ea typeface="+mn-ea"/>
              <a:cs typeface="+mn-cs"/>
            </a:endParaRPr>
          </a:p>
          <a:p>
            <a:r>
              <a:rPr lang="sl-SI" sz="1200" b="1" kern="1200" dirty="0" smtClean="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10"/>
          </p:nvPr>
        </p:nvSpPr>
        <p:spPr/>
        <p:txBody>
          <a:bodyPr/>
          <a:lstStyle/>
          <a:p>
            <a:fld id="{CDF33E9A-8124-454C-B955-E04786E0C779}" type="slidenum">
              <a:rPr lang="sl-SI" smtClean="0"/>
              <a:t>18</a:t>
            </a:fld>
            <a:endParaRPr lang="sl-SI"/>
          </a:p>
        </p:txBody>
      </p:sp>
    </p:spTree>
    <p:extLst>
      <p:ext uri="{BB962C8B-B14F-4D97-AF65-F5344CB8AC3E}">
        <p14:creationId xmlns:p14="http://schemas.microsoft.com/office/powerpoint/2010/main" val="295988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b="0" kern="1200" dirty="0" smtClean="0">
                <a:solidFill>
                  <a:schemeClr val="tx1"/>
                </a:solidFill>
                <a:effectLst/>
                <a:latin typeface="+mn-lt"/>
                <a:ea typeface="+mn-ea"/>
                <a:cs typeface="+mn-cs"/>
              </a:rPr>
              <a:t>Aktivnosti, ki so zajete v projekte mobilnosti posameznikov so podrobneje opredeljene v vodniku na straneh od 106 do 119 in so razdeljene na tri skupine. Tu jih le naštevam, saj bom o njih bolj podrobno govorila v nadaljevanju.</a:t>
            </a:r>
          </a:p>
          <a:p>
            <a:r>
              <a:rPr lang="en-US" sz="1200" b="0" kern="1200" dirty="0" smtClean="0">
                <a:solidFill>
                  <a:schemeClr val="tx1"/>
                </a:solidFill>
                <a:effectLst/>
                <a:latin typeface="+mn-lt"/>
                <a:ea typeface="+mn-ea"/>
                <a:cs typeface="+mn-cs"/>
              </a:rPr>
              <a:t>O</a:t>
            </a:r>
            <a:r>
              <a:rPr lang="sl-SI" sz="1200" b="0" kern="1200" dirty="0" err="1" smtClean="0">
                <a:solidFill>
                  <a:schemeClr val="tx1"/>
                </a:solidFill>
                <a:effectLst/>
                <a:latin typeface="+mn-lt"/>
                <a:ea typeface="+mn-ea"/>
                <a:cs typeface="+mn-cs"/>
              </a:rPr>
              <a:t>sebj</a:t>
            </a:r>
            <a:r>
              <a:rPr lang="en-US" sz="1200" b="0" kern="1200" dirty="0" smtClean="0">
                <a:solidFill>
                  <a:schemeClr val="tx1"/>
                </a:solidFill>
                <a:effectLst/>
                <a:latin typeface="+mn-lt"/>
                <a:ea typeface="+mn-ea"/>
                <a:cs typeface="+mn-cs"/>
              </a:rPr>
              <a:t>e</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izobraževalnih</a:t>
            </a:r>
            <a:r>
              <a:rPr lang="en-US" sz="1200" b="0" kern="1200" baseline="0" dirty="0" smtClean="0">
                <a:solidFill>
                  <a:schemeClr val="tx1"/>
                </a:solidFill>
                <a:effectLst/>
                <a:latin typeface="+mn-lt"/>
                <a:ea typeface="+mn-ea"/>
                <a:cs typeface="+mn-cs"/>
              </a:rPr>
              <a:t> org. </a:t>
            </a:r>
            <a:r>
              <a:rPr lang="en-US" sz="1200" b="0" kern="1200" baseline="0" dirty="0" err="1" smtClean="0">
                <a:solidFill>
                  <a:schemeClr val="tx1"/>
                </a:solidFill>
                <a:effectLst/>
                <a:latin typeface="+mn-lt"/>
                <a:ea typeface="+mn-ea"/>
                <a:cs typeface="+mn-cs"/>
              </a:rPr>
              <a:t>lahko</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izbira</a:t>
            </a:r>
            <a:r>
              <a:rPr lang="en-US" sz="1200" b="0" kern="1200" baseline="0" dirty="0" smtClean="0">
                <a:solidFill>
                  <a:schemeClr val="tx1"/>
                </a:solidFill>
                <a:effectLst/>
                <a:latin typeface="+mn-lt"/>
                <a:ea typeface="+mn-ea"/>
                <a:cs typeface="+mn-cs"/>
              </a:rPr>
              <a:t> med</a:t>
            </a:r>
            <a:endParaRPr lang="sl-SI" sz="1200" b="0" kern="1200" dirty="0" smtClean="0">
              <a:solidFill>
                <a:schemeClr val="tx1"/>
              </a:solidFill>
              <a:effectLst/>
              <a:latin typeface="+mn-lt"/>
              <a:ea typeface="+mn-ea"/>
              <a:cs typeface="+mn-cs"/>
            </a:endParaRPr>
          </a:p>
          <a:p>
            <a:pPr>
              <a:buFontTx/>
              <a:buChar char="-"/>
            </a:pPr>
            <a:r>
              <a:rPr lang="en-US" b="0" dirty="0" err="1" smtClean="0"/>
              <a:t>Sledenje</a:t>
            </a:r>
            <a:r>
              <a:rPr lang="en-US" b="0" dirty="0" smtClean="0"/>
              <a:t> </a:t>
            </a:r>
            <a:r>
              <a:rPr lang="en-US" b="0" dirty="0" err="1" smtClean="0"/>
              <a:t>na</a:t>
            </a:r>
            <a:r>
              <a:rPr lang="en-US" b="0" dirty="0" smtClean="0"/>
              <a:t> </a:t>
            </a:r>
            <a:r>
              <a:rPr lang="en-US" b="0" dirty="0" err="1" smtClean="0"/>
              <a:t>delovnem</a:t>
            </a:r>
            <a:r>
              <a:rPr lang="en-US" b="0" dirty="0" smtClean="0"/>
              <a:t> </a:t>
            </a:r>
            <a:r>
              <a:rPr lang="en-US" b="0" dirty="0" err="1" smtClean="0"/>
              <a:t>mestu</a:t>
            </a:r>
            <a:r>
              <a:rPr lang="en-US" b="0" dirty="0" smtClean="0"/>
              <a:t> (2 do 60 </a:t>
            </a:r>
            <a:r>
              <a:rPr lang="en-US" b="0" dirty="0" err="1" smtClean="0"/>
              <a:t>dni</a:t>
            </a:r>
            <a:r>
              <a:rPr lang="en-US" b="0" dirty="0" smtClean="0"/>
              <a:t>)</a:t>
            </a:r>
          </a:p>
          <a:p>
            <a:pPr>
              <a:buFontTx/>
              <a:buChar char="-"/>
            </a:pPr>
            <a:r>
              <a:rPr lang="en-US" b="0" dirty="0" err="1" smtClean="0"/>
              <a:t>Mobilnosti</a:t>
            </a:r>
            <a:r>
              <a:rPr lang="en-US" b="0" dirty="0" smtClean="0"/>
              <a:t> z </a:t>
            </a:r>
            <a:r>
              <a:rPr lang="en-US" b="0" dirty="0" err="1" smtClean="0"/>
              <a:t>namenom</a:t>
            </a:r>
            <a:r>
              <a:rPr lang="en-US" b="0" dirty="0" smtClean="0"/>
              <a:t> </a:t>
            </a:r>
            <a:r>
              <a:rPr lang="en-US" b="0" dirty="0" err="1" smtClean="0"/>
              <a:t>poučevanja</a:t>
            </a:r>
            <a:r>
              <a:rPr lang="en-US" b="0" dirty="0" smtClean="0"/>
              <a:t> in </a:t>
            </a:r>
            <a:r>
              <a:rPr lang="en-US" b="0" dirty="0" err="1" smtClean="0"/>
              <a:t>usposabljanja</a:t>
            </a:r>
            <a:r>
              <a:rPr lang="en-US" b="0" dirty="0" smtClean="0"/>
              <a:t> (2 do 365 </a:t>
            </a:r>
            <a:r>
              <a:rPr lang="en-US" b="0" dirty="0" err="1" smtClean="0"/>
              <a:t>dni</a:t>
            </a:r>
            <a:r>
              <a:rPr lang="en-US" b="0" dirty="0" smtClean="0"/>
              <a:t>)</a:t>
            </a:r>
          </a:p>
          <a:p>
            <a:pPr>
              <a:buFontTx/>
              <a:buChar char="-"/>
            </a:pPr>
            <a:r>
              <a:rPr lang="en-US" b="0" dirty="0" err="1" smtClean="0"/>
              <a:t>Tečaji</a:t>
            </a:r>
            <a:r>
              <a:rPr lang="en-US" b="0" dirty="0" smtClean="0"/>
              <a:t> in </a:t>
            </a:r>
            <a:r>
              <a:rPr lang="en-US" b="0" dirty="0" err="1" smtClean="0"/>
              <a:t>usposabljanje</a:t>
            </a:r>
            <a:r>
              <a:rPr lang="en-US" b="0" dirty="0" smtClean="0"/>
              <a:t> (2 do 30 </a:t>
            </a:r>
            <a:r>
              <a:rPr lang="en-US" b="0" dirty="0" err="1" smtClean="0"/>
              <a:t>dni</a:t>
            </a:r>
            <a:r>
              <a:rPr lang="en-US" b="0" dirty="0" smtClean="0"/>
              <a:t>)</a:t>
            </a:r>
          </a:p>
          <a:p>
            <a:r>
              <a:rPr lang="en-US" sz="1200" b="0" kern="1200" dirty="0" err="1" smtClean="0">
                <a:solidFill>
                  <a:schemeClr val="tx1"/>
                </a:solidFill>
                <a:effectLst/>
                <a:latin typeface="+mn-lt"/>
                <a:ea typeface="+mn-ea"/>
                <a:cs typeface="+mn-cs"/>
              </a:rPr>
              <a:t>Učeči</a:t>
            </a:r>
            <a:r>
              <a:rPr lang="en-US" sz="1200" b="0" kern="1200" dirty="0" smtClean="0">
                <a:solidFill>
                  <a:schemeClr val="tx1"/>
                </a:solidFill>
                <a:effectLst/>
                <a:latin typeface="+mn-lt"/>
                <a:ea typeface="+mn-ea"/>
                <a:cs typeface="+mn-cs"/>
              </a:rPr>
              <a:t> se </a:t>
            </a:r>
            <a:r>
              <a:rPr lang="en-US" sz="1200" b="0" kern="1200" dirty="0" err="1" smtClean="0">
                <a:solidFill>
                  <a:schemeClr val="tx1"/>
                </a:solidFill>
                <a:effectLst/>
                <a:latin typeface="+mn-lt"/>
                <a:ea typeface="+mn-ea"/>
                <a:cs typeface="+mn-cs"/>
              </a:rPr>
              <a:t>odrasli</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lahko</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gredo</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na</a:t>
            </a:r>
            <a:endParaRPr lang="sl-SI" sz="1200" b="0" kern="1200" dirty="0" smtClean="0">
              <a:solidFill>
                <a:schemeClr val="tx1"/>
              </a:solidFill>
              <a:effectLst/>
              <a:latin typeface="+mn-lt"/>
              <a:ea typeface="+mn-ea"/>
              <a:cs typeface="+mn-cs"/>
            </a:endParaRPr>
          </a:p>
          <a:p>
            <a:r>
              <a:rPr lang="sl-SI" sz="1200" b="0" kern="1200" dirty="0" smtClean="0">
                <a:solidFill>
                  <a:schemeClr val="tx1"/>
                </a:solidFill>
                <a:effectLst/>
                <a:latin typeface="+mn-lt"/>
                <a:ea typeface="+mn-ea"/>
                <a:cs typeface="+mn-cs"/>
              </a:rPr>
              <a:t>Skupinska mobilnost učečih se odraslih (2 do 30 dni)</a:t>
            </a:r>
          </a:p>
          <a:p>
            <a:r>
              <a:rPr lang="sl-SI" sz="1200" b="0" kern="1200" dirty="0" smtClean="0">
                <a:solidFill>
                  <a:schemeClr val="tx1"/>
                </a:solidFill>
                <a:effectLst/>
                <a:latin typeface="+mn-lt"/>
                <a:ea typeface="+mn-ea"/>
                <a:cs typeface="+mn-cs"/>
              </a:rPr>
              <a:t>Individualna učna mobilnost učečih se odraslih (2 do 30 dni)</a:t>
            </a:r>
          </a:p>
          <a:p>
            <a:r>
              <a:rPr lang="sl-SI" sz="1200" b="0" kern="1200" dirty="0" smtClean="0">
                <a:solidFill>
                  <a:schemeClr val="tx1"/>
                </a:solidFill>
                <a:effectLst/>
                <a:latin typeface="+mn-lt"/>
                <a:ea typeface="+mn-ea"/>
                <a:cs typeface="+mn-cs"/>
              </a:rPr>
              <a:t>Ostale podprte aktivnosti</a:t>
            </a:r>
            <a:r>
              <a:rPr lang="en-US" sz="1200" b="0" kern="1200" dirty="0" smtClean="0">
                <a:solidFill>
                  <a:schemeClr val="tx1"/>
                </a:solidFill>
                <a:effectLst/>
                <a:latin typeface="+mn-lt"/>
                <a:ea typeface="+mn-ea"/>
                <a:cs typeface="+mn-cs"/>
              </a:rPr>
              <a:t> pa so</a:t>
            </a:r>
            <a:endParaRPr lang="sl-SI" sz="1200" b="0" kern="1200" dirty="0" smtClean="0">
              <a:solidFill>
                <a:schemeClr val="tx1"/>
              </a:solidFill>
              <a:effectLst/>
              <a:latin typeface="+mn-lt"/>
              <a:ea typeface="+mn-ea"/>
              <a:cs typeface="+mn-cs"/>
            </a:endParaRPr>
          </a:p>
          <a:p>
            <a:r>
              <a:rPr lang="sl-SI" sz="1200" b="0" kern="1200" dirty="0" smtClean="0">
                <a:solidFill>
                  <a:schemeClr val="tx1"/>
                </a:solidFill>
                <a:effectLst/>
                <a:latin typeface="+mn-lt"/>
                <a:ea typeface="+mn-ea"/>
                <a:cs typeface="+mn-cs"/>
              </a:rPr>
              <a:t>Vabljeni strokovnjaki ( 2 do 60 dni)</a:t>
            </a:r>
          </a:p>
          <a:p>
            <a:r>
              <a:rPr lang="sl-SI" sz="1200" b="0" kern="1200" dirty="0" smtClean="0">
                <a:solidFill>
                  <a:schemeClr val="tx1"/>
                </a:solidFill>
                <a:effectLst/>
                <a:latin typeface="+mn-lt"/>
                <a:ea typeface="+mn-ea"/>
                <a:cs typeface="+mn-cs"/>
              </a:rPr>
              <a:t>Gostovanje pripravnikov (10 – 365 dni)</a:t>
            </a:r>
          </a:p>
          <a:p>
            <a:r>
              <a:rPr lang="sl-SI" sz="1200" b="0" kern="1200" dirty="0" smtClean="0">
                <a:solidFill>
                  <a:schemeClr val="tx1"/>
                </a:solidFill>
                <a:effectLst/>
                <a:latin typeface="+mn-lt"/>
                <a:ea typeface="+mn-ea"/>
                <a:cs typeface="+mn-cs"/>
              </a:rPr>
              <a:t>Pripravljalni obiski </a:t>
            </a:r>
          </a:p>
          <a:p>
            <a:endParaRPr lang="sl-SI" dirty="0"/>
          </a:p>
        </p:txBody>
      </p:sp>
      <p:sp>
        <p:nvSpPr>
          <p:cNvPr id="4" name="Slide Number Placeholder 3"/>
          <p:cNvSpPr>
            <a:spLocks noGrp="1"/>
          </p:cNvSpPr>
          <p:nvPr>
            <p:ph type="sldNum" sz="quarter" idx="10"/>
          </p:nvPr>
        </p:nvSpPr>
        <p:spPr/>
        <p:txBody>
          <a:bodyPr/>
          <a:lstStyle/>
          <a:p>
            <a:fld id="{8334FD2C-32F4-459A-9281-90C7955F185A}" type="slidenum">
              <a:rPr lang="sl-SI" smtClean="0"/>
              <a:t>19</a:t>
            </a:fld>
            <a:endParaRPr lang="sl-SI"/>
          </a:p>
        </p:txBody>
      </p:sp>
    </p:spTree>
    <p:extLst>
      <p:ext uri="{BB962C8B-B14F-4D97-AF65-F5344CB8AC3E}">
        <p14:creationId xmlns:p14="http://schemas.microsoft.com/office/powerpoint/2010/main" val="789375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t>špela</a:t>
            </a:r>
            <a:endParaRPr lang="sl-SI" dirty="0" smtClean="0"/>
          </a:p>
          <a:p>
            <a:endParaRPr lang="sl-SI" dirty="0"/>
          </a:p>
        </p:txBody>
      </p:sp>
      <p:sp>
        <p:nvSpPr>
          <p:cNvPr id="4" name="Slide Number Placeholder 3"/>
          <p:cNvSpPr>
            <a:spLocks noGrp="1"/>
          </p:cNvSpPr>
          <p:nvPr>
            <p:ph type="sldNum" sz="quarter" idx="10"/>
          </p:nvPr>
        </p:nvSpPr>
        <p:spPr/>
        <p:txBody>
          <a:bodyPr/>
          <a:lstStyle/>
          <a:p>
            <a:fld id="{8334FD2C-32F4-459A-9281-90C7955F185A}" type="slidenum">
              <a:rPr lang="sl-SI" smtClean="0"/>
              <a:t>21</a:t>
            </a:fld>
            <a:endParaRPr lang="sl-SI"/>
          </a:p>
        </p:txBody>
      </p:sp>
    </p:spTree>
    <p:extLst>
      <p:ext uri="{BB962C8B-B14F-4D97-AF65-F5344CB8AC3E}">
        <p14:creationId xmlns:p14="http://schemas.microsoft.com/office/powerpoint/2010/main" val="2772799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34FD2C-32F4-459A-9281-90C7955F185A}" type="slidenum">
              <a:rPr lang="sl-SI" smtClean="0"/>
              <a:t>23</a:t>
            </a:fld>
            <a:endParaRPr lang="sl-SI"/>
          </a:p>
        </p:txBody>
      </p:sp>
    </p:spTree>
    <p:extLst>
      <p:ext uri="{BB962C8B-B14F-4D97-AF65-F5344CB8AC3E}">
        <p14:creationId xmlns:p14="http://schemas.microsoft.com/office/powerpoint/2010/main" val="2794309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8334FD2C-32F4-459A-9281-90C7955F185A}" type="slidenum">
              <a:rPr lang="sl-SI" smtClean="0"/>
              <a:t>24</a:t>
            </a:fld>
            <a:endParaRPr lang="sl-SI"/>
          </a:p>
        </p:txBody>
      </p:sp>
    </p:spTree>
    <p:extLst>
      <p:ext uri="{BB962C8B-B14F-4D97-AF65-F5344CB8AC3E}">
        <p14:creationId xmlns:p14="http://schemas.microsoft.com/office/powerpoint/2010/main" val="2384920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8334FD2C-32F4-459A-9281-90C7955F185A}" type="slidenum">
              <a:rPr lang="sl-SI" smtClean="0"/>
              <a:t>26</a:t>
            </a:fld>
            <a:endParaRPr lang="sl-SI"/>
          </a:p>
        </p:txBody>
      </p:sp>
    </p:spTree>
    <p:extLst>
      <p:ext uri="{BB962C8B-B14F-4D97-AF65-F5344CB8AC3E}">
        <p14:creationId xmlns:p14="http://schemas.microsoft.com/office/powerpoint/2010/main" val="3487566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8334FD2C-32F4-459A-9281-90C7955F185A}" type="slidenum">
              <a:rPr lang="sl-SI" smtClean="0"/>
              <a:t>27</a:t>
            </a:fld>
            <a:endParaRPr lang="sl-SI"/>
          </a:p>
        </p:txBody>
      </p:sp>
    </p:spTree>
    <p:extLst>
      <p:ext uri="{BB962C8B-B14F-4D97-AF65-F5344CB8AC3E}">
        <p14:creationId xmlns:p14="http://schemas.microsoft.com/office/powerpoint/2010/main" val="2877058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t>ana</a:t>
            </a:r>
            <a:endParaRPr lang="sl-SI" dirty="0"/>
          </a:p>
        </p:txBody>
      </p:sp>
      <p:sp>
        <p:nvSpPr>
          <p:cNvPr id="4" name="Slide Number Placeholder 3"/>
          <p:cNvSpPr>
            <a:spLocks noGrp="1"/>
          </p:cNvSpPr>
          <p:nvPr>
            <p:ph type="sldNum" sz="quarter" idx="10"/>
          </p:nvPr>
        </p:nvSpPr>
        <p:spPr/>
        <p:txBody>
          <a:bodyPr/>
          <a:lstStyle/>
          <a:p>
            <a:fld id="{8334FD2C-32F4-459A-9281-90C7955F185A}" type="slidenum">
              <a:rPr lang="sl-SI" smtClean="0"/>
              <a:t>28</a:t>
            </a:fld>
            <a:endParaRPr lang="sl-SI"/>
          </a:p>
        </p:txBody>
      </p:sp>
    </p:spTree>
    <p:extLst>
      <p:ext uri="{BB962C8B-B14F-4D97-AF65-F5344CB8AC3E}">
        <p14:creationId xmlns:p14="http://schemas.microsoft.com/office/powerpoint/2010/main" val="2328691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Ana</a:t>
            </a:r>
            <a:endParaRPr lang="sl-SI" dirty="0"/>
          </a:p>
        </p:txBody>
      </p:sp>
      <p:sp>
        <p:nvSpPr>
          <p:cNvPr id="4" name="Slide Number Placeholder 3"/>
          <p:cNvSpPr>
            <a:spLocks noGrp="1"/>
          </p:cNvSpPr>
          <p:nvPr>
            <p:ph type="sldNum" sz="quarter" idx="10"/>
          </p:nvPr>
        </p:nvSpPr>
        <p:spPr/>
        <p:txBody>
          <a:bodyPr/>
          <a:lstStyle/>
          <a:p>
            <a:fld id="{8334FD2C-32F4-459A-9281-90C7955F185A}" type="slidenum">
              <a:rPr lang="sl-SI" smtClean="0"/>
              <a:t>29</a:t>
            </a:fld>
            <a:endParaRPr lang="sl-SI"/>
          </a:p>
        </p:txBody>
      </p:sp>
    </p:spTree>
    <p:extLst>
      <p:ext uri="{BB962C8B-B14F-4D97-AF65-F5344CB8AC3E}">
        <p14:creationId xmlns:p14="http://schemas.microsoft.com/office/powerpoint/2010/main" val="926632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sl-SI" dirty="0" err="1" smtClean="0"/>
              <a:t>ana</a:t>
            </a:r>
            <a:endParaRPr lang="sl-SI" dirty="0"/>
          </a:p>
        </p:txBody>
      </p:sp>
      <p:sp>
        <p:nvSpPr>
          <p:cNvPr id="4" name="Slide Number Placeholder 3"/>
          <p:cNvSpPr>
            <a:spLocks noGrp="1"/>
          </p:cNvSpPr>
          <p:nvPr>
            <p:ph type="sldNum" sz="quarter" idx="10"/>
          </p:nvPr>
        </p:nvSpPr>
        <p:spPr/>
        <p:txBody>
          <a:bodyPr/>
          <a:lstStyle/>
          <a:p>
            <a:fld id="{8334FD2C-32F4-459A-9281-90C7955F185A}" type="slidenum">
              <a:rPr lang="sl-SI" smtClean="0"/>
              <a:t>30</a:t>
            </a:fld>
            <a:endParaRPr lang="sl-SI"/>
          </a:p>
        </p:txBody>
      </p:sp>
    </p:spTree>
    <p:extLst>
      <p:ext uri="{BB962C8B-B14F-4D97-AF65-F5344CB8AC3E}">
        <p14:creationId xmlns:p14="http://schemas.microsoft.com/office/powerpoint/2010/main" val="278789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l-SI" sz="1200" b="0" kern="1200" dirty="0" smtClean="0">
                <a:solidFill>
                  <a:schemeClr val="tx1"/>
                </a:solidFill>
                <a:effectLst/>
                <a:latin typeface="+mn-lt"/>
                <a:ea typeface="+mn-ea"/>
                <a:cs typeface="+mn-cs"/>
              </a:rPr>
              <a:t>Erasmus plus je sestavljen iz treh ključnih aktivnosti. Te so:</a:t>
            </a:r>
          </a:p>
          <a:p>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mobilnost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osebja</a:t>
            </a:r>
            <a:r>
              <a:rPr lang="en-US" sz="1200" b="0" kern="1200" dirty="0" smtClean="0">
                <a:solidFill>
                  <a:schemeClr val="tx1"/>
                </a:solidFill>
                <a:effectLst/>
                <a:latin typeface="+mn-lt"/>
                <a:ea typeface="+mn-ea"/>
                <a:cs typeface="+mn-cs"/>
              </a:rPr>
              <a:t> in </a:t>
            </a:r>
            <a:r>
              <a:rPr lang="en-US" sz="1200" b="0" kern="1200" dirty="0" err="1" smtClean="0">
                <a:solidFill>
                  <a:schemeClr val="tx1"/>
                </a:solidFill>
                <a:effectLst/>
                <a:latin typeface="+mn-lt"/>
                <a:ea typeface="+mn-ea"/>
                <a:cs typeface="+mn-cs"/>
              </a:rPr>
              <a:t>učečih</a:t>
            </a:r>
            <a:r>
              <a:rPr lang="en-US" sz="1200" b="0" kern="1200" dirty="0" smtClean="0">
                <a:solidFill>
                  <a:schemeClr val="tx1"/>
                </a:solidFill>
                <a:effectLst/>
                <a:latin typeface="+mn-lt"/>
                <a:ea typeface="+mn-ea"/>
                <a:cs typeface="+mn-cs"/>
              </a:rPr>
              <a:t> se </a:t>
            </a:r>
            <a:endParaRPr lang="sl-SI"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partnerstva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sodelovanje</a:t>
            </a:r>
            <a:endParaRPr lang="sl-SI"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 </a:t>
            </a:r>
            <a:r>
              <a:rPr lang="en-US" sz="1200" b="0" kern="1200" dirty="0" err="1" smtClean="0">
                <a:solidFill>
                  <a:schemeClr val="tx1"/>
                </a:solidFill>
                <a:effectLst/>
                <a:latin typeface="+mn-lt"/>
                <a:ea typeface="+mn-ea"/>
                <a:cs typeface="+mn-cs"/>
              </a:rPr>
              <a:t>podpora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politikam</a:t>
            </a:r>
            <a:endParaRPr lang="sl-SI" sz="1200" b="0" kern="1200" dirty="0" smtClean="0">
              <a:solidFill>
                <a:schemeClr val="tx1"/>
              </a:solidFill>
              <a:effectLst/>
              <a:latin typeface="+mn-lt"/>
              <a:ea typeface="+mn-ea"/>
              <a:cs typeface="+mn-cs"/>
            </a:endParaRPr>
          </a:p>
          <a:p>
            <a:r>
              <a:rPr lang="sl-SI" sz="1200" b="0" kern="1200" dirty="0" smtClean="0">
                <a:solidFill>
                  <a:schemeClr val="tx1"/>
                </a:solidFill>
                <a:effectLst/>
                <a:latin typeface="+mn-lt"/>
                <a:ea typeface="+mn-ea"/>
                <a:cs typeface="+mn-cs"/>
              </a:rPr>
              <a:t>V nadaljevanju bomo podrobneje pogledali Ključno aktivnost 1 </a:t>
            </a:r>
            <a:r>
              <a:rPr lang="en-US" sz="1200" b="0" kern="1200" dirty="0" smtClean="0">
                <a:solidFill>
                  <a:schemeClr val="tx1"/>
                </a:solidFill>
                <a:effectLst/>
                <a:latin typeface="+mn-lt"/>
                <a:ea typeface="+mn-ea"/>
                <a:cs typeface="+mn-cs"/>
              </a:rPr>
              <a:t>–to je </a:t>
            </a:r>
            <a:r>
              <a:rPr lang="en-US" sz="1200" b="0" kern="1200" dirty="0" err="1" smtClean="0">
                <a:solidFill>
                  <a:schemeClr val="tx1"/>
                </a:solidFill>
                <a:effectLst/>
                <a:latin typeface="+mn-lt"/>
                <a:ea typeface="+mn-ea"/>
                <a:cs typeface="+mn-cs"/>
              </a:rPr>
              <a:t>mobilnost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osebja</a:t>
            </a:r>
            <a:r>
              <a:rPr lang="en-US" sz="1200" b="0" kern="1200" dirty="0" smtClean="0">
                <a:solidFill>
                  <a:schemeClr val="tx1"/>
                </a:solidFill>
                <a:effectLst/>
                <a:latin typeface="+mn-lt"/>
                <a:ea typeface="+mn-ea"/>
                <a:cs typeface="+mn-cs"/>
              </a:rPr>
              <a:t> in </a:t>
            </a:r>
            <a:r>
              <a:rPr lang="en-US" sz="1200" b="0" kern="1200" dirty="0" err="1" smtClean="0">
                <a:solidFill>
                  <a:schemeClr val="tx1"/>
                </a:solidFill>
                <a:effectLst/>
                <a:latin typeface="+mn-lt"/>
                <a:ea typeface="+mn-ea"/>
                <a:cs typeface="+mn-cs"/>
              </a:rPr>
              <a:t>učečih</a:t>
            </a:r>
            <a:r>
              <a:rPr lang="en-US" sz="1200" b="0" kern="1200" dirty="0" smtClean="0">
                <a:solidFill>
                  <a:schemeClr val="tx1"/>
                </a:solidFill>
                <a:effectLst/>
                <a:latin typeface="+mn-lt"/>
                <a:ea typeface="+mn-ea"/>
                <a:cs typeface="+mn-cs"/>
              </a:rPr>
              <a:t> se </a:t>
            </a:r>
            <a:endParaRPr lang="sl-SI"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F33E9A-8124-454C-B955-E04786E0C779}" type="slidenum">
              <a:rPr lang="sl-SI" smtClean="0"/>
              <a:t>9</a:t>
            </a:fld>
            <a:endParaRPr lang="sl-SI"/>
          </a:p>
        </p:txBody>
      </p:sp>
    </p:spTree>
    <p:extLst>
      <p:ext uri="{BB962C8B-B14F-4D97-AF65-F5344CB8AC3E}">
        <p14:creationId xmlns:p14="http://schemas.microsoft.com/office/powerpoint/2010/main" val="2081848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35288" y="833438"/>
            <a:ext cx="3995737" cy="2247900"/>
          </a:xfrm>
        </p:spPr>
      </p:sp>
      <p:sp>
        <p:nvSpPr>
          <p:cNvPr id="3" name="Notes Placeholder 2"/>
          <p:cNvSpPr>
            <a:spLocks noGrp="1"/>
          </p:cNvSpPr>
          <p:nvPr>
            <p:ph type="body" idx="1"/>
          </p:nvPr>
        </p:nvSpPr>
        <p:spPr/>
        <p:txBody>
          <a:bodyPr/>
          <a:lstStyle/>
          <a:p>
            <a:pPr defTabSz="921075"/>
            <a:endParaRPr lang="sl-SI" dirty="0" smtClean="0"/>
          </a:p>
        </p:txBody>
      </p:sp>
      <p:sp>
        <p:nvSpPr>
          <p:cNvPr id="4" name="Slide Number Placeholder 3"/>
          <p:cNvSpPr>
            <a:spLocks noGrp="1"/>
          </p:cNvSpPr>
          <p:nvPr>
            <p:ph type="sldNum" sz="quarter" idx="10"/>
          </p:nvPr>
        </p:nvSpPr>
        <p:spPr/>
        <p:txBody>
          <a:bodyPr/>
          <a:lstStyle/>
          <a:p>
            <a:fld id="{CDF33E9A-8124-454C-B955-E04786E0C779}" type="slidenum">
              <a:rPr lang="sl-SI" smtClean="0"/>
              <a:t>31</a:t>
            </a:fld>
            <a:endParaRPr lang="sl-SI"/>
          </a:p>
        </p:txBody>
      </p:sp>
    </p:spTree>
    <p:extLst>
      <p:ext uri="{BB962C8B-B14F-4D97-AF65-F5344CB8AC3E}">
        <p14:creationId xmlns:p14="http://schemas.microsoft.com/office/powerpoint/2010/main" val="1823642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sredstva so najprej rastla, zdaj se znižujejo. NA KA1 pa nismo porabljali vsega in smo zato lahko odobrili veliko projektov iz rezervne liste KA2. Zato take razlike med razpoložljivimi in razdeljenimi.</a:t>
            </a:r>
            <a:endParaRPr lang="en-GB" dirty="0"/>
          </a:p>
        </p:txBody>
      </p:sp>
      <p:sp>
        <p:nvSpPr>
          <p:cNvPr id="4" name="Slide Number Placeholder 3"/>
          <p:cNvSpPr>
            <a:spLocks noGrp="1"/>
          </p:cNvSpPr>
          <p:nvPr>
            <p:ph type="sldNum" sz="quarter" idx="10"/>
          </p:nvPr>
        </p:nvSpPr>
        <p:spPr/>
        <p:txBody>
          <a:bodyPr/>
          <a:lstStyle/>
          <a:p>
            <a:fld id="{8334FD2C-32F4-459A-9281-90C7955F185A}" type="slidenum">
              <a:rPr lang="sl-SI" smtClean="0"/>
              <a:t>32</a:t>
            </a:fld>
            <a:endParaRPr lang="sl-SI"/>
          </a:p>
        </p:txBody>
      </p:sp>
    </p:spTree>
    <p:extLst>
      <p:ext uri="{BB962C8B-B14F-4D97-AF65-F5344CB8AC3E}">
        <p14:creationId xmlns:p14="http://schemas.microsoft.com/office/powerpoint/2010/main" val="1108112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Kratek film s pregledom vsebin, ki jih ponuja platforma EPALE.</a:t>
            </a:r>
          </a:p>
          <a:p>
            <a:endParaRPr lang="sl-SI" dirty="0" smtClean="0"/>
          </a:p>
          <a:p>
            <a:r>
              <a:rPr lang="sl-SI" dirty="0" smtClean="0"/>
              <a:t>Platforma EPALE nam omogoča promocijo rednih aktivnosti, z objavo dogodkov, novičk, dnevnikov ter poročanje o projektih. </a:t>
            </a:r>
          </a:p>
          <a:p>
            <a:r>
              <a:rPr lang="sl-SI" dirty="0" smtClean="0"/>
              <a:t>Odkar je nastal ta kratek film se je platforma</a:t>
            </a:r>
            <a:r>
              <a:rPr lang="sl-SI" baseline="0" dirty="0" smtClean="0"/>
              <a:t> precej razvila in ponuja še več priložnosti za učenje:</a:t>
            </a:r>
          </a:p>
          <a:p>
            <a:r>
              <a:rPr lang="sl-SI" baseline="0" dirty="0" smtClean="0"/>
              <a:t>V rubriki UČITE SE so poleg MOOC-ov, OER –jev, Virov, Zbirke virov in Kataloga spletnih tečajev na voljo še:</a:t>
            </a:r>
          </a:p>
          <a:p>
            <a:r>
              <a:rPr lang="sl-SI" baseline="0" dirty="0" err="1" smtClean="0"/>
              <a:t>Podkasti</a:t>
            </a:r>
            <a:r>
              <a:rPr lang="sl-SI" baseline="0" dirty="0" smtClean="0"/>
              <a:t>, ki obravnavajo različne teme, od krize v Ukrajini, Muzejskega izobraževanja in vloge knjižnic pri izobraževanju odraslih pa o pomenu sodelovanja v demokratičnem življenju in veliko več;</a:t>
            </a:r>
          </a:p>
          <a:p>
            <a:r>
              <a:rPr lang="sl-SI" baseline="0" dirty="0" smtClean="0"/>
              <a:t>Ter </a:t>
            </a:r>
            <a:r>
              <a:rPr lang="sl-SI" baseline="0" dirty="0" err="1" smtClean="0"/>
              <a:t>Newscasti</a:t>
            </a:r>
            <a:r>
              <a:rPr lang="sl-SI" baseline="0" dirty="0" smtClean="0"/>
              <a:t>, ki so kratke posnete novičke, ki se predvajajo na EPALE vsak prvi ponedeljek v mesecu in nas seznanjajo z aktualnimi novostmi v izobraževanju odraslih.</a:t>
            </a:r>
          </a:p>
          <a:p>
            <a:endParaRPr lang="sl-SI" baseline="0" dirty="0" smtClean="0"/>
          </a:p>
          <a:p>
            <a:r>
              <a:rPr lang="sl-SI" baseline="0" dirty="0" smtClean="0"/>
              <a:t>Pri pripravi projektov lahko na EPALE raziščete Temo in prispevke drugih članov skupnosti o tej temi. Teme se delijo na pet ključnih vsebin in sicer na teme povezane z učečimi se odraslimi, na okolja v katerih se ti učijo, s spretnostmi, ki se jih učijo, s politikami ter s kakovostjo. </a:t>
            </a:r>
          </a:p>
          <a:p>
            <a:endParaRPr lang="sl-SI" baseline="0" dirty="0" smtClean="0"/>
          </a:p>
          <a:p>
            <a:r>
              <a:rPr lang="sl-SI" baseline="0" dirty="0" smtClean="0"/>
              <a:t>V zavihku EU Politika v EU lahko raziščete obstoječe programe za učenje odraslih, o vlogi Evropske unije pri spodbujanju učenja in izobraževanja odraslih.</a:t>
            </a:r>
          </a:p>
          <a:p>
            <a:r>
              <a:rPr lang="sl-SI" baseline="0" dirty="0" smtClean="0"/>
              <a:t>Na EPALE lahko tudi predstavite svojo organizaciji, objavite svojo ponudbo za sodelovanje v iskalniku partnerjev ali pa v iskalniku partnerjev pogledate objave drugih organizacij in se na kakšno prošnjo odzovete. Svojo objavo v iskalniku partnerjev lahko odslej </a:t>
            </a:r>
            <a:endParaRPr lang="en-GB" dirty="0"/>
          </a:p>
        </p:txBody>
      </p:sp>
      <p:sp>
        <p:nvSpPr>
          <p:cNvPr id="4" name="Slide Number Placeholder 3"/>
          <p:cNvSpPr>
            <a:spLocks noGrp="1"/>
          </p:cNvSpPr>
          <p:nvPr>
            <p:ph type="sldNum" sz="quarter" idx="10"/>
          </p:nvPr>
        </p:nvSpPr>
        <p:spPr/>
        <p:txBody>
          <a:bodyPr/>
          <a:lstStyle/>
          <a:p>
            <a:fld id="{8334FD2C-32F4-459A-9281-90C7955F185A}" type="slidenum">
              <a:rPr lang="sl-SI" smtClean="0"/>
              <a:t>34</a:t>
            </a:fld>
            <a:endParaRPr lang="sl-SI"/>
          </a:p>
        </p:txBody>
      </p:sp>
    </p:spTree>
    <p:extLst>
      <p:ext uri="{BB962C8B-B14F-4D97-AF65-F5344CB8AC3E}">
        <p14:creationId xmlns:p14="http://schemas.microsoft.com/office/powerpoint/2010/main" val="768809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34FD2C-32F4-459A-9281-90C7955F185A}" type="slidenum">
              <a:rPr lang="sl-SI" smtClean="0"/>
              <a:t>36</a:t>
            </a:fld>
            <a:endParaRPr lang="sl-SI"/>
          </a:p>
        </p:txBody>
      </p:sp>
    </p:spTree>
    <p:extLst>
      <p:ext uri="{BB962C8B-B14F-4D97-AF65-F5344CB8AC3E}">
        <p14:creationId xmlns:p14="http://schemas.microsoft.com/office/powerpoint/2010/main" val="2019661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smtClean="0">
                <a:solidFill>
                  <a:schemeClr val="tx1"/>
                </a:solidFill>
                <a:effectLst/>
                <a:latin typeface="+mn-lt"/>
                <a:ea typeface="+mn-ea"/>
                <a:cs typeface="+mn-cs"/>
              </a:rPr>
              <a:t>Za</a:t>
            </a:r>
            <a:r>
              <a:rPr lang="en-US" sz="1200" b="0" kern="1200" dirty="0" smtClean="0">
                <a:solidFill>
                  <a:schemeClr val="tx1"/>
                </a:solidFill>
                <a:effectLst/>
                <a:latin typeface="+mn-lt"/>
                <a:ea typeface="+mn-ea"/>
                <a:cs typeface="+mn-cs"/>
              </a:rPr>
              <a:t> vas </a:t>
            </a:r>
            <a:r>
              <a:rPr lang="en-US" sz="1200" b="0" kern="1200" dirty="0" err="1" smtClean="0">
                <a:solidFill>
                  <a:schemeClr val="tx1"/>
                </a:solidFill>
                <a:effectLst/>
                <a:latin typeface="+mn-lt"/>
                <a:ea typeface="+mn-ea"/>
                <a:cs typeface="+mn-cs"/>
              </a:rPr>
              <a:t>smo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zbrali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nekaj</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zanimivih</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povezav</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ki</a:t>
            </a:r>
            <a:r>
              <a:rPr lang="en-US" sz="1200" b="0" kern="1200" dirty="0" smtClean="0">
                <a:solidFill>
                  <a:schemeClr val="tx1"/>
                </a:solidFill>
                <a:effectLst/>
                <a:latin typeface="+mn-lt"/>
                <a:ea typeface="+mn-ea"/>
                <a:cs typeface="+mn-cs"/>
              </a:rPr>
              <a:t> so </a:t>
            </a:r>
            <a:r>
              <a:rPr lang="en-US" sz="1200" b="0" kern="1200" dirty="0" err="1" smtClean="0">
                <a:solidFill>
                  <a:schemeClr val="tx1"/>
                </a:solidFill>
                <a:effectLst/>
                <a:latin typeface="+mn-lt"/>
                <a:ea typeface="+mn-ea"/>
                <a:cs typeface="+mn-cs"/>
              </a:rPr>
              <a:t>vam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lahko</a:t>
            </a:r>
            <a:r>
              <a:rPr lang="en-US" sz="1200" b="0" kern="1200" dirty="0" smtClean="0">
                <a:solidFill>
                  <a:schemeClr val="tx1"/>
                </a:solidFill>
                <a:effectLst/>
                <a:latin typeface="+mn-lt"/>
                <a:ea typeface="+mn-ea"/>
                <a:cs typeface="+mn-cs"/>
              </a:rPr>
              <a:t> v </a:t>
            </a:r>
            <a:r>
              <a:rPr lang="en-US" sz="1200" b="0" kern="1200" dirty="0" err="1" smtClean="0">
                <a:solidFill>
                  <a:schemeClr val="tx1"/>
                </a:solidFill>
                <a:effectLst/>
                <a:latin typeface="+mn-lt"/>
                <a:ea typeface="+mn-ea"/>
                <a:cs typeface="+mn-cs"/>
              </a:rPr>
              <a:t>navdih</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Uspešnih</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zgodb</a:t>
            </a:r>
            <a:r>
              <a:rPr lang="en-US" sz="1200" b="0" kern="1200" dirty="0" smtClean="0">
                <a:solidFill>
                  <a:schemeClr val="tx1"/>
                </a:solidFill>
                <a:effectLst/>
                <a:latin typeface="+mn-lt"/>
                <a:ea typeface="+mn-ea"/>
                <a:cs typeface="+mn-cs"/>
              </a:rPr>
              <a:t> pa je </a:t>
            </a:r>
            <a:r>
              <a:rPr lang="en-US" sz="1200" b="0" kern="1200" dirty="0" err="1" smtClean="0">
                <a:solidFill>
                  <a:schemeClr val="tx1"/>
                </a:solidFill>
                <a:effectLst/>
                <a:latin typeface="+mn-lt"/>
                <a:ea typeface="+mn-ea"/>
                <a:cs typeface="+mn-cs"/>
              </a:rPr>
              <a:t>objavljenih</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še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mogo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več</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zato</a:t>
            </a:r>
            <a:r>
              <a:rPr lang="en-US" sz="1200" b="0" kern="1200" dirty="0" smtClean="0">
                <a:solidFill>
                  <a:schemeClr val="tx1"/>
                </a:solidFill>
                <a:effectLst/>
                <a:latin typeface="+mn-lt"/>
                <a:ea typeface="+mn-ea"/>
                <a:cs typeface="+mn-cs"/>
              </a:rPr>
              <a:t> vas </a:t>
            </a:r>
            <a:r>
              <a:rPr lang="en-US" sz="1200" b="0" kern="1200" dirty="0" err="1" smtClean="0">
                <a:solidFill>
                  <a:schemeClr val="tx1"/>
                </a:solidFill>
                <a:effectLst/>
                <a:latin typeface="+mn-lt"/>
                <a:ea typeface="+mn-ea"/>
                <a:cs typeface="+mn-cs"/>
              </a:rPr>
              <a:t>vabim</a:t>
            </a:r>
            <a:r>
              <a:rPr lang="en-US" sz="1200" b="0" kern="1200" dirty="0" smtClean="0">
                <a:solidFill>
                  <a:schemeClr val="tx1"/>
                </a:solidFill>
                <a:effectLst/>
                <a:latin typeface="+mn-lt"/>
                <a:ea typeface="+mn-ea"/>
                <a:cs typeface="+mn-cs"/>
              </a:rPr>
              <a:t> k </a:t>
            </a:r>
            <a:r>
              <a:rPr lang="en-US" sz="1200" b="0" kern="1200" dirty="0" err="1" smtClean="0">
                <a:solidFill>
                  <a:schemeClr val="tx1"/>
                </a:solidFill>
                <a:effectLst/>
                <a:latin typeface="+mn-lt"/>
                <a:ea typeface="+mn-ea"/>
                <a:cs typeface="+mn-cs"/>
              </a:rPr>
              <a:t>obisku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spletne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platforme</a:t>
            </a:r>
            <a:r>
              <a:rPr lang="en-US" sz="1200" b="0" kern="1200" dirty="0" smtClean="0">
                <a:solidFill>
                  <a:schemeClr val="tx1"/>
                </a:solidFill>
                <a:effectLst/>
                <a:latin typeface="+mn-lt"/>
                <a:ea typeface="+mn-ea"/>
                <a:cs typeface="+mn-cs"/>
              </a:rPr>
              <a:t> EPALE, </a:t>
            </a:r>
            <a:r>
              <a:rPr lang="en-US" sz="1200" b="0" kern="1200" dirty="0" err="1" smtClean="0">
                <a:solidFill>
                  <a:schemeClr val="tx1"/>
                </a:solidFill>
                <a:effectLst/>
                <a:latin typeface="+mn-lt"/>
                <a:ea typeface="+mn-ea"/>
                <a:cs typeface="+mn-cs"/>
              </a:rPr>
              <a:t>kjer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poročajo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prav</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vsi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naši</a:t>
            </a:r>
            <a:r>
              <a:rPr lang="en-US" sz="1200" b="0" kern="1200" dirty="0" smtClean="0">
                <a:solidFill>
                  <a:schemeClr val="tx1"/>
                </a:solidFill>
                <a:effectLst/>
                <a:latin typeface="+mn-lt"/>
                <a:ea typeface="+mn-ea"/>
                <a:cs typeface="+mn-cs"/>
              </a:rPr>
              <a:t> Erasmus+ </a:t>
            </a:r>
            <a:r>
              <a:rPr lang="en-US" sz="1200" b="0" kern="1200" dirty="0" err="1" smtClean="0">
                <a:solidFill>
                  <a:schemeClr val="tx1"/>
                </a:solidFill>
                <a:effectLst/>
                <a:latin typeface="+mn-lt"/>
                <a:ea typeface="+mn-ea"/>
                <a:cs typeface="+mn-cs"/>
              </a:rPr>
              <a:t>pogodbeniki</a:t>
            </a:r>
            <a:r>
              <a:rPr lang="en-US" sz="1200" b="0" kern="1200" dirty="0" smtClean="0">
                <a:solidFill>
                  <a:schemeClr val="tx1"/>
                </a:solidFill>
                <a:effectLst/>
                <a:latin typeface="+mn-lt"/>
                <a:ea typeface="+mn-ea"/>
                <a:cs typeface="+mn-cs"/>
              </a:rPr>
              <a:t>.</a:t>
            </a:r>
            <a:endParaRPr lang="sl-SI" sz="1200" b="0" kern="1200" dirty="0" smtClean="0">
              <a:solidFill>
                <a:schemeClr val="tx1"/>
              </a:solidFill>
              <a:effectLst/>
              <a:latin typeface="+mn-lt"/>
              <a:ea typeface="+mn-ea"/>
              <a:cs typeface="+mn-cs"/>
            </a:endParaRPr>
          </a:p>
          <a:p>
            <a:endParaRPr lang="sl-SI" b="0" dirty="0"/>
          </a:p>
        </p:txBody>
      </p:sp>
      <p:sp>
        <p:nvSpPr>
          <p:cNvPr id="4" name="Slide Number Placeholder 3"/>
          <p:cNvSpPr>
            <a:spLocks noGrp="1"/>
          </p:cNvSpPr>
          <p:nvPr>
            <p:ph type="sldNum" sz="quarter" idx="10"/>
          </p:nvPr>
        </p:nvSpPr>
        <p:spPr/>
        <p:txBody>
          <a:bodyPr/>
          <a:lstStyle/>
          <a:p>
            <a:fld id="{8334FD2C-32F4-459A-9281-90C7955F185A}" type="slidenum">
              <a:rPr lang="sl-SI" smtClean="0"/>
              <a:t>37</a:t>
            </a:fld>
            <a:endParaRPr lang="sl-SI"/>
          </a:p>
        </p:txBody>
      </p:sp>
    </p:spTree>
    <p:extLst>
      <p:ext uri="{BB962C8B-B14F-4D97-AF65-F5344CB8AC3E}">
        <p14:creationId xmlns:p14="http://schemas.microsoft.com/office/powerpoint/2010/main" val="3270310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Špela</a:t>
            </a:r>
          </a:p>
          <a:p>
            <a:endParaRPr lang="en-GB" dirty="0"/>
          </a:p>
        </p:txBody>
      </p:sp>
      <p:sp>
        <p:nvSpPr>
          <p:cNvPr id="4" name="Slide Number Placeholder 3"/>
          <p:cNvSpPr>
            <a:spLocks noGrp="1"/>
          </p:cNvSpPr>
          <p:nvPr>
            <p:ph type="sldNum" sz="quarter" idx="10"/>
          </p:nvPr>
        </p:nvSpPr>
        <p:spPr/>
        <p:txBody>
          <a:bodyPr/>
          <a:lstStyle/>
          <a:p>
            <a:fld id="{8334FD2C-32F4-459A-9281-90C7955F185A}" type="slidenum">
              <a:rPr lang="sl-SI" smtClean="0"/>
              <a:t>40</a:t>
            </a:fld>
            <a:endParaRPr lang="sl-SI"/>
          </a:p>
        </p:txBody>
      </p:sp>
    </p:spTree>
    <p:extLst>
      <p:ext uri="{BB962C8B-B14F-4D97-AF65-F5344CB8AC3E}">
        <p14:creationId xmlns:p14="http://schemas.microsoft.com/office/powerpoint/2010/main" val="288934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b="1" kern="1200" dirty="0" smtClean="0">
                <a:solidFill>
                  <a:schemeClr val="tx1"/>
                </a:solidFill>
                <a:effectLst/>
                <a:latin typeface="+mn-lt"/>
                <a:ea typeface="+mn-ea"/>
                <a:cs typeface="+mn-cs"/>
              </a:rPr>
              <a:t>Špela</a:t>
            </a:r>
          </a:p>
          <a:p>
            <a:r>
              <a:rPr lang="sl-SI" sz="1200" b="0" kern="1200" dirty="0" smtClean="0">
                <a:solidFill>
                  <a:schemeClr val="tx1"/>
                </a:solidFill>
                <a:effectLst/>
                <a:latin typeface="+mn-lt"/>
                <a:ea typeface="+mn-ea"/>
                <a:cs typeface="+mn-cs"/>
              </a:rPr>
              <a:t>Še </a:t>
            </a:r>
            <a:r>
              <a:rPr lang="sl-SI" sz="1200" b="0" kern="1200" dirty="0">
                <a:solidFill>
                  <a:schemeClr val="tx1"/>
                </a:solidFill>
                <a:effectLst/>
                <a:latin typeface="+mn-lt"/>
                <a:ea typeface="+mn-ea"/>
                <a:cs typeface="+mn-cs"/>
              </a:rPr>
              <a:t>nekaj kontaktov, kjer smo vam na voljo za vprašanja.</a:t>
            </a:r>
          </a:p>
          <a:p>
            <a:r>
              <a:rPr lang="sl-SI" sz="1200" b="0" kern="1200" dirty="0">
                <a:solidFill>
                  <a:schemeClr val="tx1"/>
                </a:solidFill>
                <a:effectLst/>
                <a:latin typeface="+mn-lt"/>
                <a:ea typeface="+mn-ea"/>
                <a:cs typeface="+mn-cs"/>
              </a:rPr>
              <a:t> </a:t>
            </a:r>
          </a:p>
          <a:p>
            <a:r>
              <a:rPr lang="sl-SI" sz="1200" b="0" kern="1200" dirty="0">
                <a:solidFill>
                  <a:schemeClr val="tx1"/>
                </a:solidFill>
                <a:effectLst/>
                <a:latin typeface="+mn-lt"/>
                <a:ea typeface="+mn-ea"/>
                <a:cs typeface="+mn-cs"/>
              </a:rPr>
              <a:t>Zdaj pa dajem besedo vam in vas vabim, da postavite vprašanja oziroma poveste, če bi o čem želeli izvedeti več ali pa kakšno stvar iz predstavitve ponoviti.</a:t>
            </a:r>
          </a:p>
          <a:p>
            <a:endParaRPr lang="sl-SI" dirty="0"/>
          </a:p>
        </p:txBody>
      </p:sp>
      <p:sp>
        <p:nvSpPr>
          <p:cNvPr id="4" name="Slide Number Placeholder 3"/>
          <p:cNvSpPr>
            <a:spLocks noGrp="1"/>
          </p:cNvSpPr>
          <p:nvPr>
            <p:ph type="sldNum" sz="quarter" idx="10"/>
          </p:nvPr>
        </p:nvSpPr>
        <p:spPr/>
        <p:txBody>
          <a:bodyPr/>
          <a:lstStyle/>
          <a:p>
            <a:fld id="{8334FD2C-32F4-459A-9281-90C7955F185A}" type="slidenum">
              <a:rPr lang="sl-SI" smtClean="0"/>
              <a:t>41</a:t>
            </a:fld>
            <a:endParaRPr lang="sl-SI"/>
          </a:p>
        </p:txBody>
      </p:sp>
      <p:sp>
        <p:nvSpPr>
          <p:cNvPr id="5" name="Header Placeholder 4"/>
          <p:cNvSpPr>
            <a:spLocks noGrp="1"/>
          </p:cNvSpPr>
          <p:nvPr>
            <p:ph type="hdr" sz="quarter" idx="11"/>
          </p:nvPr>
        </p:nvSpPr>
        <p:spPr/>
        <p:txBody>
          <a:bodyPr/>
          <a:lstStyle/>
          <a:p>
            <a:endParaRPr lang="sl-SI"/>
          </a:p>
        </p:txBody>
      </p:sp>
    </p:spTree>
    <p:extLst>
      <p:ext uri="{BB962C8B-B14F-4D97-AF65-F5344CB8AC3E}">
        <p14:creationId xmlns:p14="http://schemas.microsoft.com/office/powerpoint/2010/main" val="422410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l-SI" sz="1200" b="0" kern="1200" dirty="0" smtClean="0">
                <a:solidFill>
                  <a:schemeClr val="tx1"/>
                </a:solidFill>
                <a:effectLst/>
                <a:latin typeface="+mn-lt"/>
                <a:ea typeface="+mn-ea"/>
                <a:cs typeface="+mn-cs"/>
              </a:rPr>
              <a:t>Erasmus plus je sestavljen iz treh ključnih aktivnosti. Te so:</a:t>
            </a:r>
          </a:p>
          <a:p>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mobilnost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osebja</a:t>
            </a:r>
            <a:r>
              <a:rPr lang="en-US" sz="1200" b="0" kern="1200" dirty="0" smtClean="0">
                <a:solidFill>
                  <a:schemeClr val="tx1"/>
                </a:solidFill>
                <a:effectLst/>
                <a:latin typeface="+mn-lt"/>
                <a:ea typeface="+mn-ea"/>
                <a:cs typeface="+mn-cs"/>
              </a:rPr>
              <a:t> in </a:t>
            </a:r>
            <a:r>
              <a:rPr lang="en-US" sz="1200" b="0" kern="1200" dirty="0" err="1" smtClean="0">
                <a:solidFill>
                  <a:schemeClr val="tx1"/>
                </a:solidFill>
                <a:effectLst/>
                <a:latin typeface="+mn-lt"/>
                <a:ea typeface="+mn-ea"/>
                <a:cs typeface="+mn-cs"/>
              </a:rPr>
              <a:t>učečih</a:t>
            </a:r>
            <a:r>
              <a:rPr lang="en-US" sz="1200" b="0" kern="1200" dirty="0" smtClean="0">
                <a:solidFill>
                  <a:schemeClr val="tx1"/>
                </a:solidFill>
                <a:effectLst/>
                <a:latin typeface="+mn-lt"/>
                <a:ea typeface="+mn-ea"/>
                <a:cs typeface="+mn-cs"/>
              </a:rPr>
              <a:t> se </a:t>
            </a:r>
            <a:endParaRPr lang="sl-SI"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partnerstva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sodelovanje</a:t>
            </a:r>
            <a:endParaRPr lang="sl-SI"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 </a:t>
            </a:r>
            <a:r>
              <a:rPr lang="en-US" sz="1200" b="0" kern="1200" dirty="0" err="1" smtClean="0">
                <a:solidFill>
                  <a:schemeClr val="tx1"/>
                </a:solidFill>
                <a:effectLst/>
                <a:latin typeface="+mn-lt"/>
                <a:ea typeface="+mn-ea"/>
                <a:cs typeface="+mn-cs"/>
              </a:rPr>
              <a:t>podpora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politikam</a:t>
            </a:r>
            <a:endParaRPr lang="sl-SI" sz="1200" b="0" kern="1200" dirty="0" smtClean="0">
              <a:solidFill>
                <a:schemeClr val="tx1"/>
              </a:solidFill>
              <a:effectLst/>
              <a:latin typeface="+mn-lt"/>
              <a:ea typeface="+mn-ea"/>
              <a:cs typeface="+mn-cs"/>
            </a:endParaRPr>
          </a:p>
          <a:p>
            <a:r>
              <a:rPr lang="sl-SI" sz="1200" b="0" kern="1200" dirty="0" smtClean="0">
                <a:solidFill>
                  <a:schemeClr val="tx1"/>
                </a:solidFill>
                <a:effectLst/>
                <a:latin typeface="+mn-lt"/>
                <a:ea typeface="+mn-ea"/>
                <a:cs typeface="+mn-cs"/>
              </a:rPr>
              <a:t>V nadaljevanju bomo podrobneje pogledali Ključno aktivnost 1 </a:t>
            </a:r>
            <a:r>
              <a:rPr lang="en-US" sz="1200" b="0" kern="1200" dirty="0" smtClean="0">
                <a:solidFill>
                  <a:schemeClr val="tx1"/>
                </a:solidFill>
                <a:effectLst/>
                <a:latin typeface="+mn-lt"/>
                <a:ea typeface="+mn-ea"/>
                <a:cs typeface="+mn-cs"/>
              </a:rPr>
              <a:t>–to je </a:t>
            </a:r>
            <a:r>
              <a:rPr lang="en-US" sz="1200" b="0" kern="1200" dirty="0" err="1" smtClean="0">
                <a:solidFill>
                  <a:schemeClr val="tx1"/>
                </a:solidFill>
                <a:effectLst/>
                <a:latin typeface="+mn-lt"/>
                <a:ea typeface="+mn-ea"/>
                <a:cs typeface="+mn-cs"/>
              </a:rPr>
              <a:t>mobilnost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osebja</a:t>
            </a:r>
            <a:r>
              <a:rPr lang="en-US" sz="1200" b="0" kern="1200" dirty="0" smtClean="0">
                <a:solidFill>
                  <a:schemeClr val="tx1"/>
                </a:solidFill>
                <a:effectLst/>
                <a:latin typeface="+mn-lt"/>
                <a:ea typeface="+mn-ea"/>
                <a:cs typeface="+mn-cs"/>
              </a:rPr>
              <a:t> in </a:t>
            </a:r>
            <a:r>
              <a:rPr lang="en-US" sz="1200" b="0" kern="1200" dirty="0" err="1" smtClean="0">
                <a:solidFill>
                  <a:schemeClr val="tx1"/>
                </a:solidFill>
                <a:effectLst/>
                <a:latin typeface="+mn-lt"/>
                <a:ea typeface="+mn-ea"/>
                <a:cs typeface="+mn-cs"/>
              </a:rPr>
              <a:t>učečih</a:t>
            </a:r>
            <a:r>
              <a:rPr lang="en-US" sz="1200" b="0" kern="1200" dirty="0" smtClean="0">
                <a:solidFill>
                  <a:schemeClr val="tx1"/>
                </a:solidFill>
                <a:effectLst/>
                <a:latin typeface="+mn-lt"/>
                <a:ea typeface="+mn-ea"/>
                <a:cs typeface="+mn-cs"/>
              </a:rPr>
              <a:t> se </a:t>
            </a:r>
            <a:endParaRPr lang="sl-SI" sz="1200" b="0" kern="1200" dirty="0" smtClean="0">
              <a:solidFill>
                <a:schemeClr val="tx1"/>
              </a:solidFill>
              <a:effectLst/>
              <a:latin typeface="+mn-lt"/>
              <a:ea typeface="+mn-ea"/>
              <a:cs typeface="+mn-cs"/>
            </a:endParaRPr>
          </a:p>
          <a:p>
            <a:endParaRPr lang="sl-SI" sz="1200" b="0" kern="1200" dirty="0" smtClean="0">
              <a:solidFill>
                <a:schemeClr val="tx1"/>
              </a:solidFill>
              <a:effectLst/>
              <a:latin typeface="+mn-lt"/>
              <a:ea typeface="+mn-ea"/>
              <a:cs typeface="+mn-cs"/>
            </a:endParaRPr>
          </a:p>
          <a:p>
            <a:pPr marL="0" indent="0">
              <a:buNone/>
            </a:pPr>
            <a:r>
              <a:rPr lang="sl-SI" sz="1400" b="1" dirty="0" smtClean="0">
                <a:solidFill>
                  <a:srgbClr val="7030A0"/>
                </a:solidFill>
              </a:rPr>
              <a:t>Ključna aktivnost 1 – mobilnost osebja in učečih se </a:t>
            </a:r>
          </a:p>
          <a:p>
            <a:pPr marL="0" indent="0">
              <a:buNone/>
            </a:pPr>
            <a:endParaRPr lang="sl-SI" dirty="0" smtClean="0"/>
          </a:p>
          <a:p>
            <a:pPr marL="0" indent="0">
              <a:buNone/>
            </a:pPr>
            <a:r>
              <a:rPr lang="sl-SI" dirty="0" smtClean="0"/>
              <a:t>Ključna aktivnost 2 – partnerstva za sodelovanje</a:t>
            </a:r>
          </a:p>
          <a:p>
            <a:pPr marL="0" indent="0">
              <a:buNone/>
            </a:pPr>
            <a:endParaRPr lang="sl-SI" dirty="0" smtClean="0"/>
          </a:p>
          <a:p>
            <a:pPr marL="0" indent="0">
              <a:buNone/>
            </a:pPr>
            <a:r>
              <a:rPr lang="sl-SI" dirty="0" smtClean="0"/>
              <a:t>Ključna aktivnost 3 – podpora politikam</a:t>
            </a:r>
          </a:p>
          <a:p>
            <a:endParaRPr lang="sl-SI"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F33E9A-8124-454C-B955-E04786E0C779}" type="slidenum">
              <a:rPr lang="sl-SI" smtClean="0"/>
              <a:t>10</a:t>
            </a:fld>
            <a:endParaRPr lang="sl-SI"/>
          </a:p>
        </p:txBody>
      </p:sp>
    </p:spTree>
    <p:extLst>
      <p:ext uri="{BB962C8B-B14F-4D97-AF65-F5344CB8AC3E}">
        <p14:creationId xmlns:p14="http://schemas.microsoft.com/office/powerpoint/2010/main" val="220411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l-SI" sz="1200" b="0" kern="1200" dirty="0" smtClean="0">
                <a:solidFill>
                  <a:schemeClr val="tx1"/>
                </a:solidFill>
                <a:effectLst/>
                <a:latin typeface="+mn-lt"/>
                <a:ea typeface="+mn-ea"/>
                <a:cs typeface="+mn-cs"/>
              </a:rPr>
              <a:t>Ocenjevalci bodo najprej preverjali ustreznost vaše prijave – pozorni bodo na to ali so profil izkušnje</a:t>
            </a:r>
            <a:r>
              <a:rPr lang="sl-SI" sz="1200" b="0" kern="1200" baseline="0" dirty="0" smtClean="0">
                <a:solidFill>
                  <a:schemeClr val="tx1"/>
                </a:solidFill>
                <a:effectLst/>
                <a:latin typeface="+mn-lt"/>
                <a:ea typeface="+mn-ea"/>
                <a:cs typeface="+mn-cs"/>
              </a:rPr>
              <a:t> in aktivnosti vaše organizacije, zlasti pa ciljna skupina učečih se ustrezni za področje splošnega izobraževanja odraslih</a:t>
            </a:r>
            <a:endParaRPr lang="sl-SI" sz="1200" b="0" kern="1200" dirty="0" smtClean="0">
              <a:solidFill>
                <a:schemeClr val="tx1"/>
              </a:solidFill>
              <a:effectLst/>
              <a:latin typeface="+mn-lt"/>
              <a:ea typeface="+mn-ea"/>
              <a:cs typeface="+mn-cs"/>
            </a:endParaRPr>
          </a:p>
          <a:p>
            <a:endParaRPr lang="sl-SI" sz="1200" b="0" kern="1200" dirty="0" smtClean="0">
              <a:solidFill>
                <a:schemeClr val="tx1"/>
              </a:solidFill>
              <a:effectLst/>
              <a:latin typeface="+mn-lt"/>
              <a:ea typeface="+mn-ea"/>
              <a:cs typeface="+mn-cs"/>
            </a:endParaRPr>
          </a:p>
          <a:p>
            <a:r>
              <a:rPr lang="sl-SI" sz="1200" b="0" kern="1200" dirty="0" smtClean="0">
                <a:solidFill>
                  <a:schemeClr val="tx1"/>
                </a:solidFill>
                <a:effectLst/>
                <a:latin typeface="+mn-lt"/>
                <a:ea typeface="+mn-ea"/>
                <a:cs typeface="+mn-cs"/>
              </a:rPr>
              <a:t>Zato poglejmo kako Erasmus + razume področja izobraževanja in usposabljanja.</a:t>
            </a:r>
          </a:p>
          <a:p>
            <a:r>
              <a:rPr lang="en-US" sz="1200" b="0" kern="1200" dirty="0" smtClean="0">
                <a:solidFill>
                  <a:schemeClr val="tx1"/>
                </a:solidFill>
                <a:effectLst/>
                <a:latin typeface="+mn-lt"/>
                <a:ea typeface="+mn-ea"/>
                <a:cs typeface="+mn-cs"/>
              </a:rPr>
              <a:t>Erasmus+ deli I&amp;U </a:t>
            </a:r>
            <a:r>
              <a:rPr lang="en-US" sz="1200" b="0" kern="1200" dirty="0" err="1" smtClean="0">
                <a:solidFill>
                  <a:schemeClr val="tx1"/>
                </a:solidFill>
                <a:effectLst/>
                <a:latin typeface="+mn-lt"/>
                <a:ea typeface="+mn-ea"/>
                <a:cs typeface="+mn-cs"/>
              </a:rPr>
              <a:t>na</a:t>
            </a:r>
            <a:r>
              <a:rPr lang="en-US" sz="1200" b="0" kern="1200" dirty="0" smtClean="0">
                <a:solidFill>
                  <a:schemeClr val="tx1"/>
                </a:solidFill>
                <a:effectLst/>
                <a:latin typeface="+mn-lt"/>
                <a:ea typeface="+mn-ea"/>
                <a:cs typeface="+mn-cs"/>
              </a:rPr>
              <a:t> 4 </a:t>
            </a:r>
            <a:r>
              <a:rPr lang="en-US" sz="1200" b="0" kern="1200" dirty="0" err="1" smtClean="0">
                <a:solidFill>
                  <a:schemeClr val="tx1"/>
                </a:solidFill>
                <a:effectLst/>
                <a:latin typeface="+mn-lt"/>
                <a:ea typeface="+mn-ea"/>
                <a:cs typeface="+mn-cs"/>
              </a:rPr>
              <a:t>stebre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znotraj</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katerih</a:t>
            </a:r>
            <a:r>
              <a:rPr lang="en-US" sz="1200" b="0" kern="1200" dirty="0" smtClean="0">
                <a:solidFill>
                  <a:schemeClr val="tx1"/>
                </a:solidFill>
                <a:effectLst/>
                <a:latin typeface="+mn-lt"/>
                <a:ea typeface="+mn-ea"/>
                <a:cs typeface="+mn-cs"/>
              </a:rPr>
              <a:t> so </a:t>
            </a:r>
            <a:r>
              <a:rPr lang="en-US" sz="1200" b="0" kern="1200" dirty="0" err="1" smtClean="0">
                <a:solidFill>
                  <a:schemeClr val="tx1"/>
                </a:solidFill>
                <a:effectLst/>
                <a:latin typeface="+mn-lt"/>
                <a:ea typeface="+mn-ea"/>
                <a:cs typeface="+mn-cs"/>
              </a:rPr>
              <a:t>združene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aktivnosti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glede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področje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izobraževanja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Najlažje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boste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predstavljali</a:t>
            </a:r>
            <a:r>
              <a:rPr lang="en-US" sz="1200" b="0" kern="1200" dirty="0" smtClean="0">
                <a:solidFill>
                  <a:schemeClr val="tx1"/>
                </a:solidFill>
                <a:effectLst/>
                <a:latin typeface="+mn-lt"/>
                <a:ea typeface="+mn-ea"/>
                <a:cs typeface="+mn-cs"/>
              </a:rPr>
              <a:t> ta </a:t>
            </a:r>
            <a:r>
              <a:rPr lang="en-US" sz="1200" b="0" kern="1200" dirty="0" err="1" smtClean="0">
                <a:solidFill>
                  <a:schemeClr val="tx1"/>
                </a:solidFill>
                <a:effectLst/>
                <a:latin typeface="+mn-lt"/>
                <a:ea typeface="+mn-ea"/>
                <a:cs typeface="+mn-cs"/>
              </a:rPr>
              <a:t>področja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če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zamislite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tipičnega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udeleženca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te</a:t>
            </a:r>
            <a:r>
              <a:rPr lang="sl-SI" sz="1200" b="0" kern="1200" dirty="0" smtClean="0">
                <a:solidFill>
                  <a:schemeClr val="tx1"/>
                </a:solidFill>
                <a:effectLst/>
                <a:latin typeface="+mn-lt"/>
                <a:ea typeface="+mn-ea"/>
                <a:cs typeface="+mn-cs"/>
              </a:rPr>
              <a:t>h</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področij</a:t>
            </a:r>
            <a:r>
              <a:rPr lang="en-US" sz="1200" b="0" kern="1200" dirty="0" smtClean="0">
                <a:solidFill>
                  <a:schemeClr val="tx1"/>
                </a:solidFill>
                <a:effectLst/>
                <a:latin typeface="+mn-lt"/>
                <a:ea typeface="+mn-ea"/>
                <a:cs typeface="+mn-cs"/>
              </a:rPr>
              <a:t>:</a:t>
            </a:r>
            <a:endParaRPr lang="sl-SI" sz="1200" b="0" kern="1200" dirty="0" smtClean="0">
              <a:solidFill>
                <a:schemeClr val="tx1"/>
              </a:solidFill>
              <a:effectLst/>
              <a:latin typeface="+mn-lt"/>
              <a:ea typeface="+mn-ea"/>
              <a:cs typeface="+mn-cs"/>
            </a:endParaRPr>
          </a:p>
          <a:p>
            <a:r>
              <a:rPr lang="en-US" sz="1200" b="0" kern="1200" dirty="0" err="1" smtClean="0">
                <a:solidFill>
                  <a:schemeClr val="tx1"/>
                </a:solidFill>
                <a:effectLst/>
                <a:latin typeface="+mn-lt"/>
                <a:ea typeface="+mn-ea"/>
                <a:cs typeface="+mn-cs"/>
              </a:rPr>
              <a:t>Šolsko</a:t>
            </a:r>
            <a:r>
              <a:rPr lang="en-US" sz="1200" b="0" kern="1200" dirty="0" smtClean="0">
                <a:solidFill>
                  <a:schemeClr val="tx1"/>
                </a:solidFill>
                <a:effectLst/>
                <a:latin typeface="+mn-lt"/>
                <a:ea typeface="+mn-ea"/>
                <a:cs typeface="+mn-cs"/>
              </a:rPr>
              <a:t> I – </a:t>
            </a:r>
            <a:r>
              <a:rPr lang="en-US" sz="1200" b="0" kern="1200" dirty="0" err="1" smtClean="0">
                <a:solidFill>
                  <a:schemeClr val="tx1"/>
                </a:solidFill>
                <a:effectLst/>
                <a:latin typeface="+mn-lt"/>
                <a:ea typeface="+mn-ea"/>
                <a:cs typeface="+mn-cs"/>
              </a:rPr>
              <a:t>pokriva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vrtce</a:t>
            </a:r>
            <a:r>
              <a:rPr lang="en-US" sz="1200" b="0" kern="1200" dirty="0" smtClean="0">
                <a:solidFill>
                  <a:schemeClr val="tx1"/>
                </a:solidFill>
                <a:effectLst/>
                <a:latin typeface="+mn-lt"/>
                <a:ea typeface="+mn-ea"/>
                <a:cs typeface="+mn-cs"/>
              </a:rPr>
              <a:t>, OŠ in </a:t>
            </a:r>
            <a:r>
              <a:rPr lang="en-US" sz="1200" b="0" kern="1200" dirty="0" err="1" smtClean="0">
                <a:solidFill>
                  <a:schemeClr val="tx1"/>
                </a:solidFill>
                <a:effectLst/>
                <a:latin typeface="+mn-lt"/>
                <a:ea typeface="+mn-ea"/>
                <a:cs typeface="+mn-cs"/>
              </a:rPr>
              <a:t>splošne</a:t>
            </a:r>
            <a:r>
              <a:rPr lang="en-US" sz="1200" b="0" kern="1200" dirty="0" smtClean="0">
                <a:solidFill>
                  <a:schemeClr val="tx1"/>
                </a:solidFill>
                <a:effectLst/>
                <a:latin typeface="+mn-lt"/>
                <a:ea typeface="+mn-ea"/>
                <a:cs typeface="+mn-cs"/>
              </a:rPr>
              <a:t> SŠ</a:t>
            </a:r>
            <a:endParaRPr lang="sl-SI" sz="1200" b="0" kern="1200" dirty="0" smtClean="0">
              <a:solidFill>
                <a:schemeClr val="tx1"/>
              </a:solidFill>
              <a:effectLst/>
              <a:latin typeface="+mn-lt"/>
              <a:ea typeface="+mn-ea"/>
              <a:cs typeface="+mn-cs"/>
            </a:endParaRPr>
          </a:p>
          <a:p>
            <a:r>
              <a:rPr lang="en-US" sz="1200" b="0" kern="1200" dirty="0" err="1" smtClean="0">
                <a:solidFill>
                  <a:schemeClr val="tx1"/>
                </a:solidFill>
                <a:effectLst/>
                <a:latin typeface="+mn-lt"/>
                <a:ea typeface="+mn-ea"/>
                <a:cs typeface="+mn-cs"/>
              </a:rPr>
              <a:t>Poklicno</a:t>
            </a:r>
            <a:r>
              <a:rPr lang="en-US" sz="1200" b="0" kern="1200" dirty="0" smtClean="0">
                <a:solidFill>
                  <a:schemeClr val="tx1"/>
                </a:solidFill>
                <a:effectLst/>
                <a:latin typeface="+mn-lt"/>
                <a:ea typeface="+mn-ea"/>
                <a:cs typeface="+mn-cs"/>
              </a:rPr>
              <a:t> I&amp;U – </a:t>
            </a:r>
            <a:r>
              <a:rPr lang="en-US" sz="1200" b="0" kern="1200" dirty="0" err="1" smtClean="0">
                <a:solidFill>
                  <a:schemeClr val="tx1"/>
                </a:solidFill>
                <a:effectLst/>
                <a:latin typeface="+mn-lt"/>
                <a:ea typeface="+mn-ea"/>
                <a:cs typeface="+mn-cs"/>
              </a:rPr>
              <a:t>zajema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vse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šole</a:t>
            </a:r>
            <a:r>
              <a:rPr lang="en-US" sz="1200" b="0" kern="1200" dirty="0" smtClean="0">
                <a:solidFill>
                  <a:schemeClr val="tx1"/>
                </a:solidFill>
                <a:effectLst/>
                <a:latin typeface="+mn-lt"/>
                <a:ea typeface="+mn-ea"/>
                <a:cs typeface="+mn-cs"/>
              </a:rPr>
              <a:t> in </a:t>
            </a:r>
            <a:r>
              <a:rPr lang="en-US" sz="1200" b="0" kern="1200" dirty="0" err="1" smtClean="0">
                <a:solidFill>
                  <a:schemeClr val="tx1"/>
                </a:solidFill>
                <a:effectLst/>
                <a:latin typeface="+mn-lt"/>
                <a:ea typeface="+mn-ea"/>
                <a:cs typeface="+mn-cs"/>
              </a:rPr>
              <a:t>organizacije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ki</a:t>
            </a:r>
            <a:r>
              <a:rPr lang="en-US" sz="1200" b="0" kern="1200" dirty="0" smtClean="0">
                <a:solidFill>
                  <a:schemeClr val="tx1"/>
                </a:solidFill>
                <a:effectLst/>
                <a:latin typeface="+mn-lt"/>
                <a:ea typeface="+mn-ea"/>
                <a:cs typeface="+mn-cs"/>
              </a:rPr>
              <a:t> so </a:t>
            </a:r>
            <a:r>
              <a:rPr lang="en-US" sz="1200" b="0" kern="1200" dirty="0" err="1" smtClean="0">
                <a:solidFill>
                  <a:schemeClr val="tx1"/>
                </a:solidFill>
                <a:effectLst/>
                <a:latin typeface="+mn-lt"/>
                <a:ea typeface="+mn-ea"/>
                <a:cs typeface="+mn-cs"/>
              </a:rPr>
              <a:t>po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zakonu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prepoznane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kot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izvajalci</a:t>
            </a:r>
            <a:r>
              <a:rPr lang="en-US" sz="1200" b="0" kern="1200" dirty="0" smtClean="0">
                <a:solidFill>
                  <a:schemeClr val="tx1"/>
                </a:solidFill>
                <a:effectLst/>
                <a:latin typeface="+mn-lt"/>
                <a:ea typeface="+mn-ea"/>
                <a:cs typeface="+mn-cs"/>
              </a:rPr>
              <a:t> PIU, to so </a:t>
            </a:r>
            <a:r>
              <a:rPr lang="en-US" sz="1200" b="0" kern="1200" dirty="0" err="1" smtClean="0">
                <a:solidFill>
                  <a:schemeClr val="tx1"/>
                </a:solidFill>
                <a:effectLst/>
                <a:latin typeface="+mn-lt"/>
                <a:ea typeface="+mn-ea"/>
                <a:cs typeface="+mn-cs"/>
              </a:rPr>
              <a:t>poklicne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srednje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šole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nudijo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začetno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poklicno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izobraževanje</a:t>
            </a:r>
            <a:r>
              <a:rPr lang="en-US" sz="1200" b="0" kern="1200" dirty="0" smtClean="0">
                <a:solidFill>
                  <a:schemeClr val="tx1"/>
                </a:solidFill>
                <a:effectLst/>
                <a:latin typeface="+mn-lt"/>
                <a:ea typeface="+mn-ea"/>
                <a:cs typeface="+mn-cs"/>
              </a:rPr>
              <a:t> in </a:t>
            </a:r>
            <a:r>
              <a:rPr lang="en-US" sz="1200" b="0" kern="1200" dirty="0" err="1" smtClean="0">
                <a:solidFill>
                  <a:schemeClr val="tx1"/>
                </a:solidFill>
                <a:effectLst/>
                <a:latin typeface="+mn-lt"/>
                <a:ea typeface="+mn-ea"/>
                <a:cs typeface="+mn-cs"/>
              </a:rPr>
              <a:t>druge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izobraževalne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organizacije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nudijo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nadaljevalno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poklicno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izobraževanje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vpis</a:t>
            </a:r>
            <a:r>
              <a:rPr lang="en-US" sz="1200" b="0" kern="1200" dirty="0" smtClean="0">
                <a:solidFill>
                  <a:schemeClr val="tx1"/>
                </a:solidFill>
                <a:effectLst/>
                <a:latin typeface="+mn-lt"/>
                <a:ea typeface="+mn-ea"/>
                <a:cs typeface="+mn-cs"/>
              </a:rPr>
              <a:t> v </a:t>
            </a:r>
            <a:r>
              <a:rPr lang="en-US" sz="1200" b="0" kern="1200" dirty="0" err="1" smtClean="0">
                <a:solidFill>
                  <a:schemeClr val="tx1"/>
                </a:solidFill>
                <a:effectLst/>
                <a:latin typeface="+mn-lt"/>
                <a:ea typeface="+mn-ea"/>
                <a:cs typeface="+mn-cs"/>
              </a:rPr>
              <a:t>razvid</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pri</a:t>
            </a:r>
            <a:r>
              <a:rPr lang="en-US" sz="1200" b="0" kern="1200" dirty="0" smtClean="0">
                <a:solidFill>
                  <a:schemeClr val="tx1"/>
                </a:solidFill>
                <a:effectLst/>
                <a:latin typeface="+mn-lt"/>
                <a:ea typeface="+mn-ea"/>
                <a:cs typeface="+mn-cs"/>
              </a:rPr>
              <a:t> MIZŠ </a:t>
            </a:r>
            <a:r>
              <a:rPr lang="en-US" sz="1200" b="0" kern="1200" dirty="0" err="1" smtClean="0">
                <a:solidFill>
                  <a:schemeClr val="tx1"/>
                </a:solidFill>
                <a:effectLst/>
                <a:latin typeface="+mn-lt"/>
                <a:ea typeface="+mn-ea"/>
                <a:cs typeface="+mn-cs"/>
              </a:rPr>
              <a:t>ali</a:t>
            </a:r>
            <a:r>
              <a:rPr lang="en-US" sz="1200" b="0" kern="1200" dirty="0" smtClean="0">
                <a:solidFill>
                  <a:schemeClr val="tx1"/>
                </a:solidFill>
                <a:effectLst/>
                <a:latin typeface="+mn-lt"/>
                <a:ea typeface="+mn-ea"/>
                <a:cs typeface="+mn-cs"/>
              </a:rPr>
              <a:t> v </a:t>
            </a:r>
            <a:r>
              <a:rPr lang="en-US" sz="1200" b="0" kern="1200" dirty="0" err="1" smtClean="0">
                <a:solidFill>
                  <a:schemeClr val="tx1"/>
                </a:solidFill>
                <a:effectLst/>
                <a:latin typeface="+mn-lt"/>
                <a:ea typeface="+mn-ea"/>
                <a:cs typeface="+mn-cs"/>
              </a:rPr>
              <a:t>seznamu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pri</a:t>
            </a:r>
            <a:r>
              <a:rPr lang="en-US" sz="1200" b="0" kern="1200" dirty="0" smtClean="0">
                <a:solidFill>
                  <a:schemeClr val="tx1"/>
                </a:solidFill>
                <a:effectLst/>
                <a:latin typeface="+mn-lt"/>
                <a:ea typeface="+mn-ea"/>
                <a:cs typeface="+mn-cs"/>
              </a:rPr>
              <a:t> CPI) – v ta </a:t>
            </a:r>
            <a:r>
              <a:rPr lang="en-US" sz="1200" b="0" kern="1200" dirty="0" err="1" smtClean="0">
                <a:solidFill>
                  <a:schemeClr val="tx1"/>
                </a:solidFill>
                <a:effectLst/>
                <a:latin typeface="+mn-lt"/>
                <a:ea typeface="+mn-ea"/>
                <a:cs typeface="+mn-cs"/>
              </a:rPr>
              <a:t>steber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sodijo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tudi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vse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organizacije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področju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poklicnega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izobraževanja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odraslih</a:t>
            </a:r>
            <a:r>
              <a:rPr lang="sl-SI" sz="1200" b="0" kern="1200" dirty="0" smtClean="0">
                <a:solidFill>
                  <a:schemeClr val="tx1"/>
                </a:solidFill>
                <a:effectLst/>
                <a:latin typeface="+mn-lt"/>
                <a:ea typeface="+mn-ea"/>
                <a:cs typeface="+mn-cs"/>
              </a:rPr>
              <a:t>.</a:t>
            </a:r>
          </a:p>
          <a:p>
            <a:r>
              <a:rPr lang="sl-SI" sz="1200" b="0" kern="1200" dirty="0" smtClean="0">
                <a:solidFill>
                  <a:schemeClr val="tx1"/>
                </a:solidFill>
                <a:effectLst/>
                <a:latin typeface="+mn-lt"/>
                <a:ea typeface="+mn-ea"/>
                <a:cs typeface="+mn-cs"/>
              </a:rPr>
              <a:t>Terciarno izobraževanje – pokriva univerze, višje in visoke šole</a:t>
            </a:r>
          </a:p>
          <a:p>
            <a:r>
              <a:rPr lang="sl-SI" sz="1200" b="1" kern="1200" dirty="0" smtClean="0">
                <a:solidFill>
                  <a:schemeClr val="tx1"/>
                </a:solidFill>
                <a:effectLst/>
                <a:latin typeface="+mn-lt"/>
                <a:ea typeface="+mn-ea"/>
                <a:cs typeface="+mn-cs"/>
              </a:rPr>
              <a:t>Izobraževanje odraslih pa vse organizacije, ki nudijo formalno, neformalno ali priložnostno splošno (nepoklicno) izobraževanje odraslih kot so LU</a:t>
            </a:r>
            <a:r>
              <a:rPr lang="en-US" sz="1200" b="1" kern="1200" dirty="0" smtClean="0">
                <a:solidFill>
                  <a:schemeClr val="tx1"/>
                </a:solidFill>
                <a:effectLst/>
                <a:latin typeface="+mn-lt"/>
                <a:ea typeface="+mn-ea"/>
                <a:cs typeface="+mn-cs"/>
              </a:rPr>
              <a:t> in </a:t>
            </a:r>
            <a:r>
              <a:rPr lang="en-US" sz="1200" b="1" kern="1200" dirty="0" err="1" smtClean="0">
                <a:solidFill>
                  <a:schemeClr val="tx1"/>
                </a:solidFill>
                <a:effectLst/>
                <a:latin typeface="+mn-lt"/>
                <a:ea typeface="+mn-ea"/>
                <a:cs typeface="+mn-cs"/>
              </a:rPr>
              <a:t>druge</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javne</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ustanove</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področju</a:t>
            </a:r>
            <a:r>
              <a:rPr lang="en-US" sz="1200" b="1" kern="1200" dirty="0" smtClean="0">
                <a:solidFill>
                  <a:schemeClr val="tx1"/>
                </a:solidFill>
                <a:effectLst/>
                <a:latin typeface="+mn-lt"/>
                <a:ea typeface="+mn-ea"/>
                <a:cs typeface="+mn-cs"/>
              </a:rPr>
              <a:t> IO</a:t>
            </a:r>
            <a:r>
              <a:rPr lang="sl-SI"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predstavniki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oblasti</a:t>
            </a:r>
            <a:r>
              <a:rPr lang="en-US" sz="1200" b="1" kern="1200" dirty="0" smtClean="0">
                <a:solidFill>
                  <a:schemeClr val="tx1"/>
                </a:solidFill>
                <a:effectLst/>
                <a:latin typeface="+mn-lt"/>
                <a:ea typeface="+mn-ea"/>
                <a:cs typeface="+mn-cs"/>
              </a:rPr>
              <a:t>,</a:t>
            </a:r>
            <a:r>
              <a:rPr lang="sl-SI" sz="1200" b="1" kern="1200" dirty="0" smtClean="0">
                <a:solidFill>
                  <a:schemeClr val="tx1"/>
                </a:solidFill>
                <a:effectLst/>
                <a:latin typeface="+mn-lt"/>
                <a:ea typeface="+mn-ea"/>
                <a:cs typeface="+mn-cs"/>
              </a:rPr>
              <a:t> zasebniki na področju IO, knjižnice, muzeji</a:t>
            </a:r>
            <a:r>
              <a:rPr lang="en-US" sz="1200" b="1" kern="1200" dirty="0" smtClean="0">
                <a:solidFill>
                  <a:schemeClr val="tx1"/>
                </a:solidFill>
                <a:effectLst/>
                <a:latin typeface="+mn-lt"/>
                <a:ea typeface="+mn-ea"/>
                <a:cs typeface="+mn-cs"/>
              </a:rPr>
              <a:t>,</a:t>
            </a:r>
            <a:r>
              <a:rPr lang="sl-SI" sz="1200" b="1" kern="1200" dirty="0" smtClean="0">
                <a:solidFill>
                  <a:schemeClr val="tx1"/>
                </a:solidFill>
                <a:effectLst/>
                <a:latin typeface="+mn-lt"/>
                <a:ea typeface="+mn-ea"/>
                <a:cs typeface="+mn-cs"/>
              </a:rPr>
              <a:t> številne nevladne organizacije</a:t>
            </a:r>
            <a:r>
              <a:rPr lang="en-US" sz="1200" b="1" kern="1200" dirty="0" smtClean="0">
                <a:solidFill>
                  <a:schemeClr val="tx1"/>
                </a:solidFill>
                <a:effectLst/>
                <a:latin typeface="+mn-lt"/>
                <a:ea typeface="+mn-ea"/>
                <a:cs typeface="+mn-cs"/>
              </a:rPr>
              <a:t> in </a:t>
            </a:r>
            <a:r>
              <a:rPr lang="sl-SI" sz="1200" b="1" kern="1200" dirty="0" smtClean="0">
                <a:solidFill>
                  <a:schemeClr val="tx1"/>
                </a:solidFill>
                <a:effectLst/>
                <a:latin typeface="+mn-lt"/>
                <a:ea typeface="+mn-ea"/>
                <a:cs typeface="+mn-cs"/>
              </a:rPr>
              <a:t>. Ključno je, da se lahko načeloma programa I udeleži prav vsak ali pa je ta namenjen ranljivim ciljnim skupinam (migranti, osebe s </a:t>
            </a:r>
            <a:r>
              <a:rPr lang="sl-SI" sz="1200" b="1" kern="1200" dirty="0" err="1" smtClean="0">
                <a:solidFill>
                  <a:schemeClr val="tx1"/>
                </a:solidFill>
                <a:effectLst/>
                <a:latin typeface="+mn-lt"/>
                <a:ea typeface="+mn-ea"/>
                <a:cs typeface="+mn-cs"/>
              </a:rPr>
              <a:t>p.p</a:t>
            </a:r>
            <a:r>
              <a:rPr lang="sl-SI" sz="1200" b="1" kern="1200" dirty="0" smtClean="0">
                <a:solidFill>
                  <a:schemeClr val="tx1"/>
                </a:solidFill>
                <a:effectLst/>
                <a:latin typeface="+mn-lt"/>
                <a:ea typeface="+mn-ea"/>
                <a:cs typeface="+mn-cs"/>
              </a:rPr>
              <a:t>. …) oz. razvija temeljne spretnosti (branje, pisanje, računanje, digitalna pismenost…)</a:t>
            </a:r>
            <a:endParaRPr lang="sl-SI"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33E9A-8124-454C-B955-E04786E0C779}"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52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2935288" y="833438"/>
            <a:ext cx="3995737" cy="224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SI" sz="1200" b="0" kern="1200" dirty="0" smtClean="0">
                <a:solidFill>
                  <a:schemeClr val="tx1"/>
                </a:solidFill>
                <a:effectLst/>
                <a:latin typeface="+mn-lt"/>
                <a:ea typeface="+mn-ea"/>
                <a:cs typeface="+mn-cs"/>
              </a:rPr>
              <a:t>Področje izobraževanja odraslih v kontekstu programa E+ </a:t>
            </a:r>
            <a:r>
              <a:rPr lang="sl-SI" sz="1200" b="0" u="sng" kern="1200" dirty="0" smtClean="0">
                <a:solidFill>
                  <a:schemeClr val="tx1"/>
                </a:solidFill>
                <a:effectLst/>
                <a:latin typeface="+mn-lt"/>
                <a:ea typeface="+mn-ea"/>
                <a:cs typeface="+mn-cs"/>
              </a:rPr>
              <a:t>pomeni</a:t>
            </a:r>
            <a:r>
              <a:rPr lang="sl-SI"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kakršnokoli</a:t>
            </a:r>
            <a:r>
              <a:rPr lang="en-US" sz="1200" b="0" kern="1200" dirty="0" smtClean="0">
                <a:solidFill>
                  <a:schemeClr val="tx1"/>
                </a:solidFill>
                <a:effectLst/>
                <a:latin typeface="+mn-lt"/>
                <a:ea typeface="+mn-ea"/>
                <a:cs typeface="+mn-cs"/>
              </a:rPr>
              <a:t> </a:t>
            </a:r>
            <a:r>
              <a:rPr lang="sl-SI" sz="1200" b="0" kern="1200" dirty="0" smtClean="0">
                <a:solidFill>
                  <a:schemeClr val="tx1"/>
                </a:solidFill>
                <a:effectLst/>
                <a:latin typeface="+mn-lt"/>
                <a:ea typeface="+mn-ea"/>
                <a:cs typeface="+mn-cs"/>
              </a:rPr>
              <a:t>izobraževanje, ki se ga lahko udeleži katerakoli odrasla oseba in je </a:t>
            </a:r>
          </a:p>
          <a:p>
            <a:pPr lvl="0"/>
            <a:r>
              <a:rPr lang="en-US" sz="1200" b="0" kern="1200" dirty="0" err="1" smtClean="0">
                <a:solidFill>
                  <a:schemeClr val="tx1"/>
                </a:solidFill>
                <a:effectLst/>
                <a:latin typeface="+mn-lt"/>
                <a:ea typeface="+mn-ea"/>
                <a:cs typeface="+mn-cs"/>
              </a:rPr>
              <a:t>nepoklicno</a:t>
            </a:r>
            <a:endParaRPr lang="sl-SI" sz="1200" b="0" kern="1200" dirty="0" smtClean="0">
              <a:solidFill>
                <a:schemeClr val="tx1"/>
              </a:solidFill>
              <a:effectLst/>
              <a:latin typeface="+mn-lt"/>
              <a:ea typeface="+mn-ea"/>
              <a:cs typeface="+mn-cs"/>
            </a:endParaRPr>
          </a:p>
          <a:p>
            <a:pPr lvl="0"/>
            <a:r>
              <a:rPr lang="en-US" sz="1200" b="0" kern="1200" dirty="0" err="1" smtClean="0">
                <a:solidFill>
                  <a:schemeClr val="tx1"/>
                </a:solidFill>
                <a:effectLst/>
                <a:latin typeface="+mn-lt"/>
                <a:ea typeface="+mn-ea"/>
                <a:cs typeface="+mn-cs"/>
              </a:rPr>
              <a:t>formalno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neformalno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priložnostno</a:t>
            </a:r>
            <a:endParaRPr lang="sl-SI" sz="1200" b="0" kern="1200" dirty="0" smtClean="0">
              <a:solidFill>
                <a:schemeClr val="tx1"/>
              </a:solidFill>
              <a:effectLst/>
              <a:latin typeface="+mn-lt"/>
              <a:ea typeface="+mn-ea"/>
              <a:cs typeface="+mn-cs"/>
            </a:endParaRPr>
          </a:p>
          <a:p>
            <a:pPr lvl="0"/>
            <a:r>
              <a:rPr lang="sl-SI" sz="1200" b="0" kern="1200" dirty="0" smtClean="0">
                <a:solidFill>
                  <a:schemeClr val="tx1"/>
                </a:solidFill>
                <a:effectLst/>
                <a:latin typeface="+mn-lt"/>
                <a:ea typeface="+mn-ea"/>
                <a:cs typeface="+mn-cs"/>
              </a:rPr>
              <a:t>tudi izobraževanja, namenjena ranljivim skupinam (Romi, begunci, priseljenci, osebe s posebnimi potrebami …)</a:t>
            </a:r>
          </a:p>
          <a:p>
            <a:r>
              <a:rPr lang="sl-SI" sz="1200" b="0" kern="1200" dirty="0" smtClean="0">
                <a:solidFill>
                  <a:schemeClr val="tx1"/>
                </a:solidFill>
                <a:effectLst/>
                <a:latin typeface="+mn-lt"/>
                <a:ea typeface="+mn-ea"/>
                <a:cs typeface="+mn-cs"/>
              </a:rPr>
              <a:t>V pomoč vam je lahko	Seznam upravičenih prijaviteljev v izobraževanju odraslih, ki je objavljen na naši spletni </a:t>
            </a:r>
            <a:r>
              <a:rPr lang="sl-SI" sz="1200" b="0" kern="1200" dirty="0" err="1" smtClean="0">
                <a:solidFill>
                  <a:schemeClr val="tx1"/>
                </a:solidFill>
                <a:effectLst/>
                <a:latin typeface="+mn-lt"/>
                <a:ea typeface="+mn-ea"/>
                <a:cs typeface="+mn-cs"/>
              </a:rPr>
              <a:t>strain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pri</a:t>
            </a:r>
            <a:r>
              <a:rPr lang="en-US" sz="1200" b="0" kern="1200" dirty="0" smtClean="0">
                <a:solidFill>
                  <a:schemeClr val="tx1"/>
                </a:solidFill>
                <a:effectLst/>
                <a:latin typeface="+mn-lt"/>
                <a:ea typeface="+mn-ea"/>
                <a:cs typeface="+mn-cs"/>
              </a:rPr>
              <a:t> KA1)</a:t>
            </a:r>
            <a:r>
              <a:rPr lang="sl-SI" sz="1200" b="0" kern="1200" dirty="0" smtClean="0">
                <a:solidFill>
                  <a:schemeClr val="tx1"/>
                </a:solidFill>
                <a:effectLst/>
                <a:latin typeface="+mn-lt"/>
                <a:ea typeface="+mn-ea"/>
                <a:cs typeface="+mn-cs"/>
              </a:rPr>
              <a:t>. Ta zajema tako javne kot zasebne organizacije na področju izobraževanja odraslih, nekatere predstavnike oblasti in številne nevladne organizacije.</a:t>
            </a:r>
          </a:p>
          <a:p>
            <a:pPr marL="0" lvl="1">
              <a:spcBef>
                <a:spcPct val="0"/>
              </a:spcBef>
            </a:pPr>
            <a:r>
              <a:rPr lang="sl-SI" altLang="sl-SI" b="0" dirty="0" smtClean="0"/>
              <a:t>Pomoč </a:t>
            </a:r>
            <a:r>
              <a:rPr lang="sl-SI" altLang="sl-SI" b="0" dirty="0"/>
              <a:t>pri umestitvi: Razvid IZVAJALCEV JAVNO VELJAVNIH PROGRAMOV NA PODROČJU VZGOJE IN IZOBRAŽEVANJA za področje izobraževanja Odraslih</a:t>
            </a:r>
          </a:p>
        </p:txBody>
      </p:sp>
      <p:sp>
        <p:nvSpPr>
          <p:cNvPr id="54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3099" indent="-285807">
              <a:defRPr>
                <a:solidFill>
                  <a:schemeClr val="tx1"/>
                </a:solidFill>
                <a:latin typeface="Calibri" pitchFamily="34" charset="0"/>
              </a:defRPr>
            </a:lvl2pPr>
            <a:lvl3pPr marL="1143229" indent="-228646">
              <a:defRPr>
                <a:solidFill>
                  <a:schemeClr val="tx1"/>
                </a:solidFill>
                <a:latin typeface="Calibri" pitchFamily="34" charset="0"/>
              </a:defRPr>
            </a:lvl3pPr>
            <a:lvl4pPr marL="1600520" indent="-228646">
              <a:defRPr>
                <a:solidFill>
                  <a:schemeClr val="tx1"/>
                </a:solidFill>
                <a:latin typeface="Calibri" pitchFamily="34" charset="0"/>
              </a:defRPr>
            </a:lvl4pPr>
            <a:lvl5pPr marL="2057811" indent="-228646">
              <a:defRPr>
                <a:solidFill>
                  <a:schemeClr val="tx1"/>
                </a:solidFill>
                <a:latin typeface="Calibri" pitchFamily="34" charset="0"/>
              </a:defRPr>
            </a:lvl5pPr>
            <a:lvl6pPr marL="2515103" indent="-228646" fontAlgn="base">
              <a:spcBef>
                <a:spcPct val="0"/>
              </a:spcBef>
              <a:spcAft>
                <a:spcPct val="0"/>
              </a:spcAft>
              <a:defRPr>
                <a:solidFill>
                  <a:schemeClr val="tx1"/>
                </a:solidFill>
                <a:latin typeface="Calibri" pitchFamily="34" charset="0"/>
              </a:defRPr>
            </a:lvl6pPr>
            <a:lvl7pPr marL="2972394" indent="-228646" fontAlgn="base">
              <a:spcBef>
                <a:spcPct val="0"/>
              </a:spcBef>
              <a:spcAft>
                <a:spcPct val="0"/>
              </a:spcAft>
              <a:defRPr>
                <a:solidFill>
                  <a:schemeClr val="tx1"/>
                </a:solidFill>
                <a:latin typeface="Calibri" pitchFamily="34" charset="0"/>
              </a:defRPr>
            </a:lvl7pPr>
            <a:lvl8pPr marL="3429686" indent="-228646" fontAlgn="base">
              <a:spcBef>
                <a:spcPct val="0"/>
              </a:spcBef>
              <a:spcAft>
                <a:spcPct val="0"/>
              </a:spcAft>
              <a:defRPr>
                <a:solidFill>
                  <a:schemeClr val="tx1"/>
                </a:solidFill>
                <a:latin typeface="Calibri" pitchFamily="34" charset="0"/>
              </a:defRPr>
            </a:lvl8pPr>
            <a:lvl9pPr marL="3886977" indent="-22864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1D0D954-D49D-4E12-BDFF-38AEF677BFB7}" type="slidenum">
              <a:rPr lang="sl-SI" altLang="sl-SI" smtClean="0"/>
              <a:pPr fontAlgn="base">
                <a:spcBef>
                  <a:spcPct val="0"/>
                </a:spcBef>
                <a:spcAft>
                  <a:spcPct val="0"/>
                </a:spcAft>
                <a:defRPr/>
              </a:pPr>
              <a:t>12</a:t>
            </a:fld>
            <a:endParaRPr lang="sl-SI" altLang="sl-SI"/>
          </a:p>
        </p:txBody>
      </p:sp>
    </p:spTree>
    <p:extLst>
      <p:ext uri="{BB962C8B-B14F-4D97-AF65-F5344CB8AC3E}">
        <p14:creationId xmlns:p14="http://schemas.microsoft.com/office/powerpoint/2010/main" val="78774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34FD2C-32F4-459A-9281-90C7955F185A}" type="slidenum">
              <a:rPr lang="sl-SI" smtClean="0"/>
              <a:t>14</a:t>
            </a:fld>
            <a:endParaRPr lang="sl-SI"/>
          </a:p>
        </p:txBody>
      </p:sp>
    </p:spTree>
    <p:extLst>
      <p:ext uri="{BB962C8B-B14F-4D97-AF65-F5344CB8AC3E}">
        <p14:creationId xmlns:p14="http://schemas.microsoft.com/office/powerpoint/2010/main" val="200929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8334FD2C-32F4-459A-9281-90C7955F185A}" type="slidenum">
              <a:rPr lang="sl-SI" smtClean="0"/>
              <a:t>15</a:t>
            </a:fld>
            <a:endParaRPr lang="sl-SI"/>
          </a:p>
        </p:txBody>
      </p:sp>
    </p:spTree>
    <p:extLst>
      <p:ext uri="{BB962C8B-B14F-4D97-AF65-F5344CB8AC3E}">
        <p14:creationId xmlns:p14="http://schemas.microsoft.com/office/powerpoint/2010/main" val="4184088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l-SI" sz="1200" b="0" kern="1200" dirty="0" smtClean="0">
                <a:solidFill>
                  <a:schemeClr val="tx1"/>
                </a:solidFill>
                <a:effectLst/>
                <a:latin typeface="+mn-lt"/>
                <a:ea typeface="+mn-ea"/>
                <a:cs typeface="+mn-cs"/>
              </a:rPr>
              <a:t>Učne mobilnosti posameznikov omogočajo udeležencem pridobitev znanja, spretnosti in izkušenj, ki prinašajo dodano vrednost njihovemu izobraževanju ali delu doma. </a:t>
            </a:r>
          </a:p>
          <a:p>
            <a:r>
              <a:rPr lang="sl-SI" sz="1200" b="0" kern="1200" dirty="0" smtClean="0">
                <a:solidFill>
                  <a:schemeClr val="tx1"/>
                </a:solidFill>
                <a:effectLst/>
                <a:latin typeface="+mn-lt"/>
                <a:ea typeface="+mn-ea"/>
                <a:cs typeface="+mn-cs"/>
              </a:rPr>
              <a:t>Pričakovani rezultati mobilnosti so npr.: izboljšanje učnega uspeha, znanja tujih jezikov in digitalnih veščin, večjo samostojnost in samozavest, krepitev medkulturne zavesti, aktivnejše udeležbe v družbi in boljšo ozaveščenost o evropskem projektu in vrednotah EU, večjo motivacijo za sodelovanje v prihodnjem (formalnem/neformalnem) izobraževanju ali usposabljanju po obdobju mobilnosti v tujini</a:t>
            </a:r>
          </a:p>
          <a:p>
            <a:r>
              <a:rPr lang="sl-SI" sz="1200" b="0" kern="1200" dirty="0" smtClean="0">
                <a:solidFill>
                  <a:schemeClr val="tx1"/>
                </a:solidFill>
                <a:effectLst/>
                <a:latin typeface="+mn-lt"/>
                <a:ea typeface="+mn-ea"/>
                <a:cs typeface="+mn-cs"/>
              </a:rPr>
              <a:t>Dolgoročno pa prinašajo pozitivne spremembe in razvojne premike tudi znotraj sodelujočih organizacij ter prispevajo k inovacijam in prenovi sistema izobraževanja v Sloveniji.</a:t>
            </a:r>
          </a:p>
          <a:p>
            <a:r>
              <a:rPr lang="sl-SI" sz="1200" b="0" kern="1200" dirty="0" smtClean="0">
                <a:solidFill>
                  <a:schemeClr val="tx1"/>
                </a:solidFill>
                <a:effectLst/>
                <a:latin typeface="+mn-lt"/>
                <a:ea typeface="+mn-ea"/>
                <a:cs typeface="+mn-cs"/>
              </a:rPr>
              <a:t>Pričakovani rezultati so lahko npr.: povečanje zmožnosti mednarodnega delovanja organizacije, inovativni in izboljšani pristopi dela s ciljnimi skupinami, modernejše, bolj dinamično, zavzeto in strokovno okolje znotraj organizacije…</a:t>
            </a:r>
          </a:p>
          <a:p>
            <a:r>
              <a:rPr lang="sl-SI" sz="1200" b="0" kern="1200" dirty="0" smtClean="0">
                <a:solidFill>
                  <a:schemeClr val="tx1"/>
                </a:solidFill>
                <a:effectLst/>
                <a:latin typeface="+mn-lt"/>
                <a:ea typeface="+mn-ea"/>
                <a:cs typeface="+mn-cs"/>
              </a:rPr>
              <a:t>Podrobneje o tem govori Vodnik za prijavitelje na straneh 38-40.</a:t>
            </a:r>
          </a:p>
          <a:p>
            <a:endParaRPr lang="sl-SI" dirty="0" smtClean="0"/>
          </a:p>
          <a:p>
            <a:endParaRPr lang="sl-SI" dirty="0" smtClean="0"/>
          </a:p>
          <a:p>
            <a:pPr marL="0" indent="0">
              <a:buNone/>
            </a:pPr>
            <a:r>
              <a:rPr lang="sl-SI" dirty="0" smtClean="0">
                <a:solidFill>
                  <a:srgbClr val="252C64"/>
                </a:solidFill>
              </a:rPr>
              <a:t>S projekti se </a:t>
            </a:r>
            <a:r>
              <a:rPr lang="sl-SI" b="1" dirty="0" smtClean="0">
                <a:solidFill>
                  <a:srgbClr val="7030A0"/>
                </a:solidFill>
              </a:rPr>
              <a:t>udeležencem</a:t>
            </a:r>
            <a:r>
              <a:rPr lang="sl-SI" dirty="0" smtClean="0">
                <a:solidFill>
                  <a:srgbClr val="252C64"/>
                </a:solidFill>
              </a:rPr>
              <a:t> omogoča pridobitev znanja, spretnosti in izkušenj, ki prinašajo dodano vrednost njihovemu izobraževanju ali delu doma</a:t>
            </a:r>
            <a:r>
              <a:rPr lang="sl-SI" sz="1600" dirty="0" smtClean="0">
                <a:solidFill>
                  <a:srgbClr val="252C64"/>
                </a:solidFill>
              </a:rPr>
              <a:t>. </a:t>
            </a:r>
          </a:p>
          <a:p>
            <a:pPr marL="0" indent="0">
              <a:buNone/>
            </a:pPr>
            <a:r>
              <a:rPr lang="sl-SI" sz="1400" b="1" dirty="0" smtClean="0">
                <a:solidFill>
                  <a:srgbClr val="252C64"/>
                </a:solidFill>
              </a:rPr>
              <a:t>	Pričakovani rezultati:</a:t>
            </a:r>
            <a:r>
              <a:rPr lang="sl-SI" sz="1200" dirty="0" smtClean="0">
                <a:solidFill>
                  <a:srgbClr val="252C64"/>
                </a:solidFill>
              </a:rPr>
              <a:t> izboljšanje učnega uspeha, znanja tujih jezikov in digitalnih veščin, boljšo zaposljivost in poklicne možnosti, okrepljeno samoiniciativnost in podjetništvo, večjo samostojnost in samozavest, krepitev medkulturne zavesti, aktivnejše udeležbe v družbi in boljšo osveščenost o evropskem projektu in vrednotah EU, večjo motivacijo za sodelovanje v prihodnjem (formalnem/neformalnem) izobraževanju ali usposabljanju po obdobju mobilnosti v tujini</a:t>
            </a:r>
          </a:p>
          <a:p>
            <a:r>
              <a:rPr lang="sl-SI" dirty="0" smtClean="0">
                <a:solidFill>
                  <a:srgbClr val="252C64"/>
                </a:solidFill>
              </a:rPr>
              <a:t>prinašajo pozitivne spremembe in razvojne premike znotraj </a:t>
            </a:r>
            <a:r>
              <a:rPr lang="sl-SI" b="1" dirty="0" smtClean="0">
                <a:solidFill>
                  <a:srgbClr val="7030A0"/>
                </a:solidFill>
              </a:rPr>
              <a:t>sodelujočih organizacije</a:t>
            </a:r>
            <a:r>
              <a:rPr lang="sl-SI" dirty="0" smtClean="0">
                <a:solidFill>
                  <a:srgbClr val="252C64"/>
                </a:solidFill>
              </a:rPr>
              <a:t> ter prispevajo k inovacijam in prenovi sistema izobraževanja v Sloveniji</a:t>
            </a:r>
            <a:r>
              <a:rPr lang="sl-SI" sz="1600" dirty="0" smtClean="0">
                <a:solidFill>
                  <a:srgbClr val="252C64"/>
                </a:solidFill>
              </a:rPr>
              <a:t>.</a:t>
            </a:r>
          </a:p>
          <a:p>
            <a:pPr marL="0" indent="0">
              <a:buNone/>
            </a:pPr>
            <a:r>
              <a:rPr lang="sl-SI" sz="1200" b="1" dirty="0" smtClean="0">
                <a:solidFill>
                  <a:srgbClr val="252C64"/>
                </a:solidFill>
              </a:rPr>
              <a:t>	</a:t>
            </a:r>
            <a:r>
              <a:rPr lang="sl-SI" sz="1400" b="1" dirty="0" smtClean="0">
                <a:solidFill>
                  <a:srgbClr val="252C64"/>
                </a:solidFill>
              </a:rPr>
              <a:t>Pričakovani rezultati: </a:t>
            </a:r>
            <a:r>
              <a:rPr lang="sl-SI" sz="1200" dirty="0" smtClean="0">
                <a:solidFill>
                  <a:srgbClr val="252C64"/>
                </a:solidFill>
              </a:rPr>
              <a:t>povečanje zmožnosti mednarodnega delovanja, inovativni in izboljšani pristopi dela s ciljnimi skupinami, modernejše, bolj dinamično, zavzeto in strokovno okolje znotraj organizacije…</a:t>
            </a:r>
            <a:endParaRPr lang="sl-SI" dirty="0" smtClean="0">
              <a:solidFill>
                <a:srgbClr val="252C64"/>
              </a:solidFill>
              <a:hlinkClick r:id="rId3"/>
            </a:endParaRPr>
          </a:p>
          <a:p>
            <a:pPr marL="0" indent="0" algn="r">
              <a:buNone/>
            </a:pPr>
            <a:r>
              <a:rPr lang="sl-SI" dirty="0" smtClean="0">
                <a:solidFill>
                  <a:srgbClr val="252C64"/>
                </a:solidFill>
                <a:hlinkClick r:id="rId4"/>
              </a:rPr>
              <a:t>Vodnik za prijavitelje</a:t>
            </a:r>
            <a:r>
              <a:rPr lang="sl-SI" dirty="0" smtClean="0">
                <a:solidFill>
                  <a:srgbClr val="252C64"/>
                </a:solidFill>
              </a:rPr>
              <a:t> stran 37,    Izobraževanje odraslih 113</a:t>
            </a:r>
            <a:endParaRPr lang="sl-SI" sz="1600" dirty="0" smtClean="0">
              <a:solidFill>
                <a:srgbClr val="4F81BD"/>
              </a:solidFill>
            </a:endParaRPr>
          </a:p>
          <a:p>
            <a:endParaRPr lang="sl-SI" dirty="0"/>
          </a:p>
        </p:txBody>
      </p:sp>
      <p:sp>
        <p:nvSpPr>
          <p:cNvPr id="4" name="Slide Number Placeholder 3"/>
          <p:cNvSpPr>
            <a:spLocks noGrp="1"/>
          </p:cNvSpPr>
          <p:nvPr>
            <p:ph type="sldNum" sz="quarter" idx="10"/>
          </p:nvPr>
        </p:nvSpPr>
        <p:spPr/>
        <p:txBody>
          <a:bodyPr/>
          <a:lstStyle/>
          <a:p>
            <a:fld id="{CDF33E9A-8124-454C-B955-E04786E0C779}" type="slidenum">
              <a:rPr lang="sl-SI" smtClean="0"/>
              <a:t>16</a:t>
            </a:fld>
            <a:endParaRPr lang="sl-SI"/>
          </a:p>
        </p:txBody>
      </p:sp>
    </p:spTree>
    <p:extLst>
      <p:ext uri="{BB962C8B-B14F-4D97-AF65-F5344CB8AC3E}">
        <p14:creationId xmlns:p14="http://schemas.microsoft.com/office/powerpoint/2010/main" val="170280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8334FD2C-32F4-459A-9281-90C7955F185A}" type="slidenum">
              <a:rPr lang="sl-SI" smtClean="0"/>
              <a:t>17</a:t>
            </a:fld>
            <a:endParaRPr lang="sl-SI"/>
          </a:p>
        </p:txBody>
      </p:sp>
    </p:spTree>
    <p:extLst>
      <p:ext uri="{BB962C8B-B14F-4D97-AF65-F5344CB8AC3E}">
        <p14:creationId xmlns:p14="http://schemas.microsoft.com/office/powerpoint/2010/main" val="394945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instagram.com/cmepius/" TargetMode="External"/><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hyperlink" Target="http://www.cmepius.si/" TargetMode="External"/><Relationship Id="rId7" Type="http://schemas.openxmlformats.org/officeDocument/2006/relationships/hyperlink" Target="https://www.linkedin.com/company/cmepius" TargetMode="Externa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13.png"/><Relationship Id="rId16"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hyperlink" Target="https://www.facebook.com/EPALE.SI" TargetMode="External"/><Relationship Id="rId11" Type="http://schemas.openxmlformats.org/officeDocument/2006/relationships/image" Target="../media/image14.png"/><Relationship Id="rId5" Type="http://schemas.openxmlformats.org/officeDocument/2006/relationships/hyperlink" Target="https://www.facebook.com/eTwinningSlovenija" TargetMode="External"/><Relationship Id="rId15" Type="http://schemas.openxmlformats.org/officeDocument/2006/relationships/image" Target="../media/image18.png"/><Relationship Id="rId10" Type="http://schemas.openxmlformats.org/officeDocument/2006/relationships/hyperlink" Target="https://mailchi.mp/cmepius/prijava" TargetMode="External"/><Relationship Id="rId19" Type="http://schemas.openxmlformats.org/officeDocument/2006/relationships/image" Target="../media/image2.png"/><Relationship Id="rId4" Type="http://schemas.openxmlformats.org/officeDocument/2006/relationships/hyperlink" Target="https://www.facebook.com/Cmepius" TargetMode="External"/><Relationship Id="rId9" Type="http://schemas.openxmlformats.org/officeDocument/2006/relationships/hyperlink" Target="https://www.youtube.com/channel/UCOj6U1y4BQvA6JEKOXv2orw" TargetMode="External"/><Relationship Id="rId1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g"/><Relationship Id="rId1" Type="http://schemas.openxmlformats.org/officeDocument/2006/relationships/slideMaster" Target="../slideMasters/slideMaster3.xml"/><Relationship Id="rId5" Type="http://schemas.openxmlformats.org/officeDocument/2006/relationships/image" Target="../media/image22.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g"/><Relationship Id="rId1" Type="http://schemas.openxmlformats.org/officeDocument/2006/relationships/slideMaster" Target="../slideMasters/slideMaster3.xml"/><Relationship Id="rId5" Type="http://schemas.openxmlformats.org/officeDocument/2006/relationships/image" Target="../media/image22.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g"/><Relationship Id="rId1" Type="http://schemas.openxmlformats.org/officeDocument/2006/relationships/slideMaster" Target="../slideMasters/slideMaster3.xml"/><Relationship Id="rId5" Type="http://schemas.openxmlformats.org/officeDocument/2006/relationships/image" Target="../media/image22.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g"/><Relationship Id="rId1" Type="http://schemas.openxmlformats.org/officeDocument/2006/relationships/slideMaster" Target="../slideMasters/slideMaster3.xml"/><Relationship Id="rId5" Type="http://schemas.openxmlformats.org/officeDocument/2006/relationships/image" Target="../media/image22.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3.xml"/><Relationship Id="rId5" Type="http://schemas.openxmlformats.org/officeDocument/2006/relationships/image" Target="../media/image22.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g"/><Relationship Id="rId1" Type="http://schemas.openxmlformats.org/officeDocument/2006/relationships/slideMaster" Target="../slideMasters/slideMaster3.xml"/><Relationship Id="rId5" Type="http://schemas.openxmlformats.org/officeDocument/2006/relationships/image" Target="../media/image22.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8" Type="http://schemas.openxmlformats.org/officeDocument/2006/relationships/hyperlink" Target="https://www.instagram.com/cmepius/" TargetMode="External"/><Relationship Id="rId13" Type="http://schemas.openxmlformats.org/officeDocument/2006/relationships/image" Target="../media/image16.png"/><Relationship Id="rId3" Type="http://schemas.openxmlformats.org/officeDocument/2006/relationships/hyperlink" Target="http://www.cmepius.si/" TargetMode="External"/><Relationship Id="rId7" Type="http://schemas.openxmlformats.org/officeDocument/2006/relationships/hyperlink" Target="https://www.linkedin.com/company/cmepius" TargetMode="External"/><Relationship Id="rId12" Type="http://schemas.openxmlformats.org/officeDocument/2006/relationships/image" Target="../media/image15.png"/><Relationship Id="rId17" Type="http://schemas.openxmlformats.org/officeDocument/2006/relationships/image" Target="../media/image36.png"/><Relationship Id="rId2" Type="http://schemas.openxmlformats.org/officeDocument/2006/relationships/image" Target="../media/image13.png"/><Relationship Id="rId16" Type="http://schemas.openxmlformats.org/officeDocument/2006/relationships/image" Target="../media/image19.png"/><Relationship Id="rId1" Type="http://schemas.openxmlformats.org/officeDocument/2006/relationships/slideMaster" Target="../slideMasters/slideMaster5.xml"/><Relationship Id="rId6" Type="http://schemas.openxmlformats.org/officeDocument/2006/relationships/hyperlink" Target="https://www.facebook.com/EPALE.SI" TargetMode="External"/><Relationship Id="rId11" Type="http://schemas.openxmlformats.org/officeDocument/2006/relationships/image" Target="../media/image14.png"/><Relationship Id="rId5" Type="http://schemas.openxmlformats.org/officeDocument/2006/relationships/hyperlink" Target="https://www.facebook.com/eTwinningSlovenija" TargetMode="External"/><Relationship Id="rId15" Type="http://schemas.openxmlformats.org/officeDocument/2006/relationships/image" Target="../media/image18.png"/><Relationship Id="rId10" Type="http://schemas.openxmlformats.org/officeDocument/2006/relationships/hyperlink" Target="https://mailchi.mp/cmepius/prijava" TargetMode="External"/><Relationship Id="rId4" Type="http://schemas.openxmlformats.org/officeDocument/2006/relationships/hyperlink" Target="https://www.facebook.com/Cmepius" TargetMode="External"/><Relationship Id="rId9" Type="http://schemas.openxmlformats.org/officeDocument/2006/relationships/hyperlink" Target="https://www.youtube.com/channel/UCOj6U1y4BQvA6JEKOXv2orw" TargetMode="External"/><Relationship Id="rId14"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8" Type="http://schemas.openxmlformats.org/officeDocument/2006/relationships/hyperlink" Target="https://www.instagram.com/cmepius/" TargetMode="External"/><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hyperlink" Target="http://www.cmepius.si/" TargetMode="External"/><Relationship Id="rId7" Type="http://schemas.openxmlformats.org/officeDocument/2006/relationships/hyperlink" Target="https://www.linkedin.com/company/cmepius" TargetMode="Externa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13.png"/><Relationship Id="rId16" Type="http://schemas.openxmlformats.org/officeDocument/2006/relationships/image" Target="../media/image19.png"/><Relationship Id="rId1" Type="http://schemas.openxmlformats.org/officeDocument/2006/relationships/slideMaster" Target="../slideMasters/slideMaster5.xml"/><Relationship Id="rId6" Type="http://schemas.openxmlformats.org/officeDocument/2006/relationships/hyperlink" Target="https://www.facebook.com/EPALE.SI" TargetMode="External"/><Relationship Id="rId11" Type="http://schemas.openxmlformats.org/officeDocument/2006/relationships/image" Target="../media/image14.png"/><Relationship Id="rId5" Type="http://schemas.openxmlformats.org/officeDocument/2006/relationships/hyperlink" Target="https://www.facebook.com/eTwinningSlovenija" TargetMode="External"/><Relationship Id="rId15" Type="http://schemas.openxmlformats.org/officeDocument/2006/relationships/image" Target="../media/image18.png"/><Relationship Id="rId10" Type="http://schemas.openxmlformats.org/officeDocument/2006/relationships/hyperlink" Target="https://mailchi.mp/cmepius/prijava" TargetMode="External"/><Relationship Id="rId19" Type="http://schemas.openxmlformats.org/officeDocument/2006/relationships/image" Target="../media/image2.png"/><Relationship Id="rId4" Type="http://schemas.openxmlformats.org/officeDocument/2006/relationships/hyperlink" Target="https://www.facebook.com/Cmepius" TargetMode="External"/><Relationship Id="rId9" Type="http://schemas.openxmlformats.org/officeDocument/2006/relationships/hyperlink" Target="https://www.youtube.com/channel/UCOj6U1y4BQvA6JEKOXv2orw" TargetMode="External"/><Relationship Id="rId14"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Naslov poglavja-Erasmus+">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757807"/>
          </a:xfrm>
        </p:spPr>
        <p:txBody>
          <a:bodyPr anchor="b"/>
          <a:lstStyle>
            <a:lvl1pPr>
              <a:defRPr sz="4500"/>
            </a:lvl1pPr>
          </a:lstStyle>
          <a:p>
            <a:r>
              <a:rPr lang="en-US" smtClean="0"/>
              <a:t>Click to edit Master title style</a:t>
            </a:r>
            <a:endParaRPr lang="sl-SI" dirty="0"/>
          </a:p>
        </p:txBody>
      </p:sp>
      <p:sp>
        <p:nvSpPr>
          <p:cNvPr id="3" name="Text Placeholder 2"/>
          <p:cNvSpPr>
            <a:spLocks noGrp="1"/>
          </p:cNvSpPr>
          <p:nvPr>
            <p:ph type="body" idx="1"/>
          </p:nvPr>
        </p:nvSpPr>
        <p:spPr>
          <a:xfrm>
            <a:off x="831851" y="4589465"/>
            <a:ext cx="10515599" cy="1323656"/>
          </a:xfrm>
        </p:spPr>
        <p:txBody>
          <a:bodyPr>
            <a:normAutofit/>
          </a:bodyPr>
          <a:lstStyle>
            <a:lvl1pPr marL="0" indent="0">
              <a:buNone/>
              <a:defRPr sz="2400" b="1">
                <a:solidFill>
                  <a:schemeClr val="accent1"/>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4865488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Naslov poglavja-Erasmu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title" hasCustomPrompt="1"/>
          </p:nvPr>
        </p:nvSpPr>
        <p:spPr>
          <a:xfrm>
            <a:off x="838200" y="1013626"/>
            <a:ext cx="10515600" cy="2757807"/>
          </a:xfrm>
        </p:spPr>
        <p:txBody>
          <a:bodyPr anchor="b"/>
          <a:lstStyle>
            <a:lvl1pPr>
              <a:defRPr sz="4500">
                <a:solidFill>
                  <a:schemeClr val="bg1"/>
                </a:solidFill>
              </a:defRPr>
            </a:lvl1pPr>
          </a:lstStyle>
          <a:p>
            <a:r>
              <a:rPr lang="sl-SI" dirty="0" smtClean="0"/>
              <a:t>Vse se začne tukaj.</a:t>
            </a:r>
            <a:endParaRPr lang="sl-SI" dirty="0"/>
          </a:p>
        </p:txBody>
      </p:sp>
    </p:spTree>
    <p:extLst>
      <p:ext uri="{BB962C8B-B14F-4D97-AF65-F5344CB8AC3E}">
        <p14:creationId xmlns:p14="http://schemas.microsoft.com/office/powerpoint/2010/main" val="15317238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Naslov poglavja-Erasmu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6825"/>
          <a:stretch/>
        </p:blipFill>
        <p:spPr>
          <a:xfrm>
            <a:off x="1" y="1153846"/>
            <a:ext cx="12191999" cy="5704154"/>
          </a:xfrm>
          <a:prstGeom prst="rect">
            <a:avLst/>
          </a:prstGeom>
        </p:spPr>
      </p:pic>
      <p:sp>
        <p:nvSpPr>
          <p:cNvPr id="2" name="Title 1"/>
          <p:cNvSpPr>
            <a:spLocks noGrp="1"/>
          </p:cNvSpPr>
          <p:nvPr>
            <p:ph type="title"/>
          </p:nvPr>
        </p:nvSpPr>
        <p:spPr>
          <a:xfrm>
            <a:off x="831851" y="1709740"/>
            <a:ext cx="10515600" cy="2757807"/>
          </a:xfrm>
        </p:spPr>
        <p:txBody>
          <a:bodyPr anchor="b"/>
          <a:lstStyle>
            <a:lvl1pPr>
              <a:defRPr sz="4500"/>
            </a:lvl1pPr>
          </a:lstStyle>
          <a:p>
            <a:r>
              <a:rPr lang="en-US" smtClean="0"/>
              <a:t>Click to edit Master title style</a:t>
            </a:r>
            <a:endParaRPr lang="sl-SI" dirty="0"/>
          </a:p>
        </p:txBody>
      </p:sp>
      <p:sp>
        <p:nvSpPr>
          <p:cNvPr id="3" name="Text Placeholder 2"/>
          <p:cNvSpPr>
            <a:spLocks noGrp="1"/>
          </p:cNvSpPr>
          <p:nvPr>
            <p:ph type="body" idx="1"/>
          </p:nvPr>
        </p:nvSpPr>
        <p:spPr>
          <a:xfrm>
            <a:off x="831851" y="4589465"/>
            <a:ext cx="10515599" cy="1323656"/>
          </a:xfrm>
        </p:spPr>
        <p:txBody>
          <a:bodyPr>
            <a:normAutofit/>
          </a:bodyPr>
          <a:lstStyle>
            <a:lvl1pPr marL="0" indent="0">
              <a:buNone/>
              <a:defRPr sz="2400" b="1">
                <a:solidFill>
                  <a:schemeClr val="accent1"/>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247" y="6059191"/>
            <a:ext cx="2431833" cy="74757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4112" y="6041851"/>
            <a:ext cx="1786160" cy="597236"/>
          </a:xfrm>
          <a:prstGeom prst="rect">
            <a:avLst/>
          </a:prstGeom>
        </p:spPr>
      </p:pic>
    </p:spTree>
    <p:extLst>
      <p:ext uri="{BB962C8B-B14F-4D97-AF65-F5344CB8AC3E}">
        <p14:creationId xmlns:p14="http://schemas.microsoft.com/office/powerpoint/2010/main" val="918802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Naslov in vsebina-Erasmu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9037638" cy="1335086"/>
          </a:xfrm>
        </p:spPr>
        <p:txBody>
          <a:bodyPr anchor="b"/>
          <a:lstStyle/>
          <a:p>
            <a:r>
              <a:rPr lang="en-US" smtClean="0"/>
              <a:t>Click to edit Master title style</a:t>
            </a:r>
            <a:endParaRPr lang="sl-SI" dirty="0"/>
          </a:p>
        </p:txBody>
      </p:sp>
      <p:sp>
        <p:nvSpPr>
          <p:cNvPr id="3" name="Content Placeholder 2"/>
          <p:cNvSpPr>
            <a:spLocks noGrp="1"/>
          </p:cNvSpPr>
          <p:nvPr>
            <p:ph idx="1"/>
          </p:nvPr>
        </p:nvSpPr>
        <p:spPr>
          <a:xfrm>
            <a:off x="838199" y="1825626"/>
            <a:ext cx="10514013" cy="40878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6825"/>
          <a:stretch/>
        </p:blipFill>
        <p:spPr>
          <a:xfrm>
            <a:off x="1" y="1153846"/>
            <a:ext cx="12191999" cy="570415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247" y="6059191"/>
            <a:ext cx="2431833" cy="74757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4112" y="6041851"/>
            <a:ext cx="1786160" cy="597236"/>
          </a:xfrm>
          <a:prstGeom prst="rect">
            <a:avLst/>
          </a:prstGeom>
        </p:spPr>
      </p:pic>
    </p:spTree>
    <p:extLst>
      <p:ext uri="{BB962C8B-B14F-4D97-AF65-F5344CB8AC3E}">
        <p14:creationId xmlns:p14="http://schemas.microsoft.com/office/powerpoint/2010/main" val="418953549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Naslov in vsebina-Erasmu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9037638" cy="1335086"/>
          </a:xfrm>
        </p:spPr>
        <p:txBody>
          <a:bodyPr anchor="b"/>
          <a:lstStyle/>
          <a:p>
            <a:r>
              <a:rPr lang="en-US" smtClean="0"/>
              <a:t>Click to edit Master title style</a:t>
            </a:r>
            <a:endParaRPr lang="sl-SI" dirty="0"/>
          </a:p>
        </p:txBody>
      </p:sp>
      <p:sp>
        <p:nvSpPr>
          <p:cNvPr id="3" name="Content Placeholder 2"/>
          <p:cNvSpPr>
            <a:spLocks noGrp="1"/>
          </p:cNvSpPr>
          <p:nvPr>
            <p:ph idx="1"/>
          </p:nvPr>
        </p:nvSpPr>
        <p:spPr>
          <a:xfrm>
            <a:off x="838199" y="1825626"/>
            <a:ext cx="10514013" cy="40878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 b="15433"/>
          <a:stretch/>
        </p:blipFill>
        <p:spPr>
          <a:xfrm>
            <a:off x="-5706" y="1079637"/>
            <a:ext cx="12197706" cy="580242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247" y="6059191"/>
            <a:ext cx="2431833" cy="74757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4112" y="6041851"/>
            <a:ext cx="1786160" cy="597236"/>
          </a:xfrm>
          <a:prstGeom prst="rect">
            <a:avLst/>
          </a:prstGeom>
        </p:spPr>
      </p:pic>
    </p:spTree>
    <p:extLst>
      <p:ext uri="{BB962C8B-B14F-4D97-AF65-F5344CB8AC3E}">
        <p14:creationId xmlns:p14="http://schemas.microsoft.com/office/powerpoint/2010/main" val="100584947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Naslov in vsebina-Erasmu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9037638" cy="1335086"/>
          </a:xfrm>
        </p:spPr>
        <p:txBody>
          <a:bodyPr anchor="b"/>
          <a:lstStyle/>
          <a:p>
            <a:r>
              <a:rPr lang="en-US" smtClean="0"/>
              <a:t>Click to edit Master title style</a:t>
            </a:r>
            <a:endParaRPr lang="sl-SI" dirty="0"/>
          </a:p>
        </p:txBody>
      </p:sp>
      <p:sp>
        <p:nvSpPr>
          <p:cNvPr id="3" name="Content Placeholder 2"/>
          <p:cNvSpPr>
            <a:spLocks noGrp="1"/>
          </p:cNvSpPr>
          <p:nvPr>
            <p:ph idx="1"/>
          </p:nvPr>
        </p:nvSpPr>
        <p:spPr>
          <a:xfrm>
            <a:off x="838199" y="1825626"/>
            <a:ext cx="10514013" cy="40878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0872"/>
          <a:stretch/>
        </p:blipFill>
        <p:spPr>
          <a:xfrm>
            <a:off x="-5706" y="814934"/>
            <a:ext cx="12197706" cy="61152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247" y="6059191"/>
            <a:ext cx="2431833" cy="74757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4112" y="6041851"/>
            <a:ext cx="1786160" cy="597236"/>
          </a:xfrm>
          <a:prstGeom prst="rect">
            <a:avLst/>
          </a:prstGeom>
        </p:spPr>
      </p:pic>
    </p:spTree>
    <p:extLst>
      <p:ext uri="{BB962C8B-B14F-4D97-AF65-F5344CB8AC3E}">
        <p14:creationId xmlns:p14="http://schemas.microsoft.com/office/powerpoint/2010/main" val="98128523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Naslov in vsebina-Erasmu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9037638" cy="1335086"/>
          </a:xfrm>
        </p:spPr>
        <p:txBody>
          <a:bodyPr anchor="b"/>
          <a:lstStyle/>
          <a:p>
            <a:r>
              <a:rPr lang="en-US" smtClean="0"/>
              <a:t>Click to edit Master title style</a:t>
            </a:r>
            <a:endParaRPr lang="sl-SI" dirty="0"/>
          </a:p>
        </p:txBody>
      </p:sp>
      <p:sp>
        <p:nvSpPr>
          <p:cNvPr id="3" name="Content Placeholder 2"/>
          <p:cNvSpPr>
            <a:spLocks noGrp="1"/>
          </p:cNvSpPr>
          <p:nvPr>
            <p:ph idx="1"/>
          </p:nvPr>
        </p:nvSpPr>
        <p:spPr>
          <a:xfrm>
            <a:off x="838199" y="1825626"/>
            <a:ext cx="10514013" cy="40878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3502"/>
          <a:stretch/>
        </p:blipFill>
        <p:spPr>
          <a:xfrm>
            <a:off x="-5705" y="935253"/>
            <a:ext cx="12197704" cy="593477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247" y="6059191"/>
            <a:ext cx="2431833" cy="74757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4112" y="6041851"/>
            <a:ext cx="1786160" cy="597236"/>
          </a:xfrm>
          <a:prstGeom prst="rect">
            <a:avLst/>
          </a:prstGeom>
        </p:spPr>
      </p:pic>
    </p:spTree>
    <p:extLst>
      <p:ext uri="{BB962C8B-B14F-4D97-AF65-F5344CB8AC3E}">
        <p14:creationId xmlns:p14="http://schemas.microsoft.com/office/powerpoint/2010/main" val="18080624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Naslov in vsebina-Erasmu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9037638" cy="1335086"/>
          </a:xfrm>
        </p:spPr>
        <p:txBody>
          <a:bodyPr anchor="b"/>
          <a:lstStyle/>
          <a:p>
            <a:r>
              <a:rPr lang="en-US" smtClean="0"/>
              <a:t>Click to edit Master title style</a:t>
            </a:r>
            <a:endParaRPr lang="sl-SI" dirty="0"/>
          </a:p>
        </p:txBody>
      </p:sp>
      <p:sp>
        <p:nvSpPr>
          <p:cNvPr id="3" name="Content Placeholder 2"/>
          <p:cNvSpPr>
            <a:spLocks noGrp="1"/>
          </p:cNvSpPr>
          <p:nvPr>
            <p:ph idx="1"/>
          </p:nvPr>
        </p:nvSpPr>
        <p:spPr>
          <a:xfrm>
            <a:off x="838199" y="1825626"/>
            <a:ext cx="10514013" cy="40878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4730"/>
          <a:stretch/>
        </p:blipFill>
        <p:spPr>
          <a:xfrm>
            <a:off x="-5705" y="1019477"/>
            <a:ext cx="12197704" cy="585055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247" y="6059191"/>
            <a:ext cx="2431833" cy="74757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4112" y="6041851"/>
            <a:ext cx="1786160" cy="597236"/>
          </a:xfrm>
          <a:prstGeom prst="rect">
            <a:avLst/>
          </a:prstGeom>
        </p:spPr>
      </p:pic>
    </p:spTree>
    <p:extLst>
      <p:ext uri="{BB962C8B-B14F-4D97-AF65-F5344CB8AC3E}">
        <p14:creationId xmlns:p14="http://schemas.microsoft.com/office/powerpoint/2010/main" val="2544990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Naslov in vsebina-Erasmu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9037638" cy="1335086"/>
          </a:xfrm>
        </p:spPr>
        <p:txBody>
          <a:bodyPr anchor="b"/>
          <a:lstStyle/>
          <a:p>
            <a:r>
              <a:rPr lang="en-US" smtClean="0"/>
              <a:t>Click to edit Master title style</a:t>
            </a:r>
            <a:endParaRPr lang="sl-SI" dirty="0"/>
          </a:p>
        </p:txBody>
      </p:sp>
      <p:sp>
        <p:nvSpPr>
          <p:cNvPr id="3" name="Content Placeholder 2"/>
          <p:cNvSpPr>
            <a:spLocks noGrp="1"/>
          </p:cNvSpPr>
          <p:nvPr>
            <p:ph idx="1"/>
          </p:nvPr>
        </p:nvSpPr>
        <p:spPr>
          <a:xfrm>
            <a:off x="838199" y="1825626"/>
            <a:ext cx="10514013" cy="40878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3678"/>
          <a:stretch/>
        </p:blipFill>
        <p:spPr>
          <a:xfrm>
            <a:off x="-5704" y="935253"/>
            <a:ext cx="12197702" cy="5922747"/>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247" y="6059191"/>
            <a:ext cx="2431833" cy="74757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4112" y="6041851"/>
            <a:ext cx="1786160" cy="597236"/>
          </a:xfrm>
          <a:prstGeom prst="rect">
            <a:avLst/>
          </a:prstGeom>
        </p:spPr>
      </p:pic>
    </p:spTree>
    <p:extLst>
      <p:ext uri="{BB962C8B-B14F-4D97-AF65-F5344CB8AC3E}">
        <p14:creationId xmlns:p14="http://schemas.microsoft.com/office/powerpoint/2010/main" val="216137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Kontakt CMEPIUS+Erasmus+">
    <p:spTree>
      <p:nvGrpSpPr>
        <p:cNvPr id="1" name=""/>
        <p:cNvGrpSpPr/>
        <p:nvPr/>
      </p:nvGrpSpPr>
      <p:grpSpPr>
        <a:xfrm>
          <a:off x="0" y="0"/>
          <a:ext cx="0" cy="0"/>
          <a:chOff x="0" y="0"/>
          <a:chExt cx="0" cy="0"/>
        </a:xfrm>
      </p:grpSpPr>
      <p:sp>
        <p:nvSpPr>
          <p:cNvPr id="9" name="TextBox 3"/>
          <p:cNvSpPr txBox="1">
            <a:spLocks noChangeArrowheads="1"/>
          </p:cNvSpPr>
          <p:nvPr userDrawn="1"/>
        </p:nvSpPr>
        <p:spPr bwMode="auto">
          <a:xfrm>
            <a:off x="8075874" y="4927103"/>
            <a:ext cx="3710167"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sl-SI" altLang="sl-SI" sz="1200" b="1" dirty="0" smtClean="0">
                <a:solidFill>
                  <a:schemeClr val="accent1"/>
                </a:solidFill>
              </a:rPr>
              <a:t>Center </a:t>
            </a:r>
            <a:r>
              <a:rPr lang="sl-SI" altLang="sl-SI" sz="1200" b="1" dirty="0">
                <a:solidFill>
                  <a:schemeClr val="accent1"/>
                </a:solidFill>
              </a:rPr>
              <a:t>RS za mobilnost in evropske programe </a:t>
            </a:r>
          </a:p>
          <a:p>
            <a:pPr algn="ctr" eaLnBrk="1" hangingPunct="1"/>
            <a:r>
              <a:rPr lang="sl-SI" altLang="sl-SI" sz="1200" b="1" dirty="0">
                <a:solidFill>
                  <a:schemeClr val="accent1"/>
                </a:solidFill>
              </a:rPr>
              <a:t>izobraževanja in </a:t>
            </a:r>
            <a:r>
              <a:rPr lang="sl-SI" altLang="sl-SI" sz="1200" b="1" dirty="0" smtClean="0">
                <a:solidFill>
                  <a:schemeClr val="accent1"/>
                </a:solidFill>
              </a:rPr>
              <a:t>usposabljanja</a:t>
            </a:r>
            <a:endParaRPr lang="sl-SI" altLang="sl-SI" sz="1200" b="1" dirty="0">
              <a:solidFill>
                <a:schemeClr val="accent1"/>
              </a:solidFill>
            </a:endParaRPr>
          </a:p>
          <a:p>
            <a:pPr algn="ctr" eaLnBrk="1" hangingPunct="1"/>
            <a:endParaRPr lang="sl-SI" altLang="sl-SI" sz="1100" b="1"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l-SI" altLang="sl-SI" sz="1100" dirty="0" smtClean="0">
                <a:solidFill>
                  <a:schemeClr val="tx1"/>
                </a:solidFill>
              </a:rPr>
              <a:t/>
            </a:r>
            <a:br>
              <a:rPr lang="sl-SI" altLang="sl-SI" sz="1100" dirty="0" smtClean="0">
                <a:solidFill>
                  <a:schemeClr val="tx1"/>
                </a:solidFill>
              </a:rPr>
            </a:br>
            <a:r>
              <a:rPr lang="sl-SI" altLang="sl-SI" sz="1050" dirty="0" smtClean="0">
                <a:solidFill>
                  <a:schemeClr val="tx1"/>
                </a:solidFill>
              </a:rPr>
              <a:t>Ob železnici 30a, 1000 Ljubljana  |  E-pošta: info@cmepius.si</a:t>
            </a:r>
            <a:br>
              <a:rPr lang="sl-SI" altLang="sl-SI" sz="1050" dirty="0" smtClean="0">
                <a:solidFill>
                  <a:schemeClr val="tx1"/>
                </a:solidFill>
              </a:rPr>
            </a:br>
            <a:r>
              <a:rPr lang="sl-SI" altLang="sl-SI" sz="1050" dirty="0" smtClean="0">
                <a:solidFill>
                  <a:schemeClr val="tx1"/>
                </a:solidFill>
              </a:rPr>
              <a:t>Tel.: +386 1 620 94 50 </a:t>
            </a:r>
          </a:p>
        </p:txBody>
      </p:sp>
      <p:sp>
        <p:nvSpPr>
          <p:cNvPr id="13" name="Rectangle 12"/>
          <p:cNvSpPr/>
          <p:nvPr userDrawn="1"/>
        </p:nvSpPr>
        <p:spPr>
          <a:xfrm>
            <a:off x="-2" y="0"/>
            <a:ext cx="766991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2254" y="3792036"/>
            <a:ext cx="2470769" cy="2520062"/>
          </a:xfrm>
          <a:prstGeom prst="rect">
            <a:avLst/>
          </a:prstGeom>
        </p:spPr>
      </p:pic>
      <p:sp>
        <p:nvSpPr>
          <p:cNvPr id="14" name="TextBox 3"/>
          <p:cNvSpPr txBox="1">
            <a:spLocks noChangeArrowheads="1"/>
          </p:cNvSpPr>
          <p:nvPr userDrawn="1"/>
        </p:nvSpPr>
        <p:spPr bwMode="auto">
          <a:xfrm>
            <a:off x="1306224" y="2308495"/>
            <a:ext cx="4469912"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spletna stran </a:t>
            </a:r>
            <a:r>
              <a:rPr lang="sl-SI" altLang="sl-SI" sz="2000" dirty="0" smtClean="0">
                <a:solidFill>
                  <a:schemeClr val="bg1"/>
                </a:solidFill>
                <a:hlinkClick r:id="rId3"/>
              </a:rPr>
              <a:t>www.cmepius.si</a:t>
            </a:r>
            <a:endParaRPr lang="sl-SI" altLang="sl-SI" sz="2000" dirty="0" smtClean="0">
              <a:solidFill>
                <a:schemeClr val="bg1"/>
              </a:solidFill>
            </a:endParaRPr>
          </a:p>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a:t>
            </a:r>
            <a:r>
              <a:rPr lang="sl-SI" altLang="sl-SI" sz="2000" dirty="0" smtClean="0">
                <a:solidFill>
                  <a:schemeClr val="bg1"/>
                </a:solidFill>
                <a:hlinkClick r:id="rId4"/>
              </a:rPr>
              <a:t>CMEPIUS</a:t>
            </a:r>
            <a:r>
              <a:rPr lang="sl-SI" altLang="sl-SI" sz="2000" dirty="0" smtClean="0">
                <a:solidFill>
                  <a:schemeClr val="bg1"/>
                </a:solidFill>
              </a:rPr>
              <a:t> / </a:t>
            </a:r>
            <a:r>
              <a:rPr lang="sl-SI" altLang="sl-SI" sz="2000" dirty="0" err="1" smtClean="0">
                <a:solidFill>
                  <a:schemeClr val="bg1"/>
                </a:solidFill>
                <a:hlinkClick r:id="rId5"/>
              </a:rPr>
              <a:t>eTwinning</a:t>
            </a:r>
            <a:r>
              <a:rPr lang="sl-SI" altLang="sl-SI" sz="2000" baseline="0" dirty="0" smtClean="0">
                <a:solidFill>
                  <a:schemeClr val="bg1"/>
                </a:solidFill>
              </a:rPr>
              <a:t> / </a:t>
            </a:r>
            <a:r>
              <a:rPr lang="sl-SI" altLang="sl-SI" sz="2000" dirty="0" smtClean="0">
                <a:solidFill>
                  <a:schemeClr val="bg1"/>
                </a:solidFill>
                <a:hlinkClick r:id="rId6"/>
              </a:rPr>
              <a:t>EPALE</a:t>
            </a:r>
            <a:endParaRPr lang="sl-SI" altLang="sl-SI" sz="2000" dirty="0" smtClean="0">
              <a:solidFill>
                <a:schemeClr val="bg1"/>
              </a:solidFill>
            </a:endParaRPr>
          </a:p>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a:t>
            </a:r>
            <a:r>
              <a:rPr lang="sl-SI" altLang="sl-SI" sz="2000" dirty="0" smtClean="0">
                <a:solidFill>
                  <a:schemeClr val="bg1"/>
                </a:solidFill>
                <a:hlinkClick r:id="rId7"/>
              </a:rPr>
              <a:t>CMEPIUS</a:t>
            </a:r>
            <a:endParaRPr lang="sl-SI" altLang="sl-SI" sz="2000" dirty="0" smtClean="0">
              <a:solidFill>
                <a:schemeClr val="bg1"/>
              </a:solidFill>
            </a:endParaRPr>
          </a:p>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a:t>
            </a:r>
            <a:r>
              <a:rPr lang="sl-SI" altLang="sl-SI" sz="2000" dirty="0" smtClean="0">
                <a:solidFill>
                  <a:schemeClr val="bg1"/>
                </a:solidFill>
                <a:hlinkClick r:id="rId8"/>
              </a:rPr>
              <a:t>CMEPIUS</a:t>
            </a:r>
            <a:endParaRPr lang="sl-SI" altLang="sl-SI" sz="2000" dirty="0" smtClean="0">
              <a:solidFill>
                <a:schemeClr val="bg1"/>
              </a:solidFill>
            </a:endParaRPr>
          </a:p>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a:t>
            </a:r>
            <a:r>
              <a:rPr lang="sl-SI" altLang="sl-SI" sz="2000" dirty="0" smtClean="0">
                <a:solidFill>
                  <a:schemeClr val="bg1"/>
                </a:solidFill>
                <a:hlinkClick r:id="rId9"/>
              </a:rPr>
              <a:t>CMEPIUS</a:t>
            </a:r>
            <a:endParaRPr lang="sl-SI" altLang="sl-SI" sz="2000" dirty="0" smtClean="0">
              <a:solidFill>
                <a:schemeClr val="bg1"/>
              </a:solidFill>
            </a:endParaRPr>
          </a:p>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e-novičke </a:t>
            </a:r>
            <a:r>
              <a:rPr lang="sl-SI" altLang="sl-SI" sz="2000" dirty="0" smtClean="0">
                <a:solidFill>
                  <a:schemeClr val="bg1"/>
                </a:solidFill>
                <a:hlinkClick r:id="rId10"/>
              </a:rPr>
              <a:t>CMEPIUS</a:t>
            </a:r>
            <a:endParaRPr lang="sl-SI" altLang="sl-SI" sz="2000" dirty="0" smtClean="0">
              <a:solidFill>
                <a:schemeClr val="bg1"/>
              </a:solidFill>
            </a:endParaRPr>
          </a:p>
        </p:txBody>
      </p:sp>
      <p:sp>
        <p:nvSpPr>
          <p:cNvPr id="4" name="Rectangle 3"/>
          <p:cNvSpPr/>
          <p:nvPr userDrawn="1"/>
        </p:nvSpPr>
        <p:spPr>
          <a:xfrm>
            <a:off x="1258104" y="964321"/>
            <a:ext cx="4495141" cy="769441"/>
          </a:xfrm>
          <a:prstGeom prst="rect">
            <a:avLst/>
          </a:prstGeom>
        </p:spPr>
        <p:txBody>
          <a:bodyPr wrap="none">
            <a:spAutoFit/>
          </a:bodyPr>
          <a:lstStyle/>
          <a:p>
            <a:pPr algn="l" eaLnBrk="1" hangingPunct="1"/>
            <a:r>
              <a:rPr lang="sl-SI" altLang="sl-SI" sz="4400" b="1" dirty="0" smtClean="0">
                <a:solidFill>
                  <a:schemeClr val="bg1"/>
                </a:solidFill>
                <a:latin typeface="Roboto Slab" pitchFamily="2" charset="0"/>
                <a:ea typeface="Roboto Slab" pitchFamily="2" charset="0"/>
                <a:cs typeface="Calibri" panose="020F0502020204030204" pitchFamily="34" charset="0"/>
              </a:rPr>
              <a:t>Spremljajte nas!</a:t>
            </a:r>
          </a:p>
        </p:txBody>
      </p:sp>
      <p:pic>
        <p:nvPicPr>
          <p:cNvPr id="23" name="Picture 2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379022" y="4861403"/>
            <a:ext cx="360000" cy="360000"/>
          </a:xfrm>
          <a:prstGeom prst="rect">
            <a:avLst/>
          </a:prstGeom>
        </p:spPr>
      </p:pic>
      <p:pic>
        <p:nvPicPr>
          <p:cNvPr id="24" name="Picture 2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379022" y="2429210"/>
            <a:ext cx="360000" cy="360000"/>
          </a:xfrm>
          <a:prstGeom prst="rect">
            <a:avLst/>
          </a:prstGeom>
        </p:spPr>
      </p:pic>
      <p:pic>
        <p:nvPicPr>
          <p:cNvPr id="25" name="Picture 2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79022" y="4376739"/>
            <a:ext cx="360000" cy="360000"/>
          </a:xfrm>
          <a:prstGeom prst="rect">
            <a:avLst/>
          </a:prstGeom>
        </p:spPr>
      </p:pic>
      <p:pic>
        <p:nvPicPr>
          <p:cNvPr id="26" name="Picture 2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79022" y="2909427"/>
            <a:ext cx="360000" cy="360000"/>
          </a:xfrm>
          <a:prstGeom prst="rect">
            <a:avLst/>
          </a:prstGeom>
        </p:spPr>
      </p:pic>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11692" y="3332893"/>
            <a:ext cx="494660" cy="397172"/>
          </a:xfrm>
          <a:prstGeom prst="rect">
            <a:avLst/>
          </a:prstGeom>
        </p:spPr>
      </p:pic>
      <p:pic>
        <p:nvPicPr>
          <p:cNvPr id="3" name="Pictur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8104" y="3821800"/>
            <a:ext cx="662303" cy="428549"/>
          </a:xfrm>
          <a:prstGeom prst="rect">
            <a:avLst/>
          </a:prstGeom>
        </p:spPr>
      </p:pic>
      <p:pic>
        <p:nvPicPr>
          <p:cNvPr id="19" name="Picture 18"/>
          <p:cNvPicPr>
            <a:picLocks/>
          </p:cNvPicPr>
          <p:nvPr userDrawn="1"/>
        </p:nvPicPr>
        <p:blipFill rotWithShape="1">
          <a:blip r:embed="rId17" cstate="print">
            <a:extLst>
              <a:ext uri="{28A0092B-C50C-407E-A947-70E740481C1C}">
                <a14:useLocalDpi xmlns:a14="http://schemas.microsoft.com/office/drawing/2010/main" val="0"/>
              </a:ext>
            </a:extLst>
          </a:blip>
          <a:srcRect l="28462" t="31762" r="28366" b="30326"/>
          <a:stretch/>
        </p:blipFill>
        <p:spPr>
          <a:xfrm>
            <a:off x="9525914" y="3364807"/>
            <a:ext cx="1152478" cy="1011932"/>
          </a:xfrm>
          <a:prstGeom prst="rect">
            <a:avLst/>
          </a:prstGeom>
        </p:spPr>
      </p:pic>
      <p:pic>
        <p:nvPicPr>
          <p:cNvPr id="20" name="Picture 1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246640" y="2463043"/>
            <a:ext cx="1871017" cy="626384"/>
          </a:xfrm>
          <a:prstGeom prst="rect">
            <a:avLst/>
          </a:prstGeom>
        </p:spPr>
      </p:pic>
      <p:pic>
        <p:nvPicPr>
          <p:cNvPr id="21" name="Picture 20"/>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893184" y="381000"/>
            <a:ext cx="2636205" cy="810403"/>
          </a:xfrm>
          <a:prstGeom prst="rect">
            <a:avLst/>
          </a:prstGeom>
        </p:spPr>
      </p:pic>
    </p:spTree>
    <p:extLst>
      <p:ext uri="{BB962C8B-B14F-4D97-AF65-F5344CB8AC3E}">
        <p14:creationId xmlns:p14="http://schemas.microsoft.com/office/powerpoint/2010/main" val="4457875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Naslov poglavja-Erasmu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1" y="1709740"/>
            <a:ext cx="10515600" cy="2757807"/>
          </a:xfrm>
        </p:spPr>
        <p:txBody>
          <a:bodyPr anchor="b"/>
          <a:lstStyle>
            <a:lvl1pPr>
              <a:defRPr sz="4500">
                <a:solidFill>
                  <a:schemeClr val="bg1"/>
                </a:solidFill>
              </a:defRPr>
            </a:lvl1pPr>
          </a:lstStyle>
          <a:p>
            <a:r>
              <a:rPr lang="en-US" dirty="0" smtClean="0"/>
              <a:t>Click to edit Master title style</a:t>
            </a:r>
            <a:endParaRPr lang="sl-SI" dirty="0"/>
          </a:p>
        </p:txBody>
      </p:sp>
      <p:sp>
        <p:nvSpPr>
          <p:cNvPr id="3" name="Text Placeholder 2"/>
          <p:cNvSpPr>
            <a:spLocks noGrp="1"/>
          </p:cNvSpPr>
          <p:nvPr>
            <p:ph type="body" idx="1"/>
          </p:nvPr>
        </p:nvSpPr>
        <p:spPr>
          <a:xfrm>
            <a:off x="831851" y="4589465"/>
            <a:ext cx="10515599" cy="1323656"/>
          </a:xfrm>
        </p:spPr>
        <p:txBody>
          <a:bodyPr>
            <a:normAutofit/>
          </a:bodyPr>
          <a:lstStyle>
            <a:lvl1pPr marL="0" indent="0">
              <a:buNone/>
              <a:defRPr sz="2400" b="1">
                <a:solidFill>
                  <a:schemeClr val="bg1"/>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247" y="6059191"/>
            <a:ext cx="2431833" cy="74757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4112" y="6024433"/>
            <a:ext cx="1786160" cy="597236"/>
          </a:xfrm>
          <a:prstGeom prst="rect">
            <a:avLst/>
          </a:prstGeom>
        </p:spPr>
      </p:pic>
      <p:pic>
        <p:nvPicPr>
          <p:cNvPr id="8" name="Picture 7"/>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9875838" y="-268638"/>
            <a:ext cx="2059744" cy="2066997"/>
          </a:xfrm>
          <a:prstGeom prst="rect">
            <a:avLst/>
          </a:prstGeom>
        </p:spPr>
      </p:pic>
    </p:spTree>
    <p:extLst>
      <p:ext uri="{BB962C8B-B14F-4D97-AF65-F5344CB8AC3E}">
        <p14:creationId xmlns:p14="http://schemas.microsoft.com/office/powerpoint/2010/main" val="14494402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Erasmu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9037638" cy="1335086"/>
          </a:xfrm>
        </p:spPr>
        <p:txBody>
          <a:bodyPr anchor="b"/>
          <a:lstStyle/>
          <a:p>
            <a:r>
              <a:rPr lang="en-US" smtClean="0"/>
              <a:t>Click to edit Master title style</a:t>
            </a:r>
            <a:endParaRPr lang="sl-SI" dirty="0"/>
          </a:p>
        </p:txBody>
      </p:sp>
      <p:sp>
        <p:nvSpPr>
          <p:cNvPr id="3" name="Content Placeholder 2"/>
          <p:cNvSpPr>
            <a:spLocks noGrp="1"/>
          </p:cNvSpPr>
          <p:nvPr>
            <p:ph idx="1"/>
          </p:nvPr>
        </p:nvSpPr>
        <p:spPr>
          <a:xfrm>
            <a:off x="838199" y="1825626"/>
            <a:ext cx="10514013" cy="40878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Tree>
    <p:extLst>
      <p:ext uri="{BB962C8B-B14F-4D97-AF65-F5344CB8AC3E}">
        <p14:creationId xmlns:p14="http://schemas.microsoft.com/office/powerpoint/2010/main" val="227943545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1_Naslov poglavja-Erasmu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1" y="1709740"/>
            <a:ext cx="10515600" cy="2757807"/>
          </a:xfrm>
        </p:spPr>
        <p:txBody>
          <a:bodyPr anchor="b"/>
          <a:lstStyle>
            <a:lvl1pPr>
              <a:defRPr sz="4500">
                <a:solidFill>
                  <a:schemeClr val="bg1"/>
                </a:solidFill>
              </a:defRPr>
            </a:lvl1pPr>
          </a:lstStyle>
          <a:p>
            <a:r>
              <a:rPr lang="en-US" dirty="0" smtClean="0"/>
              <a:t>Click to edit Master title style</a:t>
            </a:r>
            <a:endParaRPr lang="sl-SI" dirty="0"/>
          </a:p>
        </p:txBody>
      </p:sp>
      <p:sp>
        <p:nvSpPr>
          <p:cNvPr id="3" name="Text Placeholder 2"/>
          <p:cNvSpPr>
            <a:spLocks noGrp="1"/>
          </p:cNvSpPr>
          <p:nvPr>
            <p:ph type="body" idx="1"/>
          </p:nvPr>
        </p:nvSpPr>
        <p:spPr>
          <a:xfrm>
            <a:off x="831851" y="4589465"/>
            <a:ext cx="10515599" cy="1323656"/>
          </a:xfrm>
        </p:spPr>
        <p:txBody>
          <a:bodyPr>
            <a:normAutofit/>
          </a:bodyPr>
          <a:lstStyle>
            <a:lvl1pPr marL="0" indent="0">
              <a:buNone/>
              <a:defRPr sz="2400" b="1">
                <a:solidFill>
                  <a:schemeClr val="bg1"/>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247" y="6059191"/>
            <a:ext cx="2431833" cy="74757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4112" y="6024433"/>
            <a:ext cx="1786160" cy="597236"/>
          </a:xfrm>
          <a:prstGeom prst="rect">
            <a:avLst/>
          </a:prstGeom>
        </p:spPr>
      </p:pic>
      <p:pic>
        <p:nvPicPr>
          <p:cNvPr id="9" name="Picture 8"/>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9875838" y="-268638"/>
            <a:ext cx="2059744" cy="2066997"/>
          </a:xfrm>
          <a:prstGeom prst="rect">
            <a:avLst/>
          </a:prstGeom>
        </p:spPr>
      </p:pic>
    </p:spTree>
    <p:extLst>
      <p:ext uri="{BB962C8B-B14F-4D97-AF65-F5344CB8AC3E}">
        <p14:creationId xmlns:p14="http://schemas.microsoft.com/office/powerpoint/2010/main" val="156347067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2_Naslov poglavja-Erasmu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1" y="1709740"/>
            <a:ext cx="10515600" cy="2757807"/>
          </a:xfrm>
        </p:spPr>
        <p:txBody>
          <a:bodyPr anchor="b"/>
          <a:lstStyle>
            <a:lvl1pPr>
              <a:defRPr sz="4500">
                <a:solidFill>
                  <a:schemeClr val="bg1"/>
                </a:solidFill>
              </a:defRPr>
            </a:lvl1pPr>
          </a:lstStyle>
          <a:p>
            <a:r>
              <a:rPr lang="en-US" dirty="0" smtClean="0"/>
              <a:t>Click to edit Master title style</a:t>
            </a:r>
            <a:endParaRPr lang="sl-SI" dirty="0"/>
          </a:p>
        </p:txBody>
      </p:sp>
      <p:sp>
        <p:nvSpPr>
          <p:cNvPr id="3" name="Text Placeholder 2"/>
          <p:cNvSpPr>
            <a:spLocks noGrp="1"/>
          </p:cNvSpPr>
          <p:nvPr>
            <p:ph type="body" idx="1"/>
          </p:nvPr>
        </p:nvSpPr>
        <p:spPr>
          <a:xfrm>
            <a:off x="831851" y="4589465"/>
            <a:ext cx="10515599" cy="1323656"/>
          </a:xfrm>
        </p:spPr>
        <p:txBody>
          <a:bodyPr>
            <a:normAutofit/>
          </a:bodyPr>
          <a:lstStyle>
            <a:lvl1pPr marL="0" indent="0">
              <a:buNone/>
              <a:defRPr sz="2400" b="1">
                <a:solidFill>
                  <a:schemeClr val="bg1"/>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247" y="6059191"/>
            <a:ext cx="2431833" cy="74757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4112" y="6024433"/>
            <a:ext cx="1786160" cy="597236"/>
          </a:xfrm>
          <a:prstGeom prst="rect">
            <a:avLst/>
          </a:prstGeom>
        </p:spPr>
      </p:pic>
      <p:pic>
        <p:nvPicPr>
          <p:cNvPr id="9" name="Picture 8"/>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9875838" y="-268638"/>
            <a:ext cx="2059744" cy="2066997"/>
          </a:xfrm>
          <a:prstGeom prst="rect">
            <a:avLst/>
          </a:prstGeom>
        </p:spPr>
      </p:pic>
    </p:spTree>
    <p:extLst>
      <p:ext uri="{BB962C8B-B14F-4D97-AF65-F5344CB8AC3E}">
        <p14:creationId xmlns:p14="http://schemas.microsoft.com/office/powerpoint/2010/main" val="31805646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3_Naslov poglavja-Erasmu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1" y="1709740"/>
            <a:ext cx="10515600" cy="2757807"/>
          </a:xfrm>
        </p:spPr>
        <p:txBody>
          <a:bodyPr anchor="b"/>
          <a:lstStyle>
            <a:lvl1pPr>
              <a:defRPr sz="4500">
                <a:solidFill>
                  <a:schemeClr val="bg1"/>
                </a:solidFill>
              </a:defRPr>
            </a:lvl1pPr>
          </a:lstStyle>
          <a:p>
            <a:r>
              <a:rPr lang="en-US" dirty="0" smtClean="0"/>
              <a:t>Click to edit Master title style</a:t>
            </a:r>
            <a:endParaRPr lang="sl-SI" dirty="0"/>
          </a:p>
        </p:txBody>
      </p:sp>
      <p:sp>
        <p:nvSpPr>
          <p:cNvPr id="3" name="Text Placeholder 2"/>
          <p:cNvSpPr>
            <a:spLocks noGrp="1"/>
          </p:cNvSpPr>
          <p:nvPr>
            <p:ph type="body" idx="1"/>
          </p:nvPr>
        </p:nvSpPr>
        <p:spPr>
          <a:xfrm>
            <a:off x="831851" y="4589465"/>
            <a:ext cx="10515599" cy="1323656"/>
          </a:xfrm>
        </p:spPr>
        <p:txBody>
          <a:bodyPr>
            <a:normAutofit/>
          </a:bodyPr>
          <a:lstStyle>
            <a:lvl1pPr marL="0" indent="0">
              <a:buNone/>
              <a:defRPr sz="2400" b="1">
                <a:solidFill>
                  <a:schemeClr val="bg1"/>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247" y="6059191"/>
            <a:ext cx="2431833" cy="74757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4112" y="6024433"/>
            <a:ext cx="1786160" cy="597236"/>
          </a:xfrm>
          <a:prstGeom prst="rect">
            <a:avLst/>
          </a:prstGeom>
        </p:spPr>
      </p:pic>
      <p:pic>
        <p:nvPicPr>
          <p:cNvPr id="9" name="Picture 8"/>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9875838" y="-268638"/>
            <a:ext cx="2059744" cy="2066997"/>
          </a:xfrm>
          <a:prstGeom prst="rect">
            <a:avLst/>
          </a:prstGeom>
        </p:spPr>
      </p:pic>
    </p:spTree>
    <p:extLst>
      <p:ext uri="{BB962C8B-B14F-4D97-AF65-F5344CB8AC3E}">
        <p14:creationId xmlns:p14="http://schemas.microsoft.com/office/powerpoint/2010/main" val="26515004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4_Naslov poglavja-Erasmu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92000" cy="6858000"/>
          </a:xfrm>
          <a:prstGeom prst="rect">
            <a:avLst/>
          </a:prstGeom>
        </p:spPr>
      </p:pic>
      <p:sp>
        <p:nvSpPr>
          <p:cNvPr id="2" name="Title 1"/>
          <p:cNvSpPr>
            <a:spLocks noGrp="1"/>
          </p:cNvSpPr>
          <p:nvPr>
            <p:ph type="title"/>
          </p:nvPr>
        </p:nvSpPr>
        <p:spPr>
          <a:xfrm>
            <a:off x="831851" y="1709740"/>
            <a:ext cx="10515600" cy="2757807"/>
          </a:xfrm>
        </p:spPr>
        <p:txBody>
          <a:bodyPr anchor="b"/>
          <a:lstStyle>
            <a:lvl1pPr>
              <a:defRPr sz="4500">
                <a:solidFill>
                  <a:schemeClr val="bg1"/>
                </a:solidFill>
              </a:defRPr>
            </a:lvl1pPr>
          </a:lstStyle>
          <a:p>
            <a:r>
              <a:rPr lang="en-US" dirty="0" smtClean="0"/>
              <a:t>Click to edit Master title style</a:t>
            </a:r>
            <a:endParaRPr lang="sl-SI" dirty="0"/>
          </a:p>
        </p:txBody>
      </p:sp>
      <p:sp>
        <p:nvSpPr>
          <p:cNvPr id="3" name="Text Placeholder 2"/>
          <p:cNvSpPr>
            <a:spLocks noGrp="1"/>
          </p:cNvSpPr>
          <p:nvPr>
            <p:ph type="body" idx="1"/>
          </p:nvPr>
        </p:nvSpPr>
        <p:spPr>
          <a:xfrm>
            <a:off x="831851" y="4589465"/>
            <a:ext cx="10515599" cy="1323656"/>
          </a:xfrm>
        </p:spPr>
        <p:txBody>
          <a:bodyPr>
            <a:normAutofit/>
          </a:bodyPr>
          <a:lstStyle>
            <a:lvl1pPr marL="0" indent="0">
              <a:buNone/>
              <a:defRPr sz="2400" b="1">
                <a:solidFill>
                  <a:schemeClr val="bg1"/>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247" y="6059191"/>
            <a:ext cx="2431833" cy="74757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4112" y="6024433"/>
            <a:ext cx="1786160" cy="597236"/>
          </a:xfrm>
          <a:prstGeom prst="rect">
            <a:avLst/>
          </a:prstGeom>
        </p:spPr>
      </p:pic>
      <p:pic>
        <p:nvPicPr>
          <p:cNvPr id="9" name="Picture 8"/>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9875838" y="-268638"/>
            <a:ext cx="2059744" cy="2066997"/>
          </a:xfrm>
          <a:prstGeom prst="rect">
            <a:avLst/>
          </a:prstGeom>
        </p:spPr>
      </p:pic>
    </p:spTree>
    <p:extLst>
      <p:ext uri="{BB962C8B-B14F-4D97-AF65-F5344CB8AC3E}">
        <p14:creationId xmlns:p14="http://schemas.microsoft.com/office/powerpoint/2010/main" val="24823808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5_Naslov poglavja-Erasmu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92000" cy="6858000"/>
          </a:xfrm>
          <a:prstGeom prst="rect">
            <a:avLst/>
          </a:prstGeom>
        </p:spPr>
      </p:pic>
      <p:sp>
        <p:nvSpPr>
          <p:cNvPr id="2" name="Title 1"/>
          <p:cNvSpPr>
            <a:spLocks noGrp="1"/>
          </p:cNvSpPr>
          <p:nvPr>
            <p:ph type="title"/>
          </p:nvPr>
        </p:nvSpPr>
        <p:spPr>
          <a:xfrm>
            <a:off x="831851" y="1709740"/>
            <a:ext cx="10515600" cy="2757807"/>
          </a:xfrm>
        </p:spPr>
        <p:txBody>
          <a:bodyPr anchor="b"/>
          <a:lstStyle>
            <a:lvl1pPr>
              <a:defRPr sz="4500">
                <a:solidFill>
                  <a:schemeClr val="bg1"/>
                </a:solidFill>
              </a:defRPr>
            </a:lvl1pPr>
          </a:lstStyle>
          <a:p>
            <a:r>
              <a:rPr lang="en-US" dirty="0" smtClean="0"/>
              <a:t>Click to edit Master title style</a:t>
            </a:r>
            <a:endParaRPr lang="sl-SI" dirty="0"/>
          </a:p>
        </p:txBody>
      </p:sp>
      <p:sp>
        <p:nvSpPr>
          <p:cNvPr id="3" name="Text Placeholder 2"/>
          <p:cNvSpPr>
            <a:spLocks noGrp="1"/>
          </p:cNvSpPr>
          <p:nvPr>
            <p:ph type="body" idx="1"/>
          </p:nvPr>
        </p:nvSpPr>
        <p:spPr>
          <a:xfrm>
            <a:off x="831851" y="4589465"/>
            <a:ext cx="10515599" cy="1323656"/>
          </a:xfrm>
        </p:spPr>
        <p:txBody>
          <a:bodyPr>
            <a:normAutofit/>
          </a:bodyPr>
          <a:lstStyle>
            <a:lvl1pPr marL="0" indent="0">
              <a:buNone/>
              <a:defRPr sz="2400" b="1">
                <a:solidFill>
                  <a:schemeClr val="bg1"/>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247" y="6059191"/>
            <a:ext cx="2431833" cy="74757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4112" y="6024433"/>
            <a:ext cx="1786160" cy="597236"/>
          </a:xfrm>
          <a:prstGeom prst="rect">
            <a:avLst/>
          </a:prstGeom>
        </p:spPr>
      </p:pic>
      <p:pic>
        <p:nvPicPr>
          <p:cNvPr id="9" name="Picture 8"/>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9875838" y="-268638"/>
            <a:ext cx="2059744" cy="2066997"/>
          </a:xfrm>
          <a:prstGeom prst="rect">
            <a:avLst/>
          </a:prstGeom>
        </p:spPr>
      </p:pic>
    </p:spTree>
    <p:extLst>
      <p:ext uri="{BB962C8B-B14F-4D97-AF65-F5344CB8AC3E}">
        <p14:creationId xmlns:p14="http://schemas.microsoft.com/office/powerpoint/2010/main" val="17972035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aslov poglavja-Erasmu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1013626"/>
            <a:ext cx="10515600" cy="2757807"/>
          </a:xfrm>
        </p:spPr>
        <p:txBody>
          <a:bodyPr anchor="b"/>
          <a:lstStyle>
            <a:lvl1pPr>
              <a:defRPr sz="4500">
                <a:solidFill>
                  <a:schemeClr val="bg1"/>
                </a:solidFill>
              </a:defRPr>
            </a:lvl1pPr>
          </a:lstStyle>
          <a:p>
            <a:r>
              <a:rPr lang="sl-SI" dirty="0" smtClean="0"/>
              <a:t>Vse se začne tukaj.</a:t>
            </a:r>
            <a:endParaRPr lang="sl-SI" dirty="0"/>
          </a:p>
        </p:txBody>
      </p:sp>
    </p:spTree>
    <p:extLst>
      <p:ext uri="{BB962C8B-B14F-4D97-AF65-F5344CB8AC3E}">
        <p14:creationId xmlns:p14="http://schemas.microsoft.com/office/powerpoint/2010/main" val="270903385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Naslov poglavja-Erasmu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title" hasCustomPrompt="1"/>
          </p:nvPr>
        </p:nvSpPr>
        <p:spPr>
          <a:xfrm>
            <a:off x="838200" y="1013626"/>
            <a:ext cx="10515600" cy="2757807"/>
          </a:xfrm>
        </p:spPr>
        <p:txBody>
          <a:bodyPr anchor="b"/>
          <a:lstStyle>
            <a:lvl1pPr>
              <a:defRPr sz="4500">
                <a:solidFill>
                  <a:schemeClr val="bg1"/>
                </a:solidFill>
              </a:defRPr>
            </a:lvl1pPr>
          </a:lstStyle>
          <a:p>
            <a:r>
              <a:rPr lang="sl-SI" dirty="0" smtClean="0"/>
              <a:t>Vse se začne tukaj.</a:t>
            </a:r>
            <a:endParaRPr lang="sl-SI" dirty="0"/>
          </a:p>
        </p:txBody>
      </p:sp>
    </p:spTree>
    <p:extLst>
      <p:ext uri="{BB962C8B-B14F-4D97-AF65-F5344CB8AC3E}">
        <p14:creationId xmlns:p14="http://schemas.microsoft.com/office/powerpoint/2010/main" val="17521993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Naslov poglavja-Erasmu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title" hasCustomPrompt="1"/>
          </p:nvPr>
        </p:nvSpPr>
        <p:spPr>
          <a:xfrm>
            <a:off x="838200" y="1013626"/>
            <a:ext cx="10515600" cy="2757807"/>
          </a:xfrm>
        </p:spPr>
        <p:txBody>
          <a:bodyPr anchor="b"/>
          <a:lstStyle>
            <a:lvl1pPr>
              <a:defRPr sz="4500">
                <a:solidFill>
                  <a:schemeClr val="bg1"/>
                </a:solidFill>
              </a:defRPr>
            </a:lvl1pPr>
          </a:lstStyle>
          <a:p>
            <a:r>
              <a:rPr lang="sl-SI" dirty="0" smtClean="0"/>
              <a:t>Vse se začne tukaj.</a:t>
            </a:r>
            <a:endParaRPr lang="sl-SI" dirty="0"/>
          </a:p>
        </p:txBody>
      </p:sp>
    </p:spTree>
    <p:extLst>
      <p:ext uri="{BB962C8B-B14F-4D97-AF65-F5344CB8AC3E}">
        <p14:creationId xmlns:p14="http://schemas.microsoft.com/office/powerpoint/2010/main" val="32384214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Naslov poglavja-Erasmu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title" hasCustomPrompt="1"/>
          </p:nvPr>
        </p:nvSpPr>
        <p:spPr>
          <a:xfrm>
            <a:off x="838200" y="1013626"/>
            <a:ext cx="10515600" cy="2757807"/>
          </a:xfrm>
        </p:spPr>
        <p:txBody>
          <a:bodyPr anchor="b"/>
          <a:lstStyle>
            <a:lvl1pPr>
              <a:defRPr sz="4500">
                <a:solidFill>
                  <a:schemeClr val="bg1"/>
                </a:solidFill>
              </a:defRPr>
            </a:lvl1pPr>
          </a:lstStyle>
          <a:p>
            <a:r>
              <a:rPr lang="sl-SI" dirty="0" smtClean="0"/>
              <a:t>Vse se začne tukaj.</a:t>
            </a:r>
            <a:endParaRPr lang="sl-SI" dirty="0"/>
          </a:p>
        </p:txBody>
      </p:sp>
    </p:spTree>
    <p:extLst>
      <p:ext uri="{BB962C8B-B14F-4D97-AF65-F5344CB8AC3E}">
        <p14:creationId xmlns:p14="http://schemas.microsoft.com/office/powerpoint/2010/main" val="109982994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Naslov poglavja-Erasmu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title" hasCustomPrompt="1"/>
          </p:nvPr>
        </p:nvSpPr>
        <p:spPr>
          <a:xfrm>
            <a:off x="838200" y="1013626"/>
            <a:ext cx="10515600" cy="2757807"/>
          </a:xfrm>
        </p:spPr>
        <p:txBody>
          <a:bodyPr anchor="b"/>
          <a:lstStyle>
            <a:lvl1pPr>
              <a:defRPr sz="4500">
                <a:solidFill>
                  <a:schemeClr val="bg1"/>
                </a:solidFill>
              </a:defRPr>
            </a:lvl1pPr>
          </a:lstStyle>
          <a:p>
            <a:r>
              <a:rPr lang="sl-SI" dirty="0" smtClean="0"/>
              <a:t>Vse se začne tukaj.</a:t>
            </a:r>
            <a:endParaRPr lang="sl-SI" dirty="0"/>
          </a:p>
        </p:txBody>
      </p:sp>
    </p:spTree>
    <p:extLst>
      <p:ext uri="{BB962C8B-B14F-4D97-AF65-F5344CB8AC3E}">
        <p14:creationId xmlns:p14="http://schemas.microsoft.com/office/powerpoint/2010/main" val="21212349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slov in dva stolpca vsebine-Erasm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6"/>
            <a:ext cx="5181600" cy="40878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4" name="Content Placeholder 3"/>
          <p:cNvSpPr>
            <a:spLocks noGrp="1"/>
          </p:cNvSpPr>
          <p:nvPr>
            <p:ph sz="half" idx="2"/>
          </p:nvPr>
        </p:nvSpPr>
        <p:spPr>
          <a:xfrm>
            <a:off x="6172200" y="1825626"/>
            <a:ext cx="5181600" cy="40878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11" name="Title 1"/>
          <p:cNvSpPr>
            <a:spLocks noGrp="1"/>
          </p:cNvSpPr>
          <p:nvPr>
            <p:ph type="title"/>
          </p:nvPr>
        </p:nvSpPr>
        <p:spPr>
          <a:xfrm>
            <a:off x="838200" y="365127"/>
            <a:ext cx="9037638" cy="1335086"/>
          </a:xfrm>
        </p:spPr>
        <p:txBody>
          <a:bodyPr/>
          <a:lstStyle/>
          <a:p>
            <a:r>
              <a:rPr lang="en-US" smtClean="0"/>
              <a:t>Click to edit Master title style</a:t>
            </a:r>
            <a:endParaRPr lang="sl-SI" dirty="0"/>
          </a:p>
        </p:txBody>
      </p:sp>
    </p:spTree>
    <p:extLst>
      <p:ext uri="{BB962C8B-B14F-4D97-AF65-F5344CB8AC3E}">
        <p14:creationId xmlns:p14="http://schemas.microsoft.com/office/powerpoint/2010/main" val="13652712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Naslov poglavja-Erasmu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title" hasCustomPrompt="1"/>
          </p:nvPr>
        </p:nvSpPr>
        <p:spPr>
          <a:xfrm>
            <a:off x="838200" y="1013626"/>
            <a:ext cx="10515600" cy="2757807"/>
          </a:xfrm>
        </p:spPr>
        <p:txBody>
          <a:bodyPr anchor="b"/>
          <a:lstStyle>
            <a:lvl1pPr>
              <a:defRPr sz="4500">
                <a:solidFill>
                  <a:schemeClr val="bg1"/>
                </a:solidFill>
              </a:defRPr>
            </a:lvl1pPr>
          </a:lstStyle>
          <a:p>
            <a:r>
              <a:rPr lang="sl-SI" dirty="0" smtClean="0"/>
              <a:t>Vse se začne tukaj.</a:t>
            </a:r>
            <a:endParaRPr lang="sl-SI" dirty="0"/>
          </a:p>
        </p:txBody>
      </p:sp>
    </p:spTree>
    <p:extLst>
      <p:ext uri="{BB962C8B-B14F-4D97-AF65-F5344CB8AC3E}">
        <p14:creationId xmlns:p14="http://schemas.microsoft.com/office/powerpoint/2010/main" val="272102872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prašanja?-splošno">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595438" y="3326337"/>
            <a:ext cx="9001125" cy="601981"/>
          </a:xfrm>
          <a:prstGeom prst="rect">
            <a:avLst/>
          </a:prstGeom>
        </p:spPr>
        <p:txBody>
          <a:bodyPr anchor="ctr">
            <a:noAutofit/>
          </a:bodyPr>
          <a:lstStyle>
            <a:lvl1pPr algn="ctr">
              <a:defRPr sz="4400" b="1">
                <a:latin typeface="Calibri" panose="020F0502020204030204" pitchFamily="34" charset="0"/>
                <a:cs typeface="Calibri" panose="020F0502020204030204" pitchFamily="34" charset="0"/>
              </a:defRPr>
            </a:lvl1pPr>
          </a:lstStyle>
          <a:p>
            <a:r>
              <a:rPr lang="sl-SI" dirty="0" smtClean="0"/>
              <a:t>Vprašanja?</a:t>
            </a:r>
            <a:endParaRPr lang="sl-SI" dirty="0"/>
          </a:p>
        </p:txBody>
      </p:sp>
      <p:sp>
        <p:nvSpPr>
          <p:cNvPr id="5" name="Text Placeholder 3"/>
          <p:cNvSpPr>
            <a:spLocks noGrp="1"/>
          </p:cNvSpPr>
          <p:nvPr>
            <p:ph type="body" sz="half" idx="2" hasCustomPrompt="1"/>
          </p:nvPr>
        </p:nvSpPr>
        <p:spPr>
          <a:xfrm>
            <a:off x="1595438" y="4084794"/>
            <a:ext cx="9001125" cy="553403"/>
          </a:xfrm>
          <a:prstGeom prst="rect">
            <a:avLst/>
          </a:prstGeom>
        </p:spPr>
        <p:txBody>
          <a:bodyPr>
            <a:normAutofit/>
          </a:bodyPr>
          <a:lstStyle>
            <a:lvl1pPr marL="0" indent="0" algn="ctr">
              <a:buNone/>
              <a:defRPr sz="18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dirty="0" smtClean="0"/>
              <a:t>Hvala za pozornost.</a:t>
            </a:r>
            <a:endParaRPr lang="en-US" dirty="0" smtClean="0"/>
          </a:p>
        </p:txBody>
      </p:sp>
      <p:pic>
        <p:nvPicPr>
          <p:cNvPr id="6" name="Picture 5"/>
          <p:cNvPicPr>
            <a:picLocks/>
          </p:cNvPicPr>
          <p:nvPr userDrawn="1"/>
        </p:nvPicPr>
        <p:blipFill rotWithShape="1">
          <a:blip r:embed="rId2" cstate="print">
            <a:extLst>
              <a:ext uri="{28A0092B-C50C-407E-A947-70E740481C1C}">
                <a14:useLocalDpi xmlns:a14="http://schemas.microsoft.com/office/drawing/2010/main" val="0"/>
              </a:ext>
            </a:extLst>
          </a:blip>
          <a:srcRect l="30151" t="32607" r="29845" b="30388"/>
          <a:stretch/>
        </p:blipFill>
        <p:spPr>
          <a:xfrm>
            <a:off x="5400000" y="1512000"/>
            <a:ext cx="1440000" cy="1332000"/>
          </a:xfrm>
          <a:prstGeom prst="rect">
            <a:avLst/>
          </a:prstGeom>
        </p:spPr>
      </p:pic>
      <p:cxnSp>
        <p:nvCxnSpPr>
          <p:cNvPr id="18" name="Straight Connector 17"/>
          <p:cNvCxnSpPr/>
          <p:nvPr userDrawn="1"/>
        </p:nvCxnSpPr>
        <p:spPr>
          <a:xfrm flipV="1">
            <a:off x="442913" y="5969340"/>
            <a:ext cx="11306175" cy="783"/>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userDrawn="1"/>
        </p:nvSpPr>
        <p:spPr>
          <a:xfrm>
            <a:off x="5136379" y="5969340"/>
            <a:ext cx="1919243" cy="646331"/>
          </a:xfrm>
          <a:prstGeom prst="rect">
            <a:avLst/>
          </a:prstGeom>
          <a:noFill/>
        </p:spPr>
        <p:txBody>
          <a:bodyPr wrap="square" rtlCol="0" anchor="b">
            <a:spAutoFit/>
          </a:bodyPr>
          <a:lstStyle/>
          <a:p>
            <a:pPr algn="ctr"/>
            <a:endParaRPr lang="sl-SI" altLang="sl-SI" sz="900" dirty="0" smtClean="0">
              <a:solidFill>
                <a:schemeClr val="bg1">
                  <a:lumMod val="50000"/>
                </a:schemeClr>
              </a:solidFill>
            </a:endParaRPr>
          </a:p>
          <a:p>
            <a:pPr algn="ctr"/>
            <a:fld id="{CCF061A5-FB0C-440E-A4AB-F09F6F61913A}" type="slidenum">
              <a:rPr lang="sl-SI" altLang="sl-SI" sz="900" smtClean="0">
                <a:solidFill>
                  <a:schemeClr val="bg1">
                    <a:lumMod val="50000"/>
                  </a:schemeClr>
                </a:solidFill>
              </a:rPr>
              <a:pPr algn="ctr"/>
              <a:t>‹#›</a:t>
            </a:fld>
            <a:endParaRPr lang="sl-SI" altLang="sl-SI" sz="900" dirty="0" smtClean="0">
              <a:solidFill>
                <a:schemeClr val="bg1">
                  <a:lumMod val="50000"/>
                </a:schemeClr>
              </a:solidFill>
            </a:endParaRPr>
          </a:p>
          <a:p>
            <a:pPr algn="ctr"/>
            <a:r>
              <a:rPr lang="sl-SI" altLang="sl-SI" sz="900" dirty="0" smtClean="0">
                <a:solidFill>
                  <a:schemeClr val="bg1">
                    <a:lumMod val="50000"/>
                  </a:schemeClr>
                </a:solidFill>
              </a:rPr>
              <a:t> </a:t>
            </a:r>
          </a:p>
          <a:p>
            <a:pPr algn="ctr"/>
            <a:fld id="{410DB1AD-423C-482B-A585-9EACAE490602}" type="datetime4">
              <a:rPr lang="sl-SI" altLang="sl-SI" sz="900" smtClean="0">
                <a:solidFill>
                  <a:schemeClr val="bg1">
                    <a:lumMod val="50000"/>
                  </a:schemeClr>
                </a:solidFill>
              </a:rPr>
              <a:pPr algn="ctr"/>
              <a:t>19. september 2024</a:t>
            </a:fld>
            <a:endParaRPr lang="sl-SI" altLang="sl-SI" sz="900" dirty="0" smtClean="0">
              <a:solidFill>
                <a:schemeClr val="bg1">
                  <a:lumMod val="50000"/>
                </a:schemeClr>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247" y="6068667"/>
            <a:ext cx="2431834" cy="74757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84112" y="6033328"/>
            <a:ext cx="1786160" cy="596865"/>
          </a:xfrm>
          <a:prstGeom prst="rect">
            <a:avLst/>
          </a:prstGeom>
        </p:spPr>
      </p:pic>
    </p:spTree>
    <p:extLst>
      <p:ext uri="{BB962C8B-B14F-4D97-AF65-F5344CB8AC3E}">
        <p14:creationId xmlns:p14="http://schemas.microsoft.com/office/powerpoint/2010/main" val="18921552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Kontakt CMEPIUS+Erasmus+">
    <p:spTree>
      <p:nvGrpSpPr>
        <p:cNvPr id="1" name=""/>
        <p:cNvGrpSpPr/>
        <p:nvPr/>
      </p:nvGrpSpPr>
      <p:grpSpPr>
        <a:xfrm>
          <a:off x="0" y="0"/>
          <a:ext cx="0" cy="0"/>
          <a:chOff x="0" y="0"/>
          <a:chExt cx="0" cy="0"/>
        </a:xfrm>
      </p:grpSpPr>
      <p:sp>
        <p:nvSpPr>
          <p:cNvPr id="9" name="TextBox 3"/>
          <p:cNvSpPr txBox="1">
            <a:spLocks noChangeArrowheads="1"/>
          </p:cNvSpPr>
          <p:nvPr userDrawn="1"/>
        </p:nvSpPr>
        <p:spPr bwMode="auto">
          <a:xfrm>
            <a:off x="8075874" y="4927103"/>
            <a:ext cx="37101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sl-SI" altLang="sl-SI" sz="1600" b="1" dirty="0" smtClean="0">
                <a:solidFill>
                  <a:schemeClr val="accent1"/>
                </a:solidFill>
              </a:rPr>
              <a:t>CMEPIUS</a:t>
            </a:r>
            <a:endParaRPr lang="sl-SI" altLang="sl-SI" sz="1200" b="1" dirty="0" smtClean="0">
              <a:solidFill>
                <a:schemeClr val="accent1"/>
              </a:solidFill>
            </a:endParaRPr>
          </a:p>
          <a:p>
            <a:pPr algn="ctr" eaLnBrk="1" hangingPunct="1"/>
            <a:r>
              <a:rPr lang="sl-SI" altLang="sl-SI" sz="1200" b="1" dirty="0" smtClean="0">
                <a:solidFill>
                  <a:schemeClr val="accent1"/>
                </a:solidFill>
              </a:rPr>
              <a:t>Center </a:t>
            </a:r>
            <a:r>
              <a:rPr lang="sl-SI" altLang="sl-SI" sz="1200" b="1" dirty="0">
                <a:solidFill>
                  <a:schemeClr val="accent1"/>
                </a:solidFill>
              </a:rPr>
              <a:t>RS za mobilnost in evropske programe </a:t>
            </a:r>
          </a:p>
          <a:p>
            <a:pPr algn="ctr" eaLnBrk="1" hangingPunct="1"/>
            <a:r>
              <a:rPr lang="sl-SI" altLang="sl-SI" sz="1200" b="1" dirty="0">
                <a:solidFill>
                  <a:schemeClr val="accent1"/>
                </a:solidFill>
              </a:rPr>
              <a:t>izobraževanja in </a:t>
            </a:r>
            <a:r>
              <a:rPr lang="sl-SI" altLang="sl-SI" sz="1200" b="1" dirty="0" smtClean="0">
                <a:solidFill>
                  <a:schemeClr val="accent1"/>
                </a:solidFill>
              </a:rPr>
              <a:t>usposabljanja</a:t>
            </a:r>
            <a:endParaRPr lang="sl-SI" altLang="sl-SI" sz="1200" b="1" dirty="0">
              <a:solidFill>
                <a:schemeClr val="accent1"/>
              </a:solidFill>
            </a:endParaRPr>
          </a:p>
          <a:p>
            <a:pPr algn="ctr" eaLnBrk="1" hangingPunct="1"/>
            <a:endParaRPr lang="sl-SI" altLang="sl-SI" sz="1100" b="1"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l-SI" altLang="sl-SI" sz="1100" dirty="0" smtClean="0">
                <a:solidFill>
                  <a:schemeClr val="tx1"/>
                </a:solidFill>
              </a:rPr>
              <a:t/>
            </a:r>
            <a:br>
              <a:rPr lang="sl-SI" altLang="sl-SI" sz="1100" dirty="0" smtClean="0">
                <a:solidFill>
                  <a:schemeClr val="tx1"/>
                </a:solidFill>
              </a:rPr>
            </a:br>
            <a:r>
              <a:rPr lang="sl-SI" altLang="sl-SI" sz="1050" dirty="0" smtClean="0">
                <a:solidFill>
                  <a:schemeClr val="tx1"/>
                </a:solidFill>
              </a:rPr>
              <a:t>Ob železnici 30a, 1000 Ljubljana  |  E-pošta: info@cmepius.si</a:t>
            </a:r>
            <a:br>
              <a:rPr lang="sl-SI" altLang="sl-SI" sz="1050" dirty="0" smtClean="0">
                <a:solidFill>
                  <a:schemeClr val="tx1"/>
                </a:solidFill>
              </a:rPr>
            </a:br>
            <a:r>
              <a:rPr lang="sl-SI" altLang="sl-SI" sz="1050" dirty="0" smtClean="0">
                <a:solidFill>
                  <a:schemeClr val="tx1"/>
                </a:solidFill>
              </a:rPr>
              <a:t>Tel.: +386 1 620 94 50 </a:t>
            </a:r>
          </a:p>
        </p:txBody>
      </p:sp>
      <p:sp>
        <p:nvSpPr>
          <p:cNvPr id="11" name="Rectangle 2"/>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3" name="Rectangle 12"/>
          <p:cNvSpPr/>
          <p:nvPr userDrawn="1"/>
        </p:nvSpPr>
        <p:spPr>
          <a:xfrm>
            <a:off x="-2" y="0"/>
            <a:ext cx="766991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2254" y="3792036"/>
            <a:ext cx="2470769" cy="2520062"/>
          </a:xfrm>
          <a:prstGeom prst="rect">
            <a:avLst/>
          </a:prstGeom>
        </p:spPr>
      </p:pic>
      <p:sp>
        <p:nvSpPr>
          <p:cNvPr id="14" name="TextBox 3"/>
          <p:cNvSpPr txBox="1">
            <a:spLocks noChangeArrowheads="1"/>
          </p:cNvSpPr>
          <p:nvPr userDrawn="1"/>
        </p:nvSpPr>
        <p:spPr bwMode="auto">
          <a:xfrm>
            <a:off x="1306224" y="2308495"/>
            <a:ext cx="4469912"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spletna stran </a:t>
            </a:r>
            <a:r>
              <a:rPr lang="sl-SI" altLang="sl-SI" sz="2000" dirty="0" smtClean="0">
                <a:solidFill>
                  <a:schemeClr val="bg1"/>
                </a:solidFill>
                <a:hlinkClick r:id="rId3"/>
              </a:rPr>
              <a:t>www.cmepius.si</a:t>
            </a:r>
            <a:endParaRPr lang="sl-SI" altLang="sl-SI" sz="2000" dirty="0" smtClean="0">
              <a:solidFill>
                <a:schemeClr val="bg1"/>
              </a:solidFill>
            </a:endParaRPr>
          </a:p>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a:t>
            </a:r>
            <a:r>
              <a:rPr lang="sl-SI" altLang="sl-SI" sz="2000" dirty="0" smtClean="0">
                <a:solidFill>
                  <a:schemeClr val="bg1"/>
                </a:solidFill>
                <a:hlinkClick r:id="rId4"/>
              </a:rPr>
              <a:t>CMEPIUS</a:t>
            </a:r>
            <a:r>
              <a:rPr lang="sl-SI" altLang="sl-SI" sz="2000" dirty="0" smtClean="0">
                <a:solidFill>
                  <a:schemeClr val="bg1"/>
                </a:solidFill>
              </a:rPr>
              <a:t> / </a:t>
            </a:r>
            <a:r>
              <a:rPr lang="sl-SI" altLang="sl-SI" sz="2000" dirty="0" err="1" smtClean="0">
                <a:solidFill>
                  <a:schemeClr val="bg1"/>
                </a:solidFill>
                <a:hlinkClick r:id="rId5"/>
              </a:rPr>
              <a:t>eTwinning</a:t>
            </a:r>
            <a:r>
              <a:rPr lang="sl-SI" altLang="sl-SI" sz="2000" baseline="0" dirty="0" smtClean="0">
                <a:solidFill>
                  <a:schemeClr val="bg1"/>
                </a:solidFill>
              </a:rPr>
              <a:t> / </a:t>
            </a:r>
            <a:r>
              <a:rPr lang="sl-SI" altLang="sl-SI" sz="2000" dirty="0" smtClean="0">
                <a:solidFill>
                  <a:schemeClr val="bg1"/>
                </a:solidFill>
                <a:hlinkClick r:id="rId6"/>
              </a:rPr>
              <a:t>EPALE</a:t>
            </a:r>
            <a:endParaRPr lang="sl-SI" altLang="sl-SI" sz="2000" dirty="0" smtClean="0">
              <a:solidFill>
                <a:schemeClr val="bg1"/>
              </a:solidFill>
            </a:endParaRPr>
          </a:p>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a:t>
            </a:r>
            <a:r>
              <a:rPr lang="sl-SI" altLang="sl-SI" sz="2000" dirty="0" smtClean="0">
                <a:solidFill>
                  <a:schemeClr val="bg1"/>
                </a:solidFill>
                <a:hlinkClick r:id="rId7"/>
              </a:rPr>
              <a:t>CMEPIUS</a:t>
            </a:r>
            <a:endParaRPr lang="sl-SI" altLang="sl-SI" sz="2000" dirty="0" smtClean="0">
              <a:solidFill>
                <a:schemeClr val="bg1"/>
              </a:solidFill>
            </a:endParaRPr>
          </a:p>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a:t>
            </a:r>
            <a:r>
              <a:rPr lang="sl-SI" altLang="sl-SI" sz="2000" dirty="0" smtClean="0">
                <a:solidFill>
                  <a:schemeClr val="bg1"/>
                </a:solidFill>
                <a:hlinkClick r:id="rId8"/>
              </a:rPr>
              <a:t>CMEPIUS</a:t>
            </a:r>
            <a:endParaRPr lang="sl-SI" altLang="sl-SI" sz="2000" dirty="0" smtClean="0">
              <a:solidFill>
                <a:schemeClr val="bg1"/>
              </a:solidFill>
            </a:endParaRPr>
          </a:p>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a:t>
            </a:r>
            <a:r>
              <a:rPr lang="sl-SI" altLang="sl-SI" sz="2000" dirty="0" smtClean="0">
                <a:solidFill>
                  <a:schemeClr val="bg1"/>
                </a:solidFill>
                <a:hlinkClick r:id="rId9"/>
              </a:rPr>
              <a:t>CMEPIUS</a:t>
            </a:r>
            <a:endParaRPr lang="sl-SI" altLang="sl-SI" sz="2000" dirty="0" smtClean="0">
              <a:solidFill>
                <a:schemeClr val="bg1"/>
              </a:solidFill>
            </a:endParaRPr>
          </a:p>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e-novičke </a:t>
            </a:r>
            <a:r>
              <a:rPr lang="sl-SI" altLang="sl-SI" sz="2000" dirty="0" smtClean="0">
                <a:solidFill>
                  <a:schemeClr val="bg1"/>
                </a:solidFill>
                <a:hlinkClick r:id="rId10"/>
              </a:rPr>
              <a:t>CMEPIUS</a:t>
            </a:r>
            <a:endParaRPr lang="sl-SI" altLang="sl-SI" sz="2000" dirty="0" smtClean="0">
              <a:solidFill>
                <a:schemeClr val="bg1"/>
              </a:solidFill>
            </a:endParaRPr>
          </a:p>
        </p:txBody>
      </p:sp>
      <p:sp>
        <p:nvSpPr>
          <p:cNvPr id="4" name="Rectangle 3"/>
          <p:cNvSpPr/>
          <p:nvPr userDrawn="1"/>
        </p:nvSpPr>
        <p:spPr>
          <a:xfrm>
            <a:off x="1258104" y="964321"/>
            <a:ext cx="4495141" cy="769441"/>
          </a:xfrm>
          <a:prstGeom prst="rect">
            <a:avLst/>
          </a:prstGeom>
        </p:spPr>
        <p:txBody>
          <a:bodyPr wrap="none">
            <a:spAutoFit/>
          </a:bodyPr>
          <a:lstStyle/>
          <a:p>
            <a:pPr algn="l" eaLnBrk="1" hangingPunct="1"/>
            <a:r>
              <a:rPr lang="sl-SI" altLang="sl-SI" sz="4400" b="1" dirty="0" smtClean="0">
                <a:solidFill>
                  <a:schemeClr val="bg1"/>
                </a:solidFill>
                <a:latin typeface="Roboto Slab" pitchFamily="2" charset="0"/>
                <a:ea typeface="Roboto Slab" pitchFamily="2" charset="0"/>
                <a:cs typeface="Calibri" panose="020F0502020204030204" pitchFamily="34" charset="0"/>
              </a:rPr>
              <a:t>Spremljajte nas!</a:t>
            </a:r>
          </a:p>
        </p:txBody>
      </p:sp>
      <p:pic>
        <p:nvPicPr>
          <p:cNvPr id="23" name="Picture 2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379022" y="4861403"/>
            <a:ext cx="360000" cy="360000"/>
          </a:xfrm>
          <a:prstGeom prst="rect">
            <a:avLst/>
          </a:prstGeom>
        </p:spPr>
      </p:pic>
      <p:pic>
        <p:nvPicPr>
          <p:cNvPr id="24" name="Picture 2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379022" y="2429210"/>
            <a:ext cx="360000" cy="360000"/>
          </a:xfrm>
          <a:prstGeom prst="rect">
            <a:avLst/>
          </a:prstGeom>
        </p:spPr>
      </p:pic>
      <p:pic>
        <p:nvPicPr>
          <p:cNvPr id="25" name="Picture 2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79022" y="4376739"/>
            <a:ext cx="360000" cy="360000"/>
          </a:xfrm>
          <a:prstGeom prst="rect">
            <a:avLst/>
          </a:prstGeom>
        </p:spPr>
      </p:pic>
      <p:pic>
        <p:nvPicPr>
          <p:cNvPr id="26" name="Picture 2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79022" y="2909427"/>
            <a:ext cx="360000" cy="360000"/>
          </a:xfrm>
          <a:prstGeom prst="rect">
            <a:avLst/>
          </a:prstGeom>
        </p:spPr>
      </p:pic>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11692" y="3332893"/>
            <a:ext cx="494660" cy="397172"/>
          </a:xfrm>
          <a:prstGeom prst="rect">
            <a:avLst/>
          </a:prstGeom>
        </p:spPr>
      </p:pic>
      <p:pic>
        <p:nvPicPr>
          <p:cNvPr id="3" name="Pictur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8104" y="3821800"/>
            <a:ext cx="662303" cy="428549"/>
          </a:xfrm>
          <a:prstGeom prst="rect">
            <a:avLst/>
          </a:prstGeom>
        </p:spPr>
      </p:pic>
      <p:pic>
        <p:nvPicPr>
          <p:cNvPr id="17" name="Picture 16"/>
          <p:cNvPicPr>
            <a:picLocks/>
          </p:cNvPicPr>
          <p:nvPr userDrawn="1"/>
        </p:nvPicPr>
        <p:blipFill rotWithShape="1">
          <a:blip r:embed="rId17" cstate="print">
            <a:extLst>
              <a:ext uri="{28A0092B-C50C-407E-A947-70E740481C1C}">
                <a14:useLocalDpi xmlns:a14="http://schemas.microsoft.com/office/drawing/2010/main" val="0"/>
              </a:ext>
            </a:extLst>
          </a:blip>
          <a:srcRect l="28462" t="31762" r="28366" b="30326"/>
          <a:stretch/>
        </p:blipFill>
        <p:spPr>
          <a:xfrm>
            <a:off x="9350153" y="2667851"/>
            <a:ext cx="1127215" cy="989750"/>
          </a:xfrm>
          <a:prstGeom prst="rect">
            <a:avLst/>
          </a:prstGeom>
        </p:spPr>
      </p:pic>
    </p:spTree>
    <p:extLst>
      <p:ext uri="{BB962C8B-B14F-4D97-AF65-F5344CB8AC3E}">
        <p14:creationId xmlns:p14="http://schemas.microsoft.com/office/powerpoint/2010/main" val="229435171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Kontakt CMEPIUS+Erasmus+">
    <p:spTree>
      <p:nvGrpSpPr>
        <p:cNvPr id="1" name=""/>
        <p:cNvGrpSpPr/>
        <p:nvPr/>
      </p:nvGrpSpPr>
      <p:grpSpPr>
        <a:xfrm>
          <a:off x="0" y="0"/>
          <a:ext cx="0" cy="0"/>
          <a:chOff x="0" y="0"/>
          <a:chExt cx="0" cy="0"/>
        </a:xfrm>
      </p:grpSpPr>
      <p:sp>
        <p:nvSpPr>
          <p:cNvPr id="9" name="TextBox 3"/>
          <p:cNvSpPr txBox="1">
            <a:spLocks noChangeArrowheads="1"/>
          </p:cNvSpPr>
          <p:nvPr userDrawn="1"/>
        </p:nvSpPr>
        <p:spPr bwMode="auto">
          <a:xfrm>
            <a:off x="8075874" y="4927103"/>
            <a:ext cx="3710167"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sl-SI" altLang="sl-SI" sz="1200" b="1" dirty="0" smtClean="0">
                <a:solidFill>
                  <a:schemeClr val="accent1"/>
                </a:solidFill>
              </a:rPr>
              <a:t>Center </a:t>
            </a:r>
            <a:r>
              <a:rPr lang="sl-SI" altLang="sl-SI" sz="1200" b="1" dirty="0">
                <a:solidFill>
                  <a:schemeClr val="accent1"/>
                </a:solidFill>
              </a:rPr>
              <a:t>RS za mobilnost in evropske programe </a:t>
            </a:r>
          </a:p>
          <a:p>
            <a:pPr algn="ctr" eaLnBrk="1" hangingPunct="1"/>
            <a:r>
              <a:rPr lang="sl-SI" altLang="sl-SI" sz="1200" b="1" dirty="0">
                <a:solidFill>
                  <a:schemeClr val="accent1"/>
                </a:solidFill>
              </a:rPr>
              <a:t>izobraževanja in </a:t>
            </a:r>
            <a:r>
              <a:rPr lang="sl-SI" altLang="sl-SI" sz="1200" b="1" dirty="0" smtClean="0">
                <a:solidFill>
                  <a:schemeClr val="accent1"/>
                </a:solidFill>
              </a:rPr>
              <a:t>usposabljanja</a:t>
            </a:r>
            <a:endParaRPr lang="sl-SI" altLang="sl-SI" sz="1200" b="1" dirty="0">
              <a:solidFill>
                <a:schemeClr val="accent1"/>
              </a:solidFill>
            </a:endParaRPr>
          </a:p>
          <a:p>
            <a:pPr algn="ctr" eaLnBrk="1" hangingPunct="1"/>
            <a:endParaRPr lang="sl-SI" altLang="sl-SI" sz="1100" b="1"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l-SI" altLang="sl-SI" sz="1100" dirty="0" smtClean="0">
                <a:solidFill>
                  <a:schemeClr val="tx1"/>
                </a:solidFill>
              </a:rPr>
              <a:t/>
            </a:r>
            <a:br>
              <a:rPr lang="sl-SI" altLang="sl-SI" sz="1100" dirty="0" smtClean="0">
                <a:solidFill>
                  <a:schemeClr val="tx1"/>
                </a:solidFill>
              </a:rPr>
            </a:br>
            <a:r>
              <a:rPr lang="sl-SI" altLang="sl-SI" sz="1050" dirty="0" smtClean="0">
                <a:solidFill>
                  <a:schemeClr val="tx1"/>
                </a:solidFill>
              </a:rPr>
              <a:t>Ob železnici 30a, 1000 Ljubljana  |  E-pošta: info@cmepius.si</a:t>
            </a:r>
            <a:br>
              <a:rPr lang="sl-SI" altLang="sl-SI" sz="1050" dirty="0" smtClean="0">
                <a:solidFill>
                  <a:schemeClr val="tx1"/>
                </a:solidFill>
              </a:rPr>
            </a:br>
            <a:r>
              <a:rPr lang="sl-SI" altLang="sl-SI" sz="1050" dirty="0" smtClean="0">
                <a:solidFill>
                  <a:schemeClr val="tx1"/>
                </a:solidFill>
              </a:rPr>
              <a:t>Tel.: +386 1 620 94 50 </a:t>
            </a:r>
          </a:p>
        </p:txBody>
      </p:sp>
      <p:sp>
        <p:nvSpPr>
          <p:cNvPr id="13" name="Rectangle 12"/>
          <p:cNvSpPr/>
          <p:nvPr userDrawn="1"/>
        </p:nvSpPr>
        <p:spPr>
          <a:xfrm>
            <a:off x="-2" y="0"/>
            <a:ext cx="766991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2254" y="3792036"/>
            <a:ext cx="2470769" cy="2520062"/>
          </a:xfrm>
          <a:prstGeom prst="rect">
            <a:avLst/>
          </a:prstGeom>
        </p:spPr>
      </p:pic>
      <p:sp>
        <p:nvSpPr>
          <p:cNvPr id="14" name="TextBox 3"/>
          <p:cNvSpPr txBox="1">
            <a:spLocks noChangeArrowheads="1"/>
          </p:cNvSpPr>
          <p:nvPr userDrawn="1"/>
        </p:nvSpPr>
        <p:spPr bwMode="auto">
          <a:xfrm>
            <a:off x="1306224" y="2308495"/>
            <a:ext cx="4469912"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spletna stran </a:t>
            </a:r>
            <a:r>
              <a:rPr lang="sl-SI" altLang="sl-SI" sz="2000" dirty="0" smtClean="0">
                <a:solidFill>
                  <a:schemeClr val="bg1"/>
                </a:solidFill>
                <a:hlinkClick r:id="rId3"/>
              </a:rPr>
              <a:t>www.cmepius.si</a:t>
            </a:r>
            <a:endParaRPr lang="sl-SI" altLang="sl-SI" sz="2000" dirty="0" smtClean="0">
              <a:solidFill>
                <a:schemeClr val="bg1"/>
              </a:solidFill>
            </a:endParaRPr>
          </a:p>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a:t>
            </a:r>
            <a:r>
              <a:rPr lang="sl-SI" altLang="sl-SI" sz="2000" dirty="0" smtClean="0">
                <a:solidFill>
                  <a:schemeClr val="bg1"/>
                </a:solidFill>
                <a:hlinkClick r:id="rId4"/>
              </a:rPr>
              <a:t>CMEPIUS</a:t>
            </a:r>
            <a:r>
              <a:rPr lang="sl-SI" altLang="sl-SI" sz="2000" dirty="0" smtClean="0">
                <a:solidFill>
                  <a:schemeClr val="bg1"/>
                </a:solidFill>
              </a:rPr>
              <a:t> / </a:t>
            </a:r>
            <a:r>
              <a:rPr lang="sl-SI" altLang="sl-SI" sz="2000" dirty="0" err="1" smtClean="0">
                <a:solidFill>
                  <a:schemeClr val="bg1"/>
                </a:solidFill>
                <a:hlinkClick r:id="rId5"/>
              </a:rPr>
              <a:t>eTwinning</a:t>
            </a:r>
            <a:r>
              <a:rPr lang="sl-SI" altLang="sl-SI" sz="2000" baseline="0" dirty="0" smtClean="0">
                <a:solidFill>
                  <a:schemeClr val="bg1"/>
                </a:solidFill>
              </a:rPr>
              <a:t> / </a:t>
            </a:r>
            <a:r>
              <a:rPr lang="sl-SI" altLang="sl-SI" sz="2000" dirty="0" smtClean="0">
                <a:solidFill>
                  <a:schemeClr val="bg1"/>
                </a:solidFill>
                <a:hlinkClick r:id="rId6"/>
              </a:rPr>
              <a:t>EPALE</a:t>
            </a:r>
            <a:endParaRPr lang="sl-SI" altLang="sl-SI" sz="2000" dirty="0" smtClean="0">
              <a:solidFill>
                <a:schemeClr val="bg1"/>
              </a:solidFill>
            </a:endParaRPr>
          </a:p>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a:t>
            </a:r>
            <a:r>
              <a:rPr lang="sl-SI" altLang="sl-SI" sz="2000" dirty="0" smtClean="0">
                <a:solidFill>
                  <a:schemeClr val="bg1"/>
                </a:solidFill>
                <a:hlinkClick r:id="rId7"/>
              </a:rPr>
              <a:t>CMEPIUS</a:t>
            </a:r>
            <a:endParaRPr lang="sl-SI" altLang="sl-SI" sz="2000" dirty="0" smtClean="0">
              <a:solidFill>
                <a:schemeClr val="bg1"/>
              </a:solidFill>
            </a:endParaRPr>
          </a:p>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a:t>
            </a:r>
            <a:r>
              <a:rPr lang="sl-SI" altLang="sl-SI" sz="2000" dirty="0" smtClean="0">
                <a:solidFill>
                  <a:schemeClr val="bg1"/>
                </a:solidFill>
                <a:hlinkClick r:id="rId8"/>
              </a:rPr>
              <a:t>CMEPIUS</a:t>
            </a:r>
            <a:endParaRPr lang="sl-SI" altLang="sl-SI" sz="2000" dirty="0" smtClean="0">
              <a:solidFill>
                <a:schemeClr val="bg1"/>
              </a:solidFill>
            </a:endParaRPr>
          </a:p>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a:t>
            </a:r>
            <a:r>
              <a:rPr lang="sl-SI" altLang="sl-SI" sz="2000" dirty="0" smtClean="0">
                <a:solidFill>
                  <a:schemeClr val="bg1"/>
                </a:solidFill>
                <a:hlinkClick r:id="rId9"/>
              </a:rPr>
              <a:t>CMEPIUS</a:t>
            </a:r>
            <a:endParaRPr lang="sl-SI" altLang="sl-SI" sz="2000" dirty="0" smtClean="0">
              <a:solidFill>
                <a:schemeClr val="bg1"/>
              </a:solidFill>
            </a:endParaRPr>
          </a:p>
          <a:p>
            <a:pPr marL="0" marR="0" lvl="0" indent="0" algn="l" defTabSz="457200" rtl="0" eaLnBrk="1" fontAlgn="auto" latinLnBrk="0" hangingPunct="1">
              <a:lnSpc>
                <a:spcPts val="3800"/>
              </a:lnSpc>
              <a:spcBef>
                <a:spcPts val="0"/>
              </a:spcBef>
              <a:spcAft>
                <a:spcPts val="0"/>
              </a:spcAft>
              <a:buClrTx/>
              <a:buSzTx/>
              <a:buFontTx/>
              <a:buNone/>
              <a:tabLst/>
              <a:defRPr/>
            </a:pPr>
            <a:r>
              <a:rPr lang="sl-SI" altLang="sl-SI" sz="2000" dirty="0" smtClean="0">
                <a:solidFill>
                  <a:schemeClr val="bg1"/>
                </a:solidFill>
              </a:rPr>
              <a:t>         e-novičke </a:t>
            </a:r>
            <a:r>
              <a:rPr lang="sl-SI" altLang="sl-SI" sz="2000" dirty="0" smtClean="0">
                <a:solidFill>
                  <a:schemeClr val="bg1"/>
                </a:solidFill>
                <a:hlinkClick r:id="rId10"/>
              </a:rPr>
              <a:t>CMEPIUS</a:t>
            </a:r>
            <a:endParaRPr lang="sl-SI" altLang="sl-SI" sz="2000" dirty="0" smtClean="0">
              <a:solidFill>
                <a:schemeClr val="bg1"/>
              </a:solidFill>
            </a:endParaRPr>
          </a:p>
        </p:txBody>
      </p:sp>
      <p:sp>
        <p:nvSpPr>
          <p:cNvPr id="4" name="Rectangle 3"/>
          <p:cNvSpPr/>
          <p:nvPr userDrawn="1"/>
        </p:nvSpPr>
        <p:spPr>
          <a:xfrm>
            <a:off x="1258104" y="964321"/>
            <a:ext cx="4495141" cy="769441"/>
          </a:xfrm>
          <a:prstGeom prst="rect">
            <a:avLst/>
          </a:prstGeom>
        </p:spPr>
        <p:txBody>
          <a:bodyPr wrap="none">
            <a:spAutoFit/>
          </a:bodyPr>
          <a:lstStyle/>
          <a:p>
            <a:pPr algn="l" eaLnBrk="1" hangingPunct="1"/>
            <a:r>
              <a:rPr lang="sl-SI" altLang="sl-SI" sz="4400" b="1" dirty="0" smtClean="0">
                <a:solidFill>
                  <a:schemeClr val="bg1"/>
                </a:solidFill>
                <a:latin typeface="Roboto Slab" pitchFamily="2" charset="0"/>
                <a:ea typeface="Roboto Slab" pitchFamily="2" charset="0"/>
                <a:cs typeface="Calibri" panose="020F0502020204030204" pitchFamily="34" charset="0"/>
              </a:rPr>
              <a:t>Spremljajte nas!</a:t>
            </a:r>
          </a:p>
        </p:txBody>
      </p:sp>
      <p:pic>
        <p:nvPicPr>
          <p:cNvPr id="23" name="Picture 2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379022" y="4861403"/>
            <a:ext cx="360000" cy="360000"/>
          </a:xfrm>
          <a:prstGeom prst="rect">
            <a:avLst/>
          </a:prstGeom>
        </p:spPr>
      </p:pic>
      <p:pic>
        <p:nvPicPr>
          <p:cNvPr id="24" name="Picture 2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379022" y="2429210"/>
            <a:ext cx="360000" cy="360000"/>
          </a:xfrm>
          <a:prstGeom prst="rect">
            <a:avLst/>
          </a:prstGeom>
        </p:spPr>
      </p:pic>
      <p:pic>
        <p:nvPicPr>
          <p:cNvPr id="25" name="Picture 2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79022" y="4376739"/>
            <a:ext cx="360000" cy="360000"/>
          </a:xfrm>
          <a:prstGeom prst="rect">
            <a:avLst/>
          </a:prstGeom>
        </p:spPr>
      </p:pic>
      <p:pic>
        <p:nvPicPr>
          <p:cNvPr id="26" name="Picture 2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79022" y="2909427"/>
            <a:ext cx="360000" cy="360000"/>
          </a:xfrm>
          <a:prstGeom prst="rect">
            <a:avLst/>
          </a:prstGeom>
        </p:spPr>
      </p:pic>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11692" y="3332893"/>
            <a:ext cx="494660" cy="397172"/>
          </a:xfrm>
          <a:prstGeom prst="rect">
            <a:avLst/>
          </a:prstGeom>
        </p:spPr>
      </p:pic>
      <p:pic>
        <p:nvPicPr>
          <p:cNvPr id="3" name="Pictur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8104" y="3821800"/>
            <a:ext cx="662303" cy="428549"/>
          </a:xfrm>
          <a:prstGeom prst="rect">
            <a:avLst/>
          </a:prstGeom>
        </p:spPr>
      </p:pic>
      <p:pic>
        <p:nvPicPr>
          <p:cNvPr id="19" name="Picture 18"/>
          <p:cNvPicPr>
            <a:picLocks/>
          </p:cNvPicPr>
          <p:nvPr userDrawn="1"/>
        </p:nvPicPr>
        <p:blipFill rotWithShape="1">
          <a:blip r:embed="rId17" cstate="print">
            <a:extLst>
              <a:ext uri="{28A0092B-C50C-407E-A947-70E740481C1C}">
                <a14:useLocalDpi xmlns:a14="http://schemas.microsoft.com/office/drawing/2010/main" val="0"/>
              </a:ext>
            </a:extLst>
          </a:blip>
          <a:srcRect l="28462" t="31762" r="28366" b="30326"/>
          <a:stretch/>
        </p:blipFill>
        <p:spPr>
          <a:xfrm>
            <a:off x="9525914" y="3364807"/>
            <a:ext cx="1152478" cy="1011932"/>
          </a:xfrm>
          <a:prstGeom prst="rect">
            <a:avLst/>
          </a:prstGeom>
        </p:spPr>
      </p:pic>
      <p:pic>
        <p:nvPicPr>
          <p:cNvPr id="20" name="Picture 1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246640" y="2463043"/>
            <a:ext cx="1871017" cy="626384"/>
          </a:xfrm>
          <a:prstGeom prst="rect">
            <a:avLst/>
          </a:prstGeom>
        </p:spPr>
      </p:pic>
      <p:pic>
        <p:nvPicPr>
          <p:cNvPr id="21" name="Picture 20"/>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893184" y="381000"/>
            <a:ext cx="2636205" cy="810403"/>
          </a:xfrm>
          <a:prstGeom prst="rect">
            <a:avLst/>
          </a:prstGeom>
        </p:spPr>
      </p:pic>
    </p:spTree>
    <p:extLst>
      <p:ext uri="{BB962C8B-B14F-4D97-AF65-F5344CB8AC3E}">
        <p14:creationId xmlns:p14="http://schemas.microsoft.com/office/powerpoint/2010/main" val="102138732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ontakt CMEPIUS">
    <p:spTree>
      <p:nvGrpSpPr>
        <p:cNvPr id="1" name=""/>
        <p:cNvGrpSpPr/>
        <p:nvPr/>
      </p:nvGrpSpPr>
      <p:grpSpPr>
        <a:xfrm>
          <a:off x="0" y="0"/>
          <a:ext cx="0" cy="0"/>
          <a:chOff x="0" y="0"/>
          <a:chExt cx="0" cy="0"/>
        </a:xfrm>
      </p:grpSpPr>
      <p:sp>
        <p:nvSpPr>
          <p:cNvPr id="10" name="TextBox 3"/>
          <p:cNvSpPr txBox="1">
            <a:spLocks noChangeArrowheads="1"/>
          </p:cNvSpPr>
          <p:nvPr userDrawn="1"/>
        </p:nvSpPr>
        <p:spPr bwMode="auto">
          <a:xfrm>
            <a:off x="2412317" y="4510710"/>
            <a:ext cx="7367365"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sl-SI" altLang="sl-SI" sz="1800" b="1" dirty="0" smtClean="0">
                <a:solidFill>
                  <a:schemeClr val="accent1"/>
                </a:solidFill>
              </a:rPr>
              <a:t>CMEPIUS</a:t>
            </a:r>
            <a:endParaRPr lang="sl-SI" altLang="sl-SI" sz="1400" b="1" dirty="0" smtClean="0">
              <a:solidFill>
                <a:schemeClr val="accent1"/>
              </a:solidFill>
            </a:endParaRPr>
          </a:p>
          <a:p>
            <a:pPr algn="ctr" eaLnBrk="1" hangingPunct="1"/>
            <a:r>
              <a:rPr lang="sl-SI" altLang="sl-SI" sz="1400" b="1" dirty="0" smtClean="0">
                <a:solidFill>
                  <a:schemeClr val="accent1"/>
                </a:solidFill>
              </a:rPr>
              <a:t>Center </a:t>
            </a:r>
            <a:r>
              <a:rPr lang="sl-SI" altLang="sl-SI" sz="1400" b="1" dirty="0">
                <a:solidFill>
                  <a:schemeClr val="accent1"/>
                </a:solidFill>
              </a:rPr>
              <a:t>RS za mobilnost in evropske programe </a:t>
            </a:r>
          </a:p>
          <a:p>
            <a:pPr algn="ctr" eaLnBrk="1" hangingPunct="1"/>
            <a:r>
              <a:rPr lang="sl-SI" altLang="sl-SI" sz="1400" b="1" dirty="0">
                <a:solidFill>
                  <a:schemeClr val="accent1"/>
                </a:solidFill>
              </a:rPr>
              <a:t>izobraževanja in </a:t>
            </a:r>
            <a:r>
              <a:rPr lang="sl-SI" altLang="sl-SI" sz="1400" b="1" dirty="0" smtClean="0">
                <a:solidFill>
                  <a:schemeClr val="accent1"/>
                </a:solidFill>
              </a:rPr>
              <a:t>usposabljanja</a:t>
            </a:r>
            <a:endParaRPr lang="sl-SI" altLang="sl-SI" sz="1400" b="1" dirty="0">
              <a:solidFill>
                <a:schemeClr val="accent1"/>
              </a:solidFill>
            </a:endParaRPr>
          </a:p>
          <a:p>
            <a:pPr algn="ctr" eaLnBrk="1" hangingPunct="1"/>
            <a:endParaRPr lang="sl-SI" altLang="sl-SI" sz="1100" b="1"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l-SI" altLang="sl-SI" sz="1100" dirty="0" smtClean="0">
                <a:solidFill>
                  <a:schemeClr val="tx1"/>
                </a:solidFill>
              </a:rPr>
              <a:t/>
            </a:r>
            <a:br>
              <a:rPr lang="sl-SI" altLang="sl-SI" sz="1100" dirty="0" smtClean="0">
                <a:solidFill>
                  <a:schemeClr val="tx1"/>
                </a:solidFill>
              </a:rPr>
            </a:br>
            <a:r>
              <a:rPr lang="sl-SI" altLang="sl-SI" sz="1100" dirty="0" smtClean="0">
                <a:solidFill>
                  <a:schemeClr val="tx1"/>
                </a:solidFill>
              </a:rPr>
              <a:t>Ob železnici 30a, 1000 Ljubljana  |  Tel.: +386 1 620 94 50  </a:t>
            </a:r>
          </a:p>
          <a:p>
            <a:pPr marL="0" marR="0" lvl="0" indent="0" algn="ctr" defTabSz="457200" rtl="0" eaLnBrk="1" fontAlgn="auto" latinLnBrk="0" hangingPunct="1">
              <a:lnSpc>
                <a:spcPct val="100000"/>
              </a:lnSpc>
              <a:spcBef>
                <a:spcPts val="0"/>
              </a:spcBef>
              <a:spcAft>
                <a:spcPts val="0"/>
              </a:spcAft>
              <a:buClrTx/>
              <a:buSzTx/>
              <a:buFontTx/>
              <a:buNone/>
              <a:tabLst/>
              <a:defRPr/>
            </a:pPr>
            <a:r>
              <a:rPr lang="sl-SI" altLang="sl-SI" sz="1100" dirty="0" smtClean="0">
                <a:solidFill>
                  <a:schemeClr val="tx1"/>
                </a:solidFill>
              </a:rPr>
              <a:t>E-pošta: info@cmepius.si  |  www.cmepius.si  |  www.erasmusplus.si</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sl-SI" altLang="sl-SI" sz="1100" dirty="0" smtClean="0">
              <a:solidFill>
                <a:schemeClr val="tx1"/>
              </a:solidFill>
            </a:endParaRPr>
          </a:p>
        </p:txBody>
      </p:sp>
      <p:sp>
        <p:nvSpPr>
          <p:cNvPr id="2" name="Rectangle 2"/>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5" name="Picture 4"/>
          <p:cNvPicPr>
            <a:picLocks/>
          </p:cNvPicPr>
          <p:nvPr userDrawn="1"/>
        </p:nvPicPr>
        <p:blipFill rotWithShape="1">
          <a:blip r:embed="rId2" cstate="print">
            <a:extLst>
              <a:ext uri="{28A0092B-C50C-407E-A947-70E740481C1C}">
                <a14:useLocalDpi xmlns:a14="http://schemas.microsoft.com/office/drawing/2010/main" val="0"/>
              </a:ext>
            </a:extLst>
          </a:blip>
          <a:srcRect l="27812" t="32152" r="29218" b="30575"/>
          <a:stretch/>
        </p:blipFill>
        <p:spPr>
          <a:xfrm>
            <a:off x="5312595" y="2336916"/>
            <a:ext cx="1584227" cy="1374161"/>
          </a:xfrm>
          <a:prstGeom prst="rect">
            <a:avLst/>
          </a:prstGeom>
        </p:spPr>
      </p:pic>
    </p:spTree>
    <p:extLst>
      <p:ext uri="{BB962C8B-B14F-4D97-AF65-F5344CB8AC3E}">
        <p14:creationId xmlns:p14="http://schemas.microsoft.com/office/powerpoint/2010/main" val="3929495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slov in dva stolpca s podnaslovi - primerjava-Erasmu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03162"/>
            <a:ext cx="5157787" cy="725725"/>
          </a:xfrm>
        </p:spPr>
        <p:txBody>
          <a:bodyPr anchor="b"/>
          <a:lstStyle>
            <a:lvl1pPr marL="0" indent="0">
              <a:buNone/>
              <a:defRPr sz="1800" b="1">
                <a:solidFill>
                  <a:schemeClr val="accent3"/>
                </a:solidFill>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640650"/>
            <a:ext cx="5157787" cy="327278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5" name="Text Placeholder 4"/>
          <p:cNvSpPr>
            <a:spLocks noGrp="1"/>
          </p:cNvSpPr>
          <p:nvPr>
            <p:ph type="body" sz="quarter" idx="3"/>
          </p:nvPr>
        </p:nvSpPr>
        <p:spPr>
          <a:xfrm>
            <a:off x="6172201" y="1803162"/>
            <a:ext cx="5183188" cy="725725"/>
          </a:xfrm>
        </p:spPr>
        <p:txBody>
          <a:bodyPr anchor="b"/>
          <a:lstStyle>
            <a:lvl1pPr marL="0" indent="0">
              <a:buNone/>
              <a:defRPr sz="1800" b="1">
                <a:solidFill>
                  <a:schemeClr val="accent5"/>
                </a:solidFill>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640650"/>
            <a:ext cx="5183188" cy="327278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13" name="Title 1"/>
          <p:cNvSpPr>
            <a:spLocks noGrp="1"/>
          </p:cNvSpPr>
          <p:nvPr>
            <p:ph type="title"/>
          </p:nvPr>
        </p:nvSpPr>
        <p:spPr>
          <a:xfrm>
            <a:off x="838200" y="365127"/>
            <a:ext cx="9037638" cy="1325563"/>
          </a:xfrm>
        </p:spPr>
        <p:txBody>
          <a:bodyPr/>
          <a:lstStyle/>
          <a:p>
            <a:r>
              <a:rPr lang="en-US" smtClean="0"/>
              <a:t>Click to edit Master title style</a:t>
            </a:r>
            <a:endParaRPr lang="sl-SI" dirty="0"/>
          </a:p>
        </p:txBody>
      </p:sp>
    </p:spTree>
    <p:extLst>
      <p:ext uri="{BB962C8B-B14F-4D97-AF65-F5344CB8AC3E}">
        <p14:creationId xmlns:p14="http://schemas.microsoft.com/office/powerpoint/2010/main" val="41589216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orient="horz" pos="159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slov in trije stolpci s podnaslovi-Erasmu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03162"/>
            <a:ext cx="3420000" cy="725725"/>
          </a:xfrm>
        </p:spPr>
        <p:txBody>
          <a:bodyPr anchor="b"/>
          <a:lstStyle>
            <a:lvl1pPr marL="0" indent="0">
              <a:buNone/>
              <a:defRPr sz="1800" b="1">
                <a:solidFill>
                  <a:schemeClr val="accent3"/>
                </a:solidFill>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640650"/>
            <a:ext cx="3420000" cy="327278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5" name="Text Placeholder 4"/>
          <p:cNvSpPr>
            <a:spLocks noGrp="1"/>
          </p:cNvSpPr>
          <p:nvPr>
            <p:ph type="body" sz="quarter" idx="3"/>
          </p:nvPr>
        </p:nvSpPr>
        <p:spPr>
          <a:xfrm>
            <a:off x="4386000" y="1803162"/>
            <a:ext cx="3420000" cy="725725"/>
          </a:xfrm>
        </p:spPr>
        <p:txBody>
          <a:bodyPr anchor="b"/>
          <a:lstStyle>
            <a:lvl1pPr marL="0" indent="0">
              <a:buNone/>
              <a:defRPr sz="1800" b="1">
                <a:solidFill>
                  <a:schemeClr val="accent1"/>
                </a:solidFill>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386000" y="2640650"/>
            <a:ext cx="3420000" cy="327278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13" name="Title 1"/>
          <p:cNvSpPr>
            <a:spLocks noGrp="1"/>
          </p:cNvSpPr>
          <p:nvPr>
            <p:ph type="title"/>
          </p:nvPr>
        </p:nvSpPr>
        <p:spPr>
          <a:xfrm>
            <a:off x="838200" y="365127"/>
            <a:ext cx="9037638" cy="1335086"/>
          </a:xfrm>
        </p:spPr>
        <p:txBody>
          <a:bodyPr/>
          <a:lstStyle/>
          <a:p>
            <a:r>
              <a:rPr lang="en-US" smtClean="0"/>
              <a:t>Click to edit Master title style</a:t>
            </a:r>
            <a:endParaRPr lang="sl-SI" dirty="0"/>
          </a:p>
        </p:txBody>
      </p:sp>
      <p:sp>
        <p:nvSpPr>
          <p:cNvPr id="7" name="Text Placeholder 4"/>
          <p:cNvSpPr>
            <a:spLocks noGrp="1"/>
          </p:cNvSpPr>
          <p:nvPr>
            <p:ph type="body" sz="quarter" idx="10"/>
          </p:nvPr>
        </p:nvSpPr>
        <p:spPr>
          <a:xfrm>
            <a:off x="7932211" y="1803163"/>
            <a:ext cx="3420000" cy="725725"/>
          </a:xfrm>
        </p:spPr>
        <p:txBody>
          <a:bodyPr anchor="b"/>
          <a:lstStyle>
            <a:lvl1pPr marL="0" indent="0">
              <a:buNone/>
              <a:defRPr sz="1800" b="1">
                <a:solidFill>
                  <a:schemeClr val="accent5"/>
                </a:solidFill>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Content Placeholder 5"/>
          <p:cNvSpPr>
            <a:spLocks noGrp="1"/>
          </p:cNvSpPr>
          <p:nvPr>
            <p:ph sz="quarter" idx="11"/>
          </p:nvPr>
        </p:nvSpPr>
        <p:spPr>
          <a:xfrm>
            <a:off x="7932211" y="2640651"/>
            <a:ext cx="3420000" cy="327278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Tree>
    <p:extLst>
      <p:ext uri="{BB962C8B-B14F-4D97-AF65-F5344CB8AC3E}">
        <p14:creationId xmlns:p14="http://schemas.microsoft.com/office/powerpoint/2010/main" val="31734105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orient="horz" pos="159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slov in dva asimetrična stolpca s podnaslovi-Erasmus+">
    <p:spTree>
      <p:nvGrpSpPr>
        <p:cNvPr id="1" name=""/>
        <p:cNvGrpSpPr/>
        <p:nvPr/>
      </p:nvGrpSpPr>
      <p:grpSpPr>
        <a:xfrm>
          <a:off x="0" y="0"/>
          <a:ext cx="0" cy="0"/>
          <a:chOff x="0" y="0"/>
          <a:chExt cx="0" cy="0"/>
        </a:xfrm>
      </p:grpSpPr>
      <p:sp>
        <p:nvSpPr>
          <p:cNvPr id="16" name="Title 1"/>
          <p:cNvSpPr>
            <a:spLocks noGrp="1"/>
          </p:cNvSpPr>
          <p:nvPr>
            <p:ph type="title"/>
          </p:nvPr>
        </p:nvSpPr>
        <p:spPr>
          <a:xfrm>
            <a:off x="838200" y="365127"/>
            <a:ext cx="9037638" cy="1335086"/>
          </a:xfrm>
        </p:spPr>
        <p:txBody>
          <a:bodyPr/>
          <a:lstStyle/>
          <a:p>
            <a:r>
              <a:rPr lang="en-US" smtClean="0"/>
              <a:t>Click to edit Master title style</a:t>
            </a:r>
            <a:endParaRPr lang="sl-SI" dirty="0"/>
          </a:p>
        </p:txBody>
      </p:sp>
      <p:sp>
        <p:nvSpPr>
          <p:cNvPr id="5" name="Text Placeholder 2"/>
          <p:cNvSpPr>
            <a:spLocks noGrp="1"/>
          </p:cNvSpPr>
          <p:nvPr>
            <p:ph type="body" idx="10"/>
          </p:nvPr>
        </p:nvSpPr>
        <p:spPr>
          <a:xfrm>
            <a:off x="839789" y="1803162"/>
            <a:ext cx="3420000" cy="725725"/>
          </a:xfrm>
        </p:spPr>
        <p:txBody>
          <a:bodyPr anchor="b"/>
          <a:lstStyle>
            <a:lvl1pPr marL="0" indent="0">
              <a:buNone/>
              <a:defRPr sz="1800" b="1">
                <a:solidFill>
                  <a:schemeClr val="accent3"/>
                </a:solidFill>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3"/>
          <p:cNvSpPr>
            <a:spLocks noGrp="1"/>
          </p:cNvSpPr>
          <p:nvPr>
            <p:ph sz="half" idx="11"/>
          </p:nvPr>
        </p:nvSpPr>
        <p:spPr>
          <a:xfrm>
            <a:off x="839789" y="2640650"/>
            <a:ext cx="3420000" cy="327278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7" name="Text Placeholder 4"/>
          <p:cNvSpPr>
            <a:spLocks noGrp="1"/>
          </p:cNvSpPr>
          <p:nvPr>
            <p:ph type="body" sz="quarter" idx="3"/>
          </p:nvPr>
        </p:nvSpPr>
        <p:spPr>
          <a:xfrm>
            <a:off x="4385999" y="1803162"/>
            <a:ext cx="6966213" cy="725725"/>
          </a:xfrm>
        </p:spPr>
        <p:txBody>
          <a:bodyPr anchor="b"/>
          <a:lstStyle>
            <a:lvl1pPr marL="0" indent="0">
              <a:buNone/>
              <a:defRPr sz="1800" b="1">
                <a:solidFill>
                  <a:schemeClr val="accent1"/>
                </a:solidFill>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Content Placeholder 5"/>
          <p:cNvSpPr>
            <a:spLocks noGrp="1"/>
          </p:cNvSpPr>
          <p:nvPr>
            <p:ph sz="quarter" idx="4"/>
          </p:nvPr>
        </p:nvSpPr>
        <p:spPr>
          <a:xfrm>
            <a:off x="4385999" y="2640650"/>
            <a:ext cx="6966213" cy="327278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Tree>
    <p:extLst>
      <p:ext uri="{BB962C8B-B14F-4D97-AF65-F5344CB8AC3E}">
        <p14:creationId xmlns:p14="http://schemas.microsoft.com/office/powerpoint/2010/main" val="21943676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o vsebina-Erasmus+">
    <p:spTree>
      <p:nvGrpSpPr>
        <p:cNvPr id="1" name=""/>
        <p:cNvGrpSpPr/>
        <p:nvPr/>
      </p:nvGrpSpPr>
      <p:grpSpPr>
        <a:xfrm>
          <a:off x="0" y="0"/>
          <a:ext cx="0" cy="0"/>
          <a:chOff x="0" y="0"/>
          <a:chExt cx="0" cy="0"/>
        </a:xfrm>
      </p:grpSpPr>
      <p:sp>
        <p:nvSpPr>
          <p:cNvPr id="12" name="Content Placeholder 10"/>
          <p:cNvSpPr>
            <a:spLocks noGrp="1"/>
          </p:cNvSpPr>
          <p:nvPr>
            <p:ph sz="quarter" idx="13"/>
          </p:nvPr>
        </p:nvSpPr>
        <p:spPr>
          <a:xfrm>
            <a:off x="839788" y="334964"/>
            <a:ext cx="9036050" cy="5578474"/>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Tree>
    <p:extLst>
      <p:ext uri="{BB962C8B-B14F-4D97-AF65-F5344CB8AC3E}">
        <p14:creationId xmlns:p14="http://schemas.microsoft.com/office/powerpoint/2010/main" val="20241153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ka z naslovom spodaj-Erasmus+">
    <p:spTree>
      <p:nvGrpSpPr>
        <p:cNvPr id="1" name=""/>
        <p:cNvGrpSpPr/>
        <p:nvPr/>
      </p:nvGrpSpPr>
      <p:grpSpPr>
        <a:xfrm>
          <a:off x="0" y="0"/>
          <a:ext cx="0" cy="0"/>
          <a:chOff x="0" y="0"/>
          <a:chExt cx="0" cy="0"/>
        </a:xfrm>
      </p:grpSpPr>
      <p:sp>
        <p:nvSpPr>
          <p:cNvPr id="2" name="Title 1"/>
          <p:cNvSpPr>
            <a:spLocks noGrp="1"/>
          </p:cNvSpPr>
          <p:nvPr>
            <p:ph type="title"/>
          </p:nvPr>
        </p:nvSpPr>
        <p:spPr>
          <a:xfrm>
            <a:off x="839786" y="4815841"/>
            <a:ext cx="9036049" cy="601981"/>
          </a:xfrm>
        </p:spPr>
        <p:txBody>
          <a:bodyPr anchor="t"/>
          <a:lstStyle>
            <a:lvl1pPr algn="l">
              <a:defRPr lang="en-US" dirty="0" smtClean="0"/>
            </a:lvl1pPr>
          </a:lstStyle>
          <a:p>
            <a:r>
              <a:rPr lang="en-US" smtClean="0"/>
              <a:t>Click to edit Master title style</a:t>
            </a:r>
            <a:endParaRPr lang="sl-SI" dirty="0"/>
          </a:p>
        </p:txBody>
      </p:sp>
      <p:sp>
        <p:nvSpPr>
          <p:cNvPr id="4" name="Text Placeholder 3"/>
          <p:cNvSpPr>
            <a:spLocks noGrp="1"/>
          </p:cNvSpPr>
          <p:nvPr>
            <p:ph type="body" sz="half" idx="2"/>
          </p:nvPr>
        </p:nvSpPr>
        <p:spPr>
          <a:xfrm>
            <a:off x="839786" y="5382579"/>
            <a:ext cx="9036049" cy="530860"/>
          </a:xfrm>
        </p:spPr>
        <p:txBody>
          <a:bodyPr/>
          <a:lstStyle>
            <a:lvl1pPr marL="0" indent="0">
              <a:buNone/>
              <a:defRPr sz="1600" b="0">
                <a:solidFill>
                  <a:schemeClr val="accent1"/>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Content Placeholder 10"/>
          <p:cNvSpPr>
            <a:spLocks noGrp="1"/>
          </p:cNvSpPr>
          <p:nvPr>
            <p:ph sz="quarter" idx="13"/>
          </p:nvPr>
        </p:nvSpPr>
        <p:spPr>
          <a:xfrm>
            <a:off x="839788" y="334964"/>
            <a:ext cx="9036050" cy="442118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Tree>
    <p:extLst>
      <p:ext uri="{BB962C8B-B14F-4D97-AF65-F5344CB8AC3E}">
        <p14:creationId xmlns:p14="http://schemas.microsoft.com/office/powerpoint/2010/main" val="37168270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azna stran-Erasmu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765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3.png"/><Relationship Id="rId4" Type="http://schemas.openxmlformats.org/officeDocument/2006/relationships/slideLayout" Target="../slideLayouts/slideLayout22.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788" y="365127"/>
            <a:ext cx="9036049" cy="1335086"/>
          </a:xfrm>
          <a:prstGeom prst="rect">
            <a:avLst/>
          </a:prstGeom>
        </p:spPr>
        <p:txBody>
          <a:bodyPr vert="horz" lIns="91440" tIns="45720" rIns="91440" bIns="45720" rtlCol="0" anchor="b">
            <a:normAutofit/>
          </a:bodyPr>
          <a:lstStyle/>
          <a:p>
            <a:r>
              <a:rPr lang="en-US" smtClean="0"/>
              <a:t>Click to edit Master title style</a:t>
            </a:r>
            <a:endParaRPr lang="sl-SI" dirty="0"/>
          </a:p>
        </p:txBody>
      </p:sp>
      <p:sp>
        <p:nvSpPr>
          <p:cNvPr id="3" name="Text Placeholder 2"/>
          <p:cNvSpPr>
            <a:spLocks noGrp="1"/>
          </p:cNvSpPr>
          <p:nvPr>
            <p:ph type="body" idx="1"/>
          </p:nvPr>
        </p:nvSpPr>
        <p:spPr>
          <a:xfrm>
            <a:off x="839788" y="1825625"/>
            <a:ext cx="10512425" cy="408781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pic>
        <p:nvPicPr>
          <p:cNvPr id="9" name="Picture 8"/>
          <p:cNvPicPr>
            <a:picLocks/>
          </p:cNvPicPr>
          <p:nvPr userDrawn="1"/>
        </p:nvPicPr>
        <p:blipFill rotWithShape="1">
          <a:blip r:embed="rId12" cstate="print">
            <a:extLst>
              <a:ext uri="{28A0092B-C50C-407E-A947-70E740481C1C}">
                <a14:useLocalDpi xmlns:a14="http://schemas.microsoft.com/office/drawing/2010/main" val="0"/>
              </a:ext>
            </a:extLst>
          </a:blip>
          <a:srcRect l="29148" t="31021" r="28840" b="30785"/>
          <a:stretch/>
        </p:blipFill>
        <p:spPr>
          <a:xfrm>
            <a:off x="10224000" y="324000"/>
            <a:ext cx="1188000" cy="1080000"/>
          </a:xfrm>
          <a:prstGeom prst="rect">
            <a:avLst/>
          </a:prstGeom>
        </p:spPr>
      </p:pic>
      <p:cxnSp>
        <p:nvCxnSpPr>
          <p:cNvPr id="10" name="Straight Connector 9"/>
          <p:cNvCxnSpPr/>
          <p:nvPr userDrawn="1"/>
        </p:nvCxnSpPr>
        <p:spPr>
          <a:xfrm flipV="1">
            <a:off x="442913" y="5969340"/>
            <a:ext cx="11306175" cy="783"/>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userDrawn="1"/>
        </p:nvSpPr>
        <p:spPr>
          <a:xfrm>
            <a:off x="5136379" y="5969340"/>
            <a:ext cx="1919243" cy="646331"/>
          </a:xfrm>
          <a:prstGeom prst="rect">
            <a:avLst/>
          </a:prstGeom>
          <a:noFill/>
        </p:spPr>
        <p:txBody>
          <a:bodyPr wrap="square" rtlCol="0" anchor="b">
            <a:spAutoFit/>
          </a:bodyPr>
          <a:lstStyle/>
          <a:p>
            <a:pPr algn="ctr"/>
            <a:endParaRPr lang="sl-SI" altLang="sl-SI" sz="900" dirty="0" smtClean="0">
              <a:solidFill>
                <a:schemeClr val="bg1">
                  <a:lumMod val="50000"/>
                </a:schemeClr>
              </a:solidFill>
            </a:endParaRPr>
          </a:p>
          <a:p>
            <a:pPr algn="ctr"/>
            <a:fld id="{CCF061A5-FB0C-440E-A4AB-F09F6F61913A}" type="slidenum">
              <a:rPr lang="sl-SI" altLang="sl-SI" sz="900" smtClean="0">
                <a:solidFill>
                  <a:schemeClr val="bg1">
                    <a:lumMod val="50000"/>
                  </a:schemeClr>
                </a:solidFill>
              </a:rPr>
              <a:pPr algn="ctr"/>
              <a:t>‹#›</a:t>
            </a:fld>
            <a:endParaRPr lang="sl-SI" altLang="sl-SI" sz="900" dirty="0" smtClean="0">
              <a:solidFill>
                <a:schemeClr val="bg1">
                  <a:lumMod val="50000"/>
                </a:schemeClr>
              </a:solidFill>
            </a:endParaRPr>
          </a:p>
          <a:p>
            <a:pPr algn="ctr"/>
            <a:r>
              <a:rPr lang="sl-SI" altLang="sl-SI" sz="900" dirty="0" smtClean="0">
                <a:solidFill>
                  <a:schemeClr val="bg1">
                    <a:lumMod val="50000"/>
                  </a:schemeClr>
                </a:solidFill>
              </a:rPr>
              <a:t> </a:t>
            </a:r>
          </a:p>
          <a:p>
            <a:pPr algn="ctr"/>
            <a:fld id="{410DB1AD-423C-482B-A585-9EACAE490602}" type="datetime4">
              <a:rPr lang="sl-SI" altLang="sl-SI" sz="900" smtClean="0">
                <a:solidFill>
                  <a:schemeClr val="bg1">
                    <a:lumMod val="50000"/>
                  </a:schemeClr>
                </a:solidFill>
              </a:rPr>
              <a:pPr algn="ctr"/>
              <a:t>19. september 2024</a:t>
            </a:fld>
            <a:endParaRPr lang="sl-SI" altLang="sl-SI" sz="900" dirty="0" smtClean="0">
              <a:solidFill>
                <a:schemeClr val="bg1">
                  <a:lumMod val="50000"/>
                </a:schemeClr>
              </a:solidFill>
            </a:endParaRP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2247" y="6068667"/>
            <a:ext cx="2431834" cy="747577"/>
          </a:xfrm>
          <a:prstGeom prst="rect">
            <a:avLst/>
          </a:prstGeom>
        </p:spPr>
      </p:pic>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84112" y="6033328"/>
            <a:ext cx="1786160" cy="596865"/>
          </a:xfrm>
          <a:prstGeom prst="rect">
            <a:avLst/>
          </a:prstGeom>
        </p:spPr>
      </p:pic>
    </p:spTree>
    <p:extLst>
      <p:ext uri="{BB962C8B-B14F-4D97-AF65-F5344CB8AC3E}">
        <p14:creationId xmlns:p14="http://schemas.microsoft.com/office/powerpoint/2010/main" val="3741735998"/>
      </p:ext>
    </p:extLst>
  </p:cSld>
  <p:clrMap bg1="lt1" tx1="dk1" bg2="lt2" tx2="dk2" accent1="accent1" accent2="accent2" accent3="accent3" accent4="accent4" accent5="accent5" accent6="accent6" hlink="hlink" folHlink="folHlink"/>
  <p:sldLayoutIdLst>
    <p:sldLayoutId id="2147483664" r:id="rId1"/>
    <p:sldLayoutId id="2147483663" r:id="rId2"/>
    <p:sldLayoutId id="2147483665" r:id="rId3"/>
    <p:sldLayoutId id="2147483666" r:id="rId4"/>
    <p:sldLayoutId id="2147483684" r:id="rId5"/>
    <p:sldLayoutId id="2147483669" r:id="rId6"/>
    <p:sldLayoutId id="2147483656" r:id="rId7"/>
    <p:sldLayoutId id="2147483658" r:id="rId8"/>
    <p:sldLayoutId id="2147483691" r:id="rId9"/>
    <p:sldLayoutId id="2147483739" r:id="rId10"/>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b="1"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71" userDrawn="1">
          <p15:clr>
            <a:srgbClr val="F26B43"/>
          </p15:clr>
        </p15:guide>
        <p15:guide id="2" orient="horz" pos="3725" userDrawn="1">
          <p15:clr>
            <a:srgbClr val="F26B43"/>
          </p15:clr>
        </p15:guide>
        <p15:guide id="3" pos="529" userDrawn="1">
          <p15:clr>
            <a:srgbClr val="F26B43"/>
          </p15:clr>
        </p15:guide>
        <p15:guide id="4" pos="7151" userDrawn="1">
          <p15:clr>
            <a:srgbClr val="F26B43"/>
          </p15:clr>
        </p15:guide>
        <p15:guide id="5" pos="6221" userDrawn="1">
          <p15:clr>
            <a:srgbClr val="F26B43"/>
          </p15:clr>
        </p15:guide>
        <p15:guide id="6" orient="horz" pos="2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788" y="365127"/>
            <a:ext cx="9036049" cy="1335086"/>
          </a:xfrm>
          <a:prstGeom prst="rect">
            <a:avLst/>
          </a:prstGeom>
        </p:spPr>
        <p:txBody>
          <a:bodyPr vert="horz" lIns="91440" tIns="45720" rIns="91440" bIns="45720" rtlCol="0" anchor="b">
            <a:normAutofit/>
          </a:bodyPr>
          <a:lstStyle/>
          <a:p>
            <a:r>
              <a:rPr lang="en-US" smtClean="0"/>
              <a:t>Click to edit Master title style</a:t>
            </a:r>
            <a:endParaRPr lang="sl-SI" dirty="0"/>
          </a:p>
        </p:txBody>
      </p:sp>
      <p:sp>
        <p:nvSpPr>
          <p:cNvPr id="3" name="Text Placeholder 2"/>
          <p:cNvSpPr>
            <a:spLocks noGrp="1"/>
          </p:cNvSpPr>
          <p:nvPr>
            <p:ph type="body" idx="1"/>
          </p:nvPr>
        </p:nvSpPr>
        <p:spPr>
          <a:xfrm>
            <a:off x="839788" y="1825625"/>
            <a:ext cx="10512425" cy="408781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cxnSp>
        <p:nvCxnSpPr>
          <p:cNvPr id="10" name="Straight Connector 9"/>
          <p:cNvCxnSpPr/>
          <p:nvPr userDrawn="1"/>
        </p:nvCxnSpPr>
        <p:spPr>
          <a:xfrm flipV="1">
            <a:off x="442913" y="5969340"/>
            <a:ext cx="11306175" cy="783"/>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userDrawn="1"/>
        </p:nvSpPr>
        <p:spPr>
          <a:xfrm>
            <a:off x="5136379" y="5969340"/>
            <a:ext cx="1919243" cy="646331"/>
          </a:xfrm>
          <a:prstGeom prst="rect">
            <a:avLst/>
          </a:prstGeom>
          <a:noFill/>
        </p:spPr>
        <p:txBody>
          <a:bodyPr wrap="square" rtlCol="0" anchor="b">
            <a:spAutoFit/>
          </a:bodyPr>
          <a:lstStyle/>
          <a:p>
            <a:pPr algn="ctr"/>
            <a:endParaRPr lang="sl-SI" altLang="sl-SI" sz="900" dirty="0" smtClean="0">
              <a:solidFill>
                <a:schemeClr val="bg1"/>
              </a:solidFill>
            </a:endParaRPr>
          </a:p>
          <a:p>
            <a:pPr algn="ctr"/>
            <a:fld id="{CCF061A5-FB0C-440E-A4AB-F09F6F61913A}" type="slidenum">
              <a:rPr lang="sl-SI" altLang="sl-SI" sz="900" smtClean="0">
                <a:solidFill>
                  <a:schemeClr val="bg1"/>
                </a:solidFill>
              </a:rPr>
              <a:pPr algn="ctr"/>
              <a:t>‹#›</a:t>
            </a:fld>
            <a:endParaRPr lang="sl-SI" altLang="sl-SI" sz="900" dirty="0" smtClean="0">
              <a:solidFill>
                <a:schemeClr val="bg1"/>
              </a:solidFill>
            </a:endParaRPr>
          </a:p>
          <a:p>
            <a:pPr algn="ctr"/>
            <a:r>
              <a:rPr lang="sl-SI" altLang="sl-SI" sz="900" dirty="0" smtClean="0">
                <a:solidFill>
                  <a:schemeClr val="bg1"/>
                </a:solidFill>
              </a:rPr>
              <a:t> </a:t>
            </a:r>
          </a:p>
          <a:p>
            <a:pPr algn="ctr"/>
            <a:fld id="{410DB1AD-423C-482B-A585-9EACAE490602}" type="datetime4">
              <a:rPr lang="sl-SI" altLang="sl-SI" sz="900" smtClean="0">
                <a:solidFill>
                  <a:schemeClr val="bg1"/>
                </a:solidFill>
              </a:rPr>
              <a:pPr algn="ctr"/>
              <a:t>19. september 2024</a:t>
            </a:fld>
            <a:endParaRPr lang="sl-SI" altLang="sl-SI" sz="900" dirty="0" smtClean="0">
              <a:solidFill>
                <a:schemeClr val="bg1"/>
              </a:solidFill>
            </a:endParaRPr>
          </a:p>
        </p:txBody>
      </p:sp>
      <p:pic>
        <p:nvPicPr>
          <p:cNvPr id="11" name="Picture 10"/>
          <p:cNvPicPr>
            <a:picLocks/>
          </p:cNvPicPr>
          <p:nvPr userDrawn="1"/>
        </p:nvPicPr>
        <p:blipFill rotWithShape="1">
          <a:blip r:embed="rId10" cstate="print">
            <a:extLst>
              <a:ext uri="{28A0092B-C50C-407E-A947-70E740481C1C}">
                <a14:useLocalDpi xmlns:a14="http://schemas.microsoft.com/office/drawing/2010/main" val="0"/>
              </a:ext>
            </a:extLst>
          </a:blip>
          <a:srcRect l="29148" t="31021" r="28840" b="30785"/>
          <a:stretch/>
        </p:blipFill>
        <p:spPr>
          <a:xfrm>
            <a:off x="10224000" y="324000"/>
            <a:ext cx="1188000" cy="1080000"/>
          </a:xfrm>
          <a:prstGeom prst="rect">
            <a:avLst/>
          </a:prstGeom>
        </p:spPr>
      </p:pic>
    </p:spTree>
    <p:extLst>
      <p:ext uri="{BB962C8B-B14F-4D97-AF65-F5344CB8AC3E}">
        <p14:creationId xmlns:p14="http://schemas.microsoft.com/office/powerpoint/2010/main" val="28413887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27" r:id="rId3"/>
    <p:sldLayoutId id="2147483728" r:id="rId4"/>
    <p:sldLayoutId id="2147483729" r:id="rId5"/>
    <p:sldLayoutId id="2147483730" r:id="rId6"/>
    <p:sldLayoutId id="2147483731" r:id="rId7"/>
    <p:sldLayoutId id="2147483740" r:id="rId8"/>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b="1"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71">
          <p15:clr>
            <a:srgbClr val="F26B43"/>
          </p15:clr>
        </p15:guide>
        <p15:guide id="2" orient="horz" pos="3725">
          <p15:clr>
            <a:srgbClr val="F26B43"/>
          </p15:clr>
        </p15:guide>
        <p15:guide id="3" pos="529">
          <p15:clr>
            <a:srgbClr val="F26B43"/>
          </p15:clr>
        </p15:guide>
        <p15:guide id="4" pos="7151">
          <p15:clr>
            <a:srgbClr val="F26B43"/>
          </p15:clr>
        </p15:guide>
        <p15:guide id="5" pos="6221">
          <p15:clr>
            <a:srgbClr val="F26B43"/>
          </p15:clr>
        </p15:guide>
        <p15:guide id="6" orient="horz" pos="21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788" y="365127"/>
            <a:ext cx="9036049" cy="1335086"/>
          </a:xfrm>
          <a:prstGeom prst="rect">
            <a:avLst/>
          </a:prstGeom>
        </p:spPr>
        <p:txBody>
          <a:bodyPr vert="horz" lIns="91440" tIns="45720" rIns="91440" bIns="45720" rtlCol="0" anchor="b">
            <a:normAutofit/>
          </a:bodyPr>
          <a:lstStyle/>
          <a:p>
            <a:r>
              <a:rPr lang="en-US" smtClean="0"/>
              <a:t>Click to edit Master title style</a:t>
            </a:r>
            <a:endParaRPr lang="sl-SI" dirty="0"/>
          </a:p>
        </p:txBody>
      </p:sp>
      <p:sp>
        <p:nvSpPr>
          <p:cNvPr id="3" name="Text Placeholder 2"/>
          <p:cNvSpPr>
            <a:spLocks noGrp="1"/>
          </p:cNvSpPr>
          <p:nvPr>
            <p:ph type="body" idx="1"/>
          </p:nvPr>
        </p:nvSpPr>
        <p:spPr>
          <a:xfrm>
            <a:off x="839788" y="1825625"/>
            <a:ext cx="10512425" cy="408781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pic>
        <p:nvPicPr>
          <p:cNvPr id="9" name="Picture 8"/>
          <p:cNvPicPr>
            <a:picLocks/>
          </p:cNvPicPr>
          <p:nvPr userDrawn="1"/>
        </p:nvPicPr>
        <p:blipFill>
          <a:blip r:embed="rId8">
            <a:extLst>
              <a:ext uri="{28A0092B-C50C-407E-A947-70E740481C1C}">
                <a14:useLocalDpi xmlns:a14="http://schemas.microsoft.com/office/drawing/2010/main" val="0"/>
              </a:ext>
            </a:extLst>
          </a:blip>
          <a:stretch>
            <a:fillRect/>
          </a:stretch>
        </p:blipFill>
        <p:spPr>
          <a:xfrm>
            <a:off x="9404803" y="-553399"/>
            <a:ext cx="2817840" cy="2827763"/>
          </a:xfrm>
          <a:prstGeom prst="rect">
            <a:avLst/>
          </a:prstGeom>
        </p:spPr>
      </p:pic>
      <p:cxnSp>
        <p:nvCxnSpPr>
          <p:cNvPr id="10" name="Straight Connector 9"/>
          <p:cNvCxnSpPr/>
          <p:nvPr userDrawn="1"/>
        </p:nvCxnSpPr>
        <p:spPr>
          <a:xfrm flipV="1">
            <a:off x="442913" y="5969340"/>
            <a:ext cx="11306175" cy="783"/>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userDrawn="1"/>
        </p:nvSpPr>
        <p:spPr>
          <a:xfrm>
            <a:off x="5136379" y="5969340"/>
            <a:ext cx="1919243" cy="646331"/>
          </a:xfrm>
          <a:prstGeom prst="rect">
            <a:avLst/>
          </a:prstGeom>
          <a:noFill/>
        </p:spPr>
        <p:txBody>
          <a:bodyPr wrap="square" rtlCol="0" anchor="b">
            <a:spAutoFit/>
          </a:bodyPr>
          <a:lstStyle/>
          <a:p>
            <a:pPr algn="ctr"/>
            <a:endParaRPr lang="sl-SI" altLang="sl-SI" sz="900" dirty="0" smtClean="0">
              <a:solidFill>
                <a:schemeClr val="bg1"/>
              </a:solidFill>
            </a:endParaRPr>
          </a:p>
          <a:p>
            <a:pPr algn="ctr"/>
            <a:fld id="{CCF061A5-FB0C-440E-A4AB-F09F6F61913A}" type="slidenum">
              <a:rPr lang="sl-SI" altLang="sl-SI" sz="900" smtClean="0">
                <a:solidFill>
                  <a:schemeClr val="bg1"/>
                </a:solidFill>
              </a:rPr>
              <a:pPr algn="ctr"/>
              <a:t>‹#›</a:t>
            </a:fld>
            <a:endParaRPr lang="sl-SI" altLang="sl-SI" sz="900" dirty="0" smtClean="0">
              <a:solidFill>
                <a:schemeClr val="bg1"/>
              </a:solidFill>
            </a:endParaRPr>
          </a:p>
          <a:p>
            <a:pPr algn="ctr"/>
            <a:r>
              <a:rPr lang="sl-SI" altLang="sl-SI" sz="900" dirty="0" smtClean="0">
                <a:solidFill>
                  <a:schemeClr val="bg1"/>
                </a:solidFill>
              </a:rPr>
              <a:t> </a:t>
            </a:r>
          </a:p>
          <a:p>
            <a:pPr algn="ctr"/>
            <a:fld id="{410DB1AD-423C-482B-A585-9EACAE490602}" type="datetime4">
              <a:rPr lang="sl-SI" altLang="sl-SI" sz="900" smtClean="0">
                <a:solidFill>
                  <a:schemeClr val="bg1"/>
                </a:solidFill>
              </a:rPr>
              <a:pPr algn="ctr"/>
              <a:t>19. september 2024</a:t>
            </a:fld>
            <a:endParaRPr lang="sl-SI" altLang="sl-SI" sz="900" dirty="0" smtClean="0">
              <a:solidFill>
                <a:schemeClr val="bg1"/>
              </a:solidFill>
            </a:endParaRPr>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2247" y="6059191"/>
            <a:ext cx="2431833" cy="747577"/>
          </a:xfrm>
          <a:prstGeom prst="rect">
            <a:avLst/>
          </a:prstGeom>
        </p:spPr>
      </p:pic>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4112" y="5908251"/>
            <a:ext cx="1786160" cy="725092"/>
          </a:xfrm>
          <a:prstGeom prst="rect">
            <a:avLst/>
          </a:prstGeom>
        </p:spPr>
      </p:pic>
    </p:spTree>
    <p:extLst>
      <p:ext uri="{BB962C8B-B14F-4D97-AF65-F5344CB8AC3E}">
        <p14:creationId xmlns:p14="http://schemas.microsoft.com/office/powerpoint/2010/main" val="411775761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b="1"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71">
          <p15:clr>
            <a:srgbClr val="F26B43"/>
          </p15:clr>
        </p15:guide>
        <p15:guide id="2" orient="horz" pos="3725">
          <p15:clr>
            <a:srgbClr val="F26B43"/>
          </p15:clr>
        </p15:guide>
        <p15:guide id="3" pos="529">
          <p15:clr>
            <a:srgbClr val="F26B43"/>
          </p15:clr>
        </p15:guide>
        <p15:guide id="4" pos="7151">
          <p15:clr>
            <a:srgbClr val="F26B43"/>
          </p15:clr>
        </p15:guide>
        <p15:guide id="5" pos="6221">
          <p15:clr>
            <a:srgbClr val="F26B43"/>
          </p15:clr>
        </p15:guide>
        <p15:guide id="6" orient="horz" pos="21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788" y="365127"/>
            <a:ext cx="9036049" cy="1335086"/>
          </a:xfrm>
          <a:prstGeom prst="rect">
            <a:avLst/>
          </a:prstGeom>
        </p:spPr>
        <p:txBody>
          <a:bodyPr vert="horz" lIns="91440" tIns="45720" rIns="91440" bIns="45720" rtlCol="0" anchor="b">
            <a:normAutofit/>
          </a:bodyPr>
          <a:lstStyle/>
          <a:p>
            <a:r>
              <a:rPr lang="en-US" smtClean="0"/>
              <a:t>Click to edit Master title style</a:t>
            </a:r>
            <a:endParaRPr lang="sl-SI" dirty="0"/>
          </a:p>
        </p:txBody>
      </p:sp>
      <p:sp>
        <p:nvSpPr>
          <p:cNvPr id="3" name="Text Placeholder 2"/>
          <p:cNvSpPr>
            <a:spLocks noGrp="1"/>
          </p:cNvSpPr>
          <p:nvPr>
            <p:ph type="body" idx="1"/>
          </p:nvPr>
        </p:nvSpPr>
        <p:spPr>
          <a:xfrm>
            <a:off x="839788" y="1825625"/>
            <a:ext cx="10512425" cy="408781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cxnSp>
        <p:nvCxnSpPr>
          <p:cNvPr id="10" name="Straight Connector 9"/>
          <p:cNvCxnSpPr/>
          <p:nvPr userDrawn="1"/>
        </p:nvCxnSpPr>
        <p:spPr>
          <a:xfrm flipV="1">
            <a:off x="442913" y="5969340"/>
            <a:ext cx="11306175" cy="783"/>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userDrawn="1"/>
        </p:nvSpPr>
        <p:spPr>
          <a:xfrm>
            <a:off x="5136379" y="5969340"/>
            <a:ext cx="1919243" cy="646331"/>
          </a:xfrm>
          <a:prstGeom prst="rect">
            <a:avLst/>
          </a:prstGeom>
          <a:noFill/>
        </p:spPr>
        <p:txBody>
          <a:bodyPr wrap="square" rtlCol="0" anchor="b">
            <a:spAutoFit/>
          </a:bodyPr>
          <a:lstStyle/>
          <a:p>
            <a:pPr algn="ctr"/>
            <a:endParaRPr lang="sl-SI" altLang="sl-SI" sz="900" dirty="0" smtClean="0">
              <a:solidFill>
                <a:schemeClr val="bg1"/>
              </a:solidFill>
            </a:endParaRPr>
          </a:p>
          <a:p>
            <a:pPr algn="ctr"/>
            <a:fld id="{CCF061A5-FB0C-440E-A4AB-F09F6F61913A}" type="slidenum">
              <a:rPr lang="sl-SI" altLang="sl-SI" sz="900" smtClean="0">
                <a:solidFill>
                  <a:schemeClr val="bg1"/>
                </a:solidFill>
              </a:rPr>
              <a:pPr algn="ctr"/>
              <a:t>‹#›</a:t>
            </a:fld>
            <a:endParaRPr lang="sl-SI" altLang="sl-SI" sz="900" dirty="0" smtClean="0">
              <a:solidFill>
                <a:schemeClr val="bg1"/>
              </a:solidFill>
            </a:endParaRPr>
          </a:p>
          <a:p>
            <a:pPr algn="ctr"/>
            <a:r>
              <a:rPr lang="sl-SI" altLang="sl-SI" sz="900" dirty="0" smtClean="0">
                <a:solidFill>
                  <a:schemeClr val="bg1"/>
                </a:solidFill>
              </a:rPr>
              <a:t> </a:t>
            </a:r>
          </a:p>
          <a:p>
            <a:pPr algn="ctr"/>
            <a:fld id="{410DB1AD-423C-482B-A585-9EACAE490602}" type="datetime4">
              <a:rPr lang="sl-SI" altLang="sl-SI" sz="900" smtClean="0">
                <a:solidFill>
                  <a:schemeClr val="bg1"/>
                </a:solidFill>
              </a:rPr>
              <a:pPr algn="ctr"/>
              <a:t>19. september 2024</a:t>
            </a:fld>
            <a:endParaRPr lang="sl-SI" altLang="sl-SI" sz="900" dirty="0" smtClean="0">
              <a:solidFill>
                <a:schemeClr val="bg1"/>
              </a:solidFill>
            </a:endParaRPr>
          </a:p>
        </p:txBody>
      </p:sp>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2247" y="6059191"/>
            <a:ext cx="2431833" cy="747577"/>
          </a:xfrm>
          <a:prstGeom prst="rect">
            <a:avLst/>
          </a:prstGeom>
        </p:spPr>
      </p:pic>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84112" y="5908251"/>
            <a:ext cx="1786160" cy="725092"/>
          </a:xfrm>
          <a:prstGeom prst="rect">
            <a:avLst/>
          </a:prstGeom>
        </p:spPr>
      </p:pic>
    </p:spTree>
    <p:extLst>
      <p:ext uri="{BB962C8B-B14F-4D97-AF65-F5344CB8AC3E}">
        <p14:creationId xmlns:p14="http://schemas.microsoft.com/office/powerpoint/2010/main" val="40175371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b="1"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71">
          <p15:clr>
            <a:srgbClr val="F26B43"/>
          </p15:clr>
        </p15:guide>
        <p15:guide id="2" orient="horz" pos="3725">
          <p15:clr>
            <a:srgbClr val="F26B43"/>
          </p15:clr>
        </p15:guide>
        <p15:guide id="3" pos="529">
          <p15:clr>
            <a:srgbClr val="F26B43"/>
          </p15:clr>
        </p15:guide>
        <p15:guide id="4" pos="7151">
          <p15:clr>
            <a:srgbClr val="F26B43"/>
          </p15:clr>
        </p15:guide>
        <p15:guide id="5" pos="6221">
          <p15:clr>
            <a:srgbClr val="F26B43"/>
          </p15:clr>
        </p15:guide>
        <p15:guide id="6" orient="horz" pos="21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271715"/>
      </p:ext>
    </p:extLst>
  </p:cSld>
  <p:clrMap bg1="lt1" tx1="dk1" bg2="lt2" tx2="dk2" accent1="accent1" accent2="accent2" accent3="accent3" accent4="accent4" accent5="accent5" accent6="accent6" hlink="hlink" folHlink="folHlink"/>
  <p:sldLayoutIdLst>
    <p:sldLayoutId id="2147483677" r:id="rId1"/>
    <p:sldLayoutId id="2147483708" r:id="rId2"/>
    <p:sldLayoutId id="2147483726" r:id="rId3"/>
    <p:sldLayoutId id="2147483678" r:id="rId4"/>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lang="sl-SI" sz="3300" b="1" kern="1200" dirty="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667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www.cmepius.si/wp-content/uploads/2023/12/Upraviceni-prijavitelji-in-upraviceni-programi-izobrazevanja-odraslih-in-aktivnosti-v-KA1-KA121-ADU-KA122-ADU-na-podrocju-izobrazevanja-odraslih_2023.pdf"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cmepius.si/wp-content/uploads/2023/11/2024-ErasmusProgramme-Guide_SL.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www.cmepius.si/wp-content/uploads/2023/12/Upraviceni-prijavitelji-in-upraviceni-programi-izobrazevanja-odraslih-in-aktivnosti-v-KA1-KA121-ADU-KA122-ADU-na-podrocju-izobrazevanja-odraslih_2023.pdf"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www.cmepius.si/wp-content/uploads/2023/11/2024-ErasmusProgramme-Guide_SL.pdf"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cmepius.si/wp-content/uploads/2022/11/ErasmusProgramme-Guide2023_sl.pdf"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mepius.si/mednarodno-sodelovanje/moznosti-sodelovanja/erasmus/erasmus-ka1/erasmus-ka1-ae/?hilite=u%C4%8Dinek+in+diseminacija"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www.cmepius.si/wp-content/uploads/2023/11/2024-ErasmusProgramme-Guide_SL.pdf"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hyperlink" Target="https://www.cmepius.si/wp-content/uploads/2023/11/2024-ErasmusProgramme-Guide_SL.pdf" TargetMode="Externa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cmepius.si/mednarodno-sodelovanje/kako-zaceti/5-korakov-do-projekta/"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www.cmepius.si/wp-content/uploads/2023/11/2024-ErasmusProgramme-Guide_SL.pdf"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file:///C:\Users\anasta\AppData\Local\Temp\Erasmus-Vodnik-za-prijavitelje-SL-3.pdf"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file:///C:\Users\anasta\AppData\Local\Temp\Erasmus-Vodnik-za-prijavitelje-SL-3.pdf"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s://www.cmepius.si/mednarodno-sodelovanje/kako-zaceti/"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epale.ec.europa.eu/sl/nss"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hyperlink" Target="https://epale.ec.europa.eu/sl/eulogin"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8" Type="http://schemas.openxmlformats.org/officeDocument/2006/relationships/hyperlink" Target="https://epale.ec.europa.eu/sl/blog/motiviranje-branja-tezki-bralci" TargetMode="External"/><Relationship Id="rId13" Type="http://schemas.openxmlformats.org/officeDocument/2006/relationships/hyperlink" Target="https://epale.ec.europa.eu/sl/blog/beleznica-erasmus-projekt-mobilnosti-knjiznicarjev" TargetMode="External"/><Relationship Id="rId3" Type="http://schemas.openxmlformats.org/officeDocument/2006/relationships/hyperlink" Target="https://epale.ec.europa.eu/sl/blog/knjiznica-kot-inkluzivni-prostor-0" TargetMode="External"/><Relationship Id="rId7" Type="http://schemas.openxmlformats.org/officeDocument/2006/relationships/hyperlink" Target="https://epale.ec.europa.eu/sl/blog/erasmus-programi-zavihteli-knjiznico-ormoz-med-stiri-najboljse-zelene-knjiznice-na-svetu" TargetMode="External"/><Relationship Id="rId12" Type="http://schemas.openxmlformats.org/officeDocument/2006/relationships/hyperlink" Target="https://epale.ec.europa.eu/sl/blog/delovni-obisk-na-finskem-v-okviru-projekta-erasmus" TargetMode="External"/><Relationship Id="rId17" Type="http://schemas.openxmlformats.org/officeDocument/2006/relationships/hyperlink" Target="https://epale.ec.europa.eu/sl/blog/erasmus-tecaj-informacijsko-komunikacijske-tehnologije-ikt-spletne-aplikacije-druzbena-omrezja" TargetMode="External"/><Relationship Id="rId2" Type="http://schemas.openxmlformats.org/officeDocument/2006/relationships/notesSlide" Target="../notesSlides/notesSlide24.xml"/><Relationship Id="rId16" Type="http://schemas.openxmlformats.org/officeDocument/2006/relationships/hyperlink" Target="https://epale.ec.europa.eu/sl/blog/cez-mejo-po-idejo" TargetMode="External"/><Relationship Id="rId1" Type="http://schemas.openxmlformats.org/officeDocument/2006/relationships/slideLayout" Target="../slideLayouts/slideLayout16.xml"/><Relationship Id="rId6" Type="http://schemas.openxmlformats.org/officeDocument/2006/relationships/hyperlink" Target="https://epale.ec.europa.eu/sl/blog/detektivka-v-knjiznici" TargetMode="External"/><Relationship Id="rId11" Type="http://schemas.openxmlformats.org/officeDocument/2006/relationships/hyperlink" Target="https://epale.ec.europa.eu/sl/blog/knjiznica-v-centru-usposabljanje-zaposlenih-za-delo-z-uporabniki-z-demenco-njihovimi-skrbniki" TargetMode="External"/><Relationship Id="rId5" Type="http://schemas.openxmlformats.org/officeDocument/2006/relationships/hyperlink" Target="https://epale.ec.europa.eu/sl/blog/varuhi-dediscine-po-sledeh-mateja-vrecerja" TargetMode="External"/><Relationship Id="rId15" Type="http://schemas.openxmlformats.org/officeDocument/2006/relationships/hyperlink" Target="https://epale.ec.europa.eu/sl/blog/knjiznica-kot-inkluzivni-prostor-srbska-srcnost-sproscenost" TargetMode="External"/><Relationship Id="rId10" Type="http://schemas.openxmlformats.org/officeDocument/2006/relationships/hyperlink" Target="https://epale.ec.europa.eu/sl/blog/litovske-knjiznice-izoboljsujejo-zivljenja-svojih-uporabnikov" TargetMode="External"/><Relationship Id="rId4" Type="http://schemas.openxmlformats.org/officeDocument/2006/relationships/hyperlink" Target="https://epale.ec.europa.eu/sl/blog/preplet-zgodb-prijateljstev" TargetMode="External"/><Relationship Id="rId9" Type="http://schemas.openxmlformats.org/officeDocument/2006/relationships/hyperlink" Target="https://epale.ec.europa.eu/sl/blog/porocilo-z-delovne-mobilnosti-v-milanu-v-okviru-projekta-erasmus" TargetMode="External"/><Relationship Id="rId14" Type="http://schemas.openxmlformats.org/officeDocument/2006/relationships/hyperlink" Target="https://epale.ec.europa.eu/sl/blog/delovni-obisk-na-norveskem-v-okviru-projekta-erasmus"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epale.ec.europa.eu/en/content/croatia-ideas-programs-library-communities" TargetMode="External"/><Relationship Id="rId3" Type="http://schemas.openxmlformats.org/officeDocument/2006/relationships/hyperlink" Target="https://epale.ec.europa.eu/en/content/rleu-connecting-libraries-eu-ressources" TargetMode="External"/><Relationship Id="rId7" Type="http://schemas.openxmlformats.org/officeDocument/2006/relationships/hyperlink" Target="https://epale.ec.europa.eu/en/blog/public-libraries-2030-connecting-advocating-innovating" TargetMode="External"/><Relationship Id="rId2" Type="http://schemas.openxmlformats.org/officeDocument/2006/relationships/hyperlink" Target="https://epale.ec.europa.eu/en/blog/regional-development-task-finland-creating-operating-learning-and-developing-together" TargetMode="External"/><Relationship Id="rId1" Type="http://schemas.openxmlformats.org/officeDocument/2006/relationships/slideLayout" Target="../slideLayouts/slideLayout16.xml"/><Relationship Id="rId6" Type="http://schemas.openxmlformats.org/officeDocument/2006/relationships/hyperlink" Target="https://epale.ec.europa.eu/en/content/library-storytelling-nurturing-traditions-and-searching-innovation" TargetMode="External"/><Relationship Id="rId11" Type="http://schemas.openxmlformats.org/officeDocument/2006/relationships/hyperlink" Target="https://epale.ec.europa.eu/en/blog/my-knjiznica-koper-biblioteca-capodistria-or-how-slovenian-libraries-foster-and-consolidate" TargetMode="External"/><Relationship Id="rId5" Type="http://schemas.openxmlformats.org/officeDocument/2006/relationships/hyperlink" Target="https://epale.ec.europa.eu/en/blog/eu-readart-first-european-digital-library-book-trailers-and-adults-creative-expressions" TargetMode="External"/><Relationship Id="rId10" Type="http://schemas.openxmlformats.org/officeDocument/2006/relationships/hyperlink" Target="https://epale.ec.europa.eu/en/resource-centre/content/resourcinglibraries-series-4-webinars" TargetMode="External"/><Relationship Id="rId4" Type="http://schemas.openxmlformats.org/officeDocument/2006/relationships/hyperlink" Target="https://epale.ec.europa.eu/en/resource-centre/content/rleu-connecting-libraries-eu-ressources" TargetMode="External"/><Relationship Id="rId9" Type="http://schemas.openxmlformats.org/officeDocument/2006/relationships/hyperlink" Target="https://epale.ec.europa.eu/en/blog/epale-podcast-re-imagining-public-libraries-learning-communities"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epale.ec.europa.eu/sl/blog/priprava-vase-prijave-za-program-erasmus-10-nasvetov-za-uspeh" TargetMode="External"/><Relationship Id="rId3" Type="http://schemas.openxmlformats.org/officeDocument/2006/relationships/hyperlink" Target="https://epale.ec.europa.eu/sl/content/serija-podkastov-erasmus-revealed" TargetMode="External"/><Relationship Id="rId7" Type="http://schemas.openxmlformats.org/officeDocument/2006/relationships/hyperlink" Target="https://epale.ec.europa.eu/sl/content/posodobljen-epale-mooc-financne-priloznosti-programa-erasmus-za-izvajalce-izobrazevanja" TargetMode="External"/><Relationship Id="rId2" Type="http://schemas.openxmlformats.org/officeDocument/2006/relationships/hyperlink" Target="https://www.cmepius.si/" TargetMode="External"/><Relationship Id="rId1" Type="http://schemas.openxmlformats.org/officeDocument/2006/relationships/slideLayout" Target="../slideLayouts/slideLayout16.xml"/><Relationship Id="rId6" Type="http://schemas.openxmlformats.org/officeDocument/2006/relationships/hyperlink" Target="https://epale.ec.europa.eu/sl/blog/podkast-epale-mobilnost-v-izobrazevanju-odraslih-kako-zakaj" TargetMode="External"/><Relationship Id="rId5" Type="http://schemas.openxmlformats.org/officeDocument/2006/relationships/hyperlink" Target="https://www.cmepius.si/mednarodno-sodelovanje/" TargetMode="External"/><Relationship Id="rId4" Type="http://schemas.openxmlformats.org/officeDocument/2006/relationships/hyperlink" Target="https://www.cmepius.si/razvijamo-za-vas/primeri-dobrih-praks/" TargetMode="External"/><Relationship Id="rId9" Type="http://schemas.openxmlformats.org/officeDocument/2006/relationships/hyperlink" Target="https://epale.ec.europa.eu/sl/blog/erasmus-za-izobrazevanje-odraslih-ucenje-mrezenje-po-evrop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erasmusdays.eu/" TargetMode="External"/><Relationship Id="rId7" Type="http://schemas.openxmlformats.org/officeDocument/2006/relationships/hyperlink" Target="https://epale.ec.europa.eu/sl/blog/knjizni-klub-skupnosti-epale-transformativna-moc-izobrazevanja-konferenca-skupnosti-epale-2024"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hyperlink" Target="https://epale.ec.europa.eu/sl/blog/konferenca-skupnosti-epale-2024-naprej-izobrazevanje-odraslih-sprozanje-sprememb-oblikovanje" TargetMode="External"/><Relationship Id="rId5" Type="http://schemas.openxmlformats.org/officeDocument/2006/relationships/image" Target="../media/image42.png"/><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hyperlink" Target="mailto:spela.mocilnikar@cmepius.si"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hyperlink" Target="mailto:ana.stanovnik-percic@cmepius.si" TargetMode="External"/><Relationship Id="rId4" Type="http://schemas.openxmlformats.org/officeDocument/2006/relationships/hyperlink" Target="mailto:peter.dosen@cmepius.si"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ec.europa.eu/" TargetMode="External"/><Relationship Id="rId7"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hyperlink" Target="https://ec.europa.eu/social/BlobServlet?docId=22827&amp;langId=sl" TargetMode="External"/><Relationship Id="rId5" Type="http://schemas.openxmlformats.org/officeDocument/2006/relationships/hyperlink" Target="https://ec.europa.eu/social/main.jsp?catId=1223&amp;langId=sl" TargetMode="External"/><Relationship Id="rId4" Type="http://schemas.openxmlformats.org/officeDocument/2006/relationships/hyperlink" Target="https://education.ec.europa.eu/sl/akcijski-nacrt-za-digitalno-izobrazevanje-2021-202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www.cmepius.si/mednarodno-sodelovanje/moznosti-sodelovanja/zeleni-erasmus/" TargetMode="External"/><Relationship Id="rId2" Type="http://schemas.openxmlformats.org/officeDocument/2006/relationships/hyperlink" Target="https://www.cmepius.si/mednarodno-sodelovanje/moznosti-sodelovanja/vkljucujoci-erasmus/" TargetMode="External"/><Relationship Id="rId1" Type="http://schemas.openxmlformats.org/officeDocument/2006/relationships/slideLayout" Target="../slideLayouts/slideLayout16.xml"/><Relationship Id="rId6" Type="http://schemas.openxmlformats.org/officeDocument/2006/relationships/hyperlink" Target="https://www.cmepius.si/mednarodno-sodelovanje/moznosti-sodelovanja/prioritete-programa-erasmus/" TargetMode="External"/><Relationship Id="rId5" Type="http://schemas.openxmlformats.org/officeDocument/2006/relationships/hyperlink" Target="https://www.cmepius.si/mednarodno-sodelovanje/moznosti-sodelovanja/aktivna-participacija/" TargetMode="External"/><Relationship Id="rId4" Type="http://schemas.openxmlformats.org/officeDocument/2006/relationships/hyperlink" Target="https://www.cmepius.si/mednarodno-sodelovanje/moznosti-sodelovanja/digitalni-erasmu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Možnosti </a:t>
            </a:r>
            <a:r>
              <a:rPr lang="sl-SI" dirty="0"/>
              <a:t>sofinanciranja projektov v okviru programa Erasmus+, KA1 in KA2, za področje izobraževanja odraslih </a:t>
            </a:r>
          </a:p>
        </p:txBody>
      </p:sp>
      <p:sp>
        <p:nvSpPr>
          <p:cNvPr id="3" name="Text Placeholder 2"/>
          <p:cNvSpPr>
            <a:spLocks noGrp="1"/>
          </p:cNvSpPr>
          <p:nvPr>
            <p:ph type="body" idx="1"/>
          </p:nvPr>
        </p:nvSpPr>
        <p:spPr/>
        <p:txBody>
          <a:bodyPr/>
          <a:lstStyle/>
          <a:p>
            <a:r>
              <a:rPr lang="sl-SI" dirty="0"/>
              <a:t>Špela Močilnikar, </a:t>
            </a:r>
            <a:r>
              <a:rPr lang="sl-SI" i="1" dirty="0"/>
              <a:t>CMEPIUS – Center Republike Slovenije za mobilnost in evropske programe izobraževanja in usposabljanja</a:t>
            </a:r>
            <a:endParaRPr lang="sl-SI" dirty="0"/>
          </a:p>
        </p:txBody>
      </p:sp>
    </p:spTree>
    <p:extLst>
      <p:ext uri="{BB962C8B-B14F-4D97-AF65-F5344CB8AC3E}">
        <p14:creationId xmlns:p14="http://schemas.microsoft.com/office/powerpoint/2010/main" val="2140595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21592" y="6227545"/>
            <a:ext cx="1848050" cy="369332"/>
          </a:xfrm>
          <a:prstGeom prst="rect">
            <a:avLst/>
          </a:prstGeom>
          <a:noFill/>
        </p:spPr>
        <p:txBody>
          <a:bodyPr wrap="square" rtlCol="0">
            <a:spAutoFit/>
          </a:bodyPr>
          <a:lstStyle/>
          <a:p>
            <a:r>
              <a:rPr lang="en-US" dirty="0" smtClean="0"/>
              <a:t>12</a:t>
            </a:r>
            <a:endParaRPr lang="sl-SI" dirty="0"/>
          </a:p>
        </p:txBody>
      </p:sp>
      <p:sp>
        <p:nvSpPr>
          <p:cNvPr id="7" name="Rounded Rectangle 6"/>
          <p:cNvSpPr/>
          <p:nvPr/>
        </p:nvSpPr>
        <p:spPr>
          <a:xfrm>
            <a:off x="747642" y="974819"/>
            <a:ext cx="2659117" cy="122971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l-SI" sz="1600" b="1" dirty="0" smtClean="0">
                <a:solidFill>
                  <a:schemeClr val="tx1"/>
                </a:solidFill>
              </a:rPr>
              <a:t>Ključna aktivnost 1 (KA1)</a:t>
            </a:r>
          </a:p>
          <a:p>
            <a:pPr algn="ctr"/>
            <a:r>
              <a:rPr lang="sl-SI" sz="1600" b="1" dirty="0" smtClean="0">
                <a:solidFill>
                  <a:schemeClr val="tx1"/>
                </a:solidFill>
              </a:rPr>
              <a:t>Projekti mobilnosti posameznikov</a:t>
            </a:r>
            <a:endParaRPr lang="en-GB" sz="1600" b="1" dirty="0">
              <a:solidFill>
                <a:schemeClr val="tx1"/>
              </a:solidFill>
            </a:endParaRPr>
          </a:p>
        </p:txBody>
      </p:sp>
      <p:sp>
        <p:nvSpPr>
          <p:cNvPr id="8" name="Rounded Rectangle 7"/>
          <p:cNvSpPr/>
          <p:nvPr/>
        </p:nvSpPr>
        <p:spPr>
          <a:xfrm>
            <a:off x="5804336" y="1631868"/>
            <a:ext cx="2659117" cy="122971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l-SI" sz="1600" b="1" dirty="0" smtClean="0">
                <a:solidFill>
                  <a:schemeClr val="tx1"/>
                </a:solidFill>
              </a:rPr>
              <a:t>Ključna aktivnost 2 (KA2)</a:t>
            </a:r>
          </a:p>
          <a:p>
            <a:pPr algn="ctr"/>
            <a:r>
              <a:rPr lang="sl-SI" sz="1600" b="1" dirty="0" smtClean="0">
                <a:solidFill>
                  <a:schemeClr val="tx1"/>
                </a:solidFill>
              </a:rPr>
              <a:t>Projekti  partnerstev za sodelovanje</a:t>
            </a:r>
            <a:endParaRPr lang="en-GB" sz="1600" b="1" dirty="0">
              <a:solidFill>
                <a:schemeClr val="tx1"/>
              </a:solidFill>
            </a:endParaRPr>
          </a:p>
        </p:txBody>
      </p:sp>
      <p:sp>
        <p:nvSpPr>
          <p:cNvPr id="9" name="Rounded Rectangle 8"/>
          <p:cNvSpPr/>
          <p:nvPr/>
        </p:nvSpPr>
        <p:spPr>
          <a:xfrm>
            <a:off x="9559915" y="2137030"/>
            <a:ext cx="2243958" cy="12297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l-SI" sz="1600" b="1" dirty="0" smtClean="0">
                <a:solidFill>
                  <a:schemeClr val="tx1"/>
                </a:solidFill>
              </a:rPr>
              <a:t>Ključna aktivnost 3 (KA3)</a:t>
            </a:r>
          </a:p>
          <a:p>
            <a:pPr algn="ctr"/>
            <a:r>
              <a:rPr lang="sl-SI" sz="1600" b="1" dirty="0" smtClean="0">
                <a:solidFill>
                  <a:schemeClr val="tx1"/>
                </a:solidFill>
              </a:rPr>
              <a:t>Projekti podpore politikam</a:t>
            </a:r>
            <a:endParaRPr lang="en-GB" sz="1600" b="1" dirty="0">
              <a:solidFill>
                <a:schemeClr val="tx1"/>
              </a:solidFill>
            </a:endParaRPr>
          </a:p>
        </p:txBody>
      </p:sp>
      <p:sp>
        <p:nvSpPr>
          <p:cNvPr id="10" name="Rounded Rectangle 9"/>
          <p:cNvSpPr/>
          <p:nvPr/>
        </p:nvSpPr>
        <p:spPr>
          <a:xfrm>
            <a:off x="9769642" y="3751988"/>
            <a:ext cx="1937572" cy="903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dirty="0" smtClean="0"/>
              <a:t>Prijava centralizirano na ravni EK</a:t>
            </a:r>
            <a:endParaRPr lang="en-GB" sz="1600" dirty="0"/>
          </a:p>
        </p:txBody>
      </p:sp>
      <p:sp>
        <p:nvSpPr>
          <p:cNvPr id="11" name="Down Arrow 10"/>
          <p:cNvSpPr/>
          <p:nvPr/>
        </p:nvSpPr>
        <p:spPr>
          <a:xfrm>
            <a:off x="10548844" y="3366740"/>
            <a:ext cx="379167" cy="459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3" panose="05040102010807070707" pitchFamily="18" charset="2"/>
              <a:buChar char=""/>
            </a:pPr>
            <a:endParaRPr lang="en-GB" sz="1600" dirty="0"/>
          </a:p>
        </p:txBody>
      </p:sp>
      <p:sp>
        <p:nvSpPr>
          <p:cNvPr id="12" name="Rounded Rectangle 11"/>
          <p:cNvSpPr/>
          <p:nvPr/>
        </p:nvSpPr>
        <p:spPr>
          <a:xfrm>
            <a:off x="5051373" y="2979571"/>
            <a:ext cx="1862459" cy="10089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b="1" dirty="0" smtClean="0">
                <a:solidFill>
                  <a:schemeClr val="tx1"/>
                </a:solidFill>
              </a:rPr>
              <a:t>Manjša partnerstva (KA210)</a:t>
            </a:r>
            <a:endParaRPr lang="en-GB" sz="1600" b="1" dirty="0">
              <a:solidFill>
                <a:schemeClr val="tx1"/>
              </a:solidFill>
            </a:endParaRPr>
          </a:p>
        </p:txBody>
      </p:sp>
      <p:sp>
        <p:nvSpPr>
          <p:cNvPr id="14" name="Rounded Rectangle 13"/>
          <p:cNvSpPr/>
          <p:nvPr/>
        </p:nvSpPr>
        <p:spPr>
          <a:xfrm>
            <a:off x="7199435" y="2961535"/>
            <a:ext cx="1930483" cy="10089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b="1" dirty="0" smtClean="0">
                <a:solidFill>
                  <a:schemeClr val="tx1"/>
                </a:solidFill>
              </a:rPr>
              <a:t>Večja partnerstva (KA220)</a:t>
            </a:r>
            <a:endParaRPr lang="en-GB" sz="1600" b="1" dirty="0">
              <a:solidFill>
                <a:schemeClr val="tx1"/>
              </a:solidFill>
            </a:endParaRPr>
          </a:p>
        </p:txBody>
      </p:sp>
      <p:sp>
        <p:nvSpPr>
          <p:cNvPr id="15" name="Down Arrow 14"/>
          <p:cNvSpPr/>
          <p:nvPr/>
        </p:nvSpPr>
        <p:spPr>
          <a:xfrm>
            <a:off x="6268089" y="2712067"/>
            <a:ext cx="268014" cy="346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3" panose="05040102010807070707" pitchFamily="18" charset="2"/>
              <a:buChar char=""/>
            </a:pPr>
            <a:endParaRPr lang="en-GB" sz="1600" dirty="0"/>
          </a:p>
        </p:txBody>
      </p:sp>
      <p:sp>
        <p:nvSpPr>
          <p:cNvPr id="16" name="Down Arrow 15"/>
          <p:cNvSpPr/>
          <p:nvPr/>
        </p:nvSpPr>
        <p:spPr>
          <a:xfrm>
            <a:off x="7598979" y="2724849"/>
            <a:ext cx="268014" cy="346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3" panose="05040102010807070707" pitchFamily="18" charset="2"/>
              <a:buChar char=""/>
            </a:pPr>
            <a:endParaRPr lang="en-GB" sz="1600" dirty="0"/>
          </a:p>
        </p:txBody>
      </p:sp>
      <p:sp>
        <p:nvSpPr>
          <p:cNvPr id="17" name="TextBox 16"/>
          <p:cNvSpPr txBox="1"/>
          <p:nvPr/>
        </p:nvSpPr>
        <p:spPr>
          <a:xfrm>
            <a:off x="5109411" y="4012283"/>
            <a:ext cx="1804422"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sl-SI" sz="1600" dirty="0"/>
              <a:t>najmanj 2 organizaciji iz dveh različnih programskih </a:t>
            </a:r>
            <a:r>
              <a:rPr lang="sl-SI" sz="1600" dirty="0" smtClean="0"/>
              <a:t>držav</a:t>
            </a:r>
          </a:p>
          <a:p>
            <a:r>
              <a:rPr lang="sl-SI" sz="1600" dirty="0"/>
              <a:t>6–24 </a:t>
            </a:r>
            <a:r>
              <a:rPr lang="sl-SI" sz="1600" dirty="0" smtClean="0"/>
              <a:t>mesecev</a:t>
            </a:r>
          </a:p>
          <a:p>
            <a:r>
              <a:rPr lang="sl-SI" sz="1600" dirty="0"/>
              <a:t>30.000 EUR ali 60.000 EUR</a:t>
            </a:r>
            <a:endParaRPr lang="en-GB" sz="1600" dirty="0"/>
          </a:p>
        </p:txBody>
      </p:sp>
      <p:sp>
        <p:nvSpPr>
          <p:cNvPr id="18" name="TextBox 17"/>
          <p:cNvSpPr txBox="1"/>
          <p:nvPr/>
        </p:nvSpPr>
        <p:spPr>
          <a:xfrm>
            <a:off x="7238455" y="4012283"/>
            <a:ext cx="2048157"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sl-SI" sz="1600" dirty="0"/>
              <a:t>najmanj </a:t>
            </a:r>
            <a:r>
              <a:rPr lang="sl-SI" sz="1600" dirty="0" smtClean="0"/>
              <a:t>3 organizacije </a:t>
            </a:r>
            <a:r>
              <a:rPr lang="sl-SI" sz="1600" dirty="0"/>
              <a:t>iz </a:t>
            </a:r>
            <a:r>
              <a:rPr lang="sl-SI" sz="1600" dirty="0" smtClean="0"/>
              <a:t>treh </a:t>
            </a:r>
            <a:r>
              <a:rPr lang="sl-SI" sz="1600" dirty="0"/>
              <a:t>različnih programskih </a:t>
            </a:r>
            <a:r>
              <a:rPr lang="sl-SI" sz="1600" dirty="0" smtClean="0"/>
              <a:t>držav</a:t>
            </a:r>
          </a:p>
          <a:p>
            <a:r>
              <a:rPr lang="sl-SI" sz="1600" dirty="0" smtClean="0"/>
              <a:t>12–36 mesecev</a:t>
            </a:r>
          </a:p>
          <a:p>
            <a:r>
              <a:rPr lang="sl-SI" sz="1600" dirty="0"/>
              <a:t>120.000, 250.000 ali </a:t>
            </a:r>
            <a:r>
              <a:rPr lang="sl-SI" sz="1600" dirty="0" smtClean="0"/>
              <a:t>400.000 EUR</a:t>
            </a:r>
            <a:endParaRPr lang="en-GB" sz="1600" dirty="0"/>
          </a:p>
        </p:txBody>
      </p:sp>
      <p:sp>
        <p:nvSpPr>
          <p:cNvPr id="20" name="Rounded Rectangle 19"/>
          <p:cNvSpPr/>
          <p:nvPr/>
        </p:nvSpPr>
        <p:spPr>
          <a:xfrm>
            <a:off x="321828" y="2326403"/>
            <a:ext cx="1873736" cy="100899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b="1" dirty="0" smtClean="0">
                <a:solidFill>
                  <a:schemeClr val="tx1"/>
                </a:solidFill>
              </a:rPr>
              <a:t>Projekti mobilnosti </a:t>
            </a:r>
            <a:r>
              <a:rPr lang="sl-SI" sz="1600" b="1" dirty="0" err="1" smtClean="0">
                <a:solidFill>
                  <a:schemeClr val="tx1"/>
                </a:solidFill>
              </a:rPr>
              <a:t>neakreditiranih</a:t>
            </a:r>
            <a:r>
              <a:rPr lang="sl-SI" sz="1600" b="1" dirty="0" smtClean="0">
                <a:solidFill>
                  <a:schemeClr val="tx1"/>
                </a:solidFill>
              </a:rPr>
              <a:t> organizacij (KA122)</a:t>
            </a:r>
            <a:endParaRPr lang="en-GB" sz="1600" b="1" dirty="0">
              <a:solidFill>
                <a:schemeClr val="tx1"/>
              </a:solidFill>
            </a:endParaRPr>
          </a:p>
        </p:txBody>
      </p:sp>
      <p:sp>
        <p:nvSpPr>
          <p:cNvPr id="21" name="Rounded Rectangle 20"/>
          <p:cNvSpPr/>
          <p:nvPr/>
        </p:nvSpPr>
        <p:spPr>
          <a:xfrm>
            <a:off x="2401804" y="2304418"/>
            <a:ext cx="2050961" cy="123722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b="1" dirty="0" smtClean="0">
                <a:solidFill>
                  <a:schemeClr val="tx1"/>
                </a:solidFill>
              </a:rPr>
              <a:t>Akreditacija Erasmus (KA120)</a:t>
            </a:r>
          </a:p>
          <a:p>
            <a:pPr algn="ctr"/>
            <a:r>
              <a:rPr lang="sl-SI" sz="1400" b="1" dirty="0">
                <a:solidFill>
                  <a:schemeClr val="tx1"/>
                </a:solidFill>
              </a:rPr>
              <a:t>i</a:t>
            </a:r>
            <a:r>
              <a:rPr lang="sl-SI" sz="1400" b="1" dirty="0" smtClean="0">
                <a:solidFill>
                  <a:schemeClr val="tx1"/>
                </a:solidFill>
              </a:rPr>
              <a:t>ndividualna/ konzorcij za mobilnost</a:t>
            </a:r>
            <a:endParaRPr lang="en-GB" sz="1400" b="1" dirty="0">
              <a:solidFill>
                <a:schemeClr val="tx1"/>
              </a:solidFill>
            </a:endParaRPr>
          </a:p>
        </p:txBody>
      </p:sp>
      <p:sp>
        <p:nvSpPr>
          <p:cNvPr id="22" name="Rounded Rectangle 21"/>
          <p:cNvSpPr/>
          <p:nvPr/>
        </p:nvSpPr>
        <p:spPr>
          <a:xfrm>
            <a:off x="2469891" y="3751988"/>
            <a:ext cx="1873736" cy="100899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sl-SI" sz="1600" b="1" dirty="0" smtClean="0">
                <a:solidFill>
                  <a:schemeClr val="tx1"/>
                </a:solidFill>
              </a:rPr>
              <a:t>Projekti mobilnosti akreditiranih organizacij (KA121)</a:t>
            </a:r>
            <a:endParaRPr lang="en-GB" sz="1600" b="1" dirty="0">
              <a:solidFill>
                <a:schemeClr val="tx1"/>
              </a:solidFill>
            </a:endParaRPr>
          </a:p>
        </p:txBody>
      </p:sp>
      <p:sp>
        <p:nvSpPr>
          <p:cNvPr id="23" name="TextBox 22"/>
          <p:cNvSpPr txBox="1"/>
          <p:nvPr/>
        </p:nvSpPr>
        <p:spPr>
          <a:xfrm>
            <a:off x="321615" y="3366740"/>
            <a:ext cx="1828236" cy="107721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sl-SI" sz="1600" dirty="0" smtClean="0"/>
              <a:t>6–18 mesecev</a:t>
            </a:r>
          </a:p>
          <a:p>
            <a:r>
              <a:rPr lang="sl-SI" sz="1600" dirty="0" smtClean="0"/>
              <a:t>do 30 udeležencev mobilnosti na projekt</a:t>
            </a:r>
            <a:endParaRPr lang="en-GB" sz="1600" dirty="0"/>
          </a:p>
        </p:txBody>
      </p:sp>
      <p:sp>
        <p:nvSpPr>
          <p:cNvPr id="24" name="Down Arrow 23"/>
          <p:cNvSpPr/>
          <p:nvPr/>
        </p:nvSpPr>
        <p:spPr>
          <a:xfrm>
            <a:off x="1251623" y="2075642"/>
            <a:ext cx="268014" cy="346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3" panose="05040102010807070707" pitchFamily="18" charset="2"/>
              <a:buChar char=""/>
            </a:pPr>
            <a:endParaRPr lang="en-GB" sz="1600" dirty="0"/>
          </a:p>
        </p:txBody>
      </p:sp>
      <p:sp>
        <p:nvSpPr>
          <p:cNvPr id="25" name="Down Arrow 24"/>
          <p:cNvSpPr/>
          <p:nvPr/>
        </p:nvSpPr>
        <p:spPr>
          <a:xfrm>
            <a:off x="2890239" y="2053122"/>
            <a:ext cx="268014" cy="346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3" panose="05040102010807070707" pitchFamily="18" charset="2"/>
              <a:buChar char=""/>
            </a:pPr>
            <a:endParaRPr lang="en-GB" sz="1600" dirty="0"/>
          </a:p>
        </p:txBody>
      </p:sp>
      <p:sp>
        <p:nvSpPr>
          <p:cNvPr id="26" name="Down Arrow 25"/>
          <p:cNvSpPr/>
          <p:nvPr/>
        </p:nvSpPr>
        <p:spPr>
          <a:xfrm>
            <a:off x="3272752" y="3466032"/>
            <a:ext cx="268014" cy="346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3" panose="05040102010807070707" pitchFamily="18" charset="2"/>
              <a:buChar char=""/>
            </a:pPr>
            <a:endParaRPr lang="en-GB" sz="1600" dirty="0"/>
          </a:p>
        </p:txBody>
      </p:sp>
      <p:sp>
        <p:nvSpPr>
          <p:cNvPr id="27" name="TextBox 26"/>
          <p:cNvSpPr txBox="1"/>
          <p:nvPr/>
        </p:nvSpPr>
        <p:spPr>
          <a:xfrm>
            <a:off x="2401804" y="4760982"/>
            <a:ext cx="1941823" cy="107721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sl-SI" sz="1600" dirty="0" smtClean="0"/>
              <a:t>15–24 mesecev</a:t>
            </a:r>
          </a:p>
          <a:p>
            <a:r>
              <a:rPr lang="sl-SI" sz="1600" dirty="0" smtClean="0"/>
              <a:t>ni omejitve števila udeležencev mobilnosti</a:t>
            </a:r>
            <a:endParaRPr lang="en-GB" sz="1600" dirty="0"/>
          </a:p>
        </p:txBody>
      </p:sp>
      <p:sp>
        <p:nvSpPr>
          <p:cNvPr id="28" name="Title 8"/>
          <p:cNvSpPr>
            <a:spLocks noGrp="1"/>
          </p:cNvSpPr>
          <p:nvPr>
            <p:ph type="title"/>
          </p:nvPr>
        </p:nvSpPr>
        <p:spPr>
          <a:xfrm>
            <a:off x="3657600" y="365127"/>
            <a:ext cx="6218238" cy="1017587"/>
          </a:xfrm>
        </p:spPr>
        <p:txBody>
          <a:bodyPr>
            <a:normAutofit/>
          </a:bodyPr>
          <a:lstStyle/>
          <a:p>
            <a:pPr eaLnBrk="1" hangingPunct="1"/>
            <a:r>
              <a:rPr lang="sl-SI" altLang="sl-SI" dirty="0" smtClean="0">
                <a:solidFill>
                  <a:srgbClr val="252C64"/>
                </a:solidFill>
              </a:rPr>
              <a:t>Program Erasmus+ </a:t>
            </a:r>
            <a:endParaRPr lang="sl-SI" altLang="sl-SI" dirty="0">
              <a:solidFill>
                <a:srgbClr val="FF3399"/>
              </a:solidFill>
            </a:endParaRPr>
          </a:p>
        </p:txBody>
      </p:sp>
    </p:spTree>
    <p:extLst>
      <p:ext uri="{BB962C8B-B14F-4D97-AF65-F5344CB8AC3E}">
        <p14:creationId xmlns:p14="http://schemas.microsoft.com/office/powerpoint/2010/main" val="22236147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9037638" cy="678049"/>
          </a:xfrm>
        </p:spPr>
        <p:txBody>
          <a:bodyPr/>
          <a:lstStyle/>
          <a:p>
            <a:r>
              <a:rPr lang="sl-SI" dirty="0">
                <a:solidFill>
                  <a:srgbClr val="252C64"/>
                </a:solidFill>
              </a:rPr>
              <a:t>Izobraževanje in usposabljanje</a:t>
            </a:r>
          </a:p>
        </p:txBody>
      </p:sp>
      <p:sp>
        <p:nvSpPr>
          <p:cNvPr id="9" name="Content Placeholder 8"/>
          <p:cNvSpPr>
            <a:spLocks noGrp="1"/>
          </p:cNvSpPr>
          <p:nvPr>
            <p:ph idx="1"/>
          </p:nvPr>
        </p:nvSpPr>
        <p:spPr/>
        <p:txBody>
          <a:bodyPr/>
          <a:lstStyle/>
          <a:p>
            <a:endParaRPr lang="en-GB"/>
          </a:p>
        </p:txBody>
      </p:sp>
      <p:sp>
        <p:nvSpPr>
          <p:cNvPr id="11" name="Cube 10"/>
          <p:cNvSpPr/>
          <p:nvPr/>
        </p:nvSpPr>
        <p:spPr>
          <a:xfrm>
            <a:off x="597025" y="1774209"/>
            <a:ext cx="2138083" cy="3383719"/>
          </a:xfrm>
          <a:prstGeom prst="cube">
            <a:avLst/>
          </a:prstGeom>
          <a:solidFill>
            <a:schemeClr val="tx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400" b="1" i="0" u="none" strike="noStrike" kern="1200" cap="none" spc="0" normalizeH="0" baseline="0" noProof="0" dirty="0">
                <a:ln>
                  <a:noFill/>
                </a:ln>
                <a:solidFill>
                  <a:prstClr val="black"/>
                </a:solidFill>
                <a:effectLst/>
                <a:uLnTx/>
                <a:uFillTx/>
                <a:latin typeface="Calibri Light"/>
                <a:ea typeface="+mn-ea"/>
                <a:cs typeface="+mn-cs"/>
              </a:rPr>
              <a:t>ŠOLSKO </a:t>
            </a:r>
            <a:r>
              <a:rPr kumimoji="0" lang="sl-SI" sz="1400" b="1" i="0" u="none" strike="noStrike" kern="1200" cap="none" spc="0" normalizeH="0" baseline="0" noProof="0" dirty="0" smtClean="0">
                <a:ln>
                  <a:noFill/>
                </a:ln>
                <a:solidFill>
                  <a:prstClr val="black"/>
                </a:solidFill>
                <a:effectLst/>
                <a:uLnTx/>
                <a:uFillTx/>
                <a:latin typeface="Calibri Light"/>
                <a:ea typeface="+mn-ea"/>
                <a:cs typeface="+mn-cs"/>
              </a:rPr>
              <a:t>IZOBRAŽEVANJE</a:t>
            </a: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b="1" dirty="0" smtClean="0">
                <a:solidFill>
                  <a:prstClr val="black"/>
                </a:solidFill>
                <a:latin typeface="Calibri Light"/>
              </a:rPr>
              <a:t>(SCH)</a:t>
            </a:r>
            <a:endParaRPr kumimoji="0" lang="sl-SI" sz="1400" b="1" i="0" u="none" strike="noStrike" kern="1200" cap="none" spc="0" normalizeH="0" baseline="0" noProof="0" dirty="0">
              <a:ln>
                <a:noFill/>
              </a:ln>
              <a:solidFill>
                <a:prstClr val="black"/>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2" name="Cube 11"/>
          <p:cNvSpPr/>
          <p:nvPr/>
        </p:nvSpPr>
        <p:spPr>
          <a:xfrm>
            <a:off x="2811844" y="1450189"/>
            <a:ext cx="2157755" cy="3383719"/>
          </a:xfrm>
          <a:prstGeom prst="cube">
            <a:avLst/>
          </a:prstGeom>
          <a:solidFill>
            <a:schemeClr val="tx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400" b="1" i="0" u="none" strike="noStrike" kern="1200" cap="none" spc="0" normalizeH="0" baseline="0" noProof="0" dirty="0">
                <a:ln>
                  <a:noFill/>
                </a:ln>
                <a:solidFill>
                  <a:prstClr val="black"/>
                </a:solidFill>
                <a:effectLst/>
                <a:uLnTx/>
                <a:uFillTx/>
                <a:latin typeface="Calibri Light"/>
                <a:ea typeface="+mn-ea"/>
                <a:cs typeface="+mn-cs"/>
              </a:rPr>
              <a:t>POKLICNO IZOBRAŽEVANJE IN </a:t>
            </a:r>
            <a:r>
              <a:rPr kumimoji="0" lang="sl-SI" sz="1400" b="1" i="0" u="none" strike="noStrike" kern="1200" cap="none" spc="0" normalizeH="0" baseline="0" noProof="0" dirty="0" smtClean="0">
                <a:ln>
                  <a:noFill/>
                </a:ln>
                <a:solidFill>
                  <a:prstClr val="black"/>
                </a:solidFill>
                <a:effectLst/>
                <a:uLnTx/>
                <a:uFillTx/>
                <a:latin typeface="Calibri Light"/>
                <a:ea typeface="+mn-ea"/>
                <a:cs typeface="+mn-cs"/>
              </a:rPr>
              <a:t>USPOSABLJANJE</a:t>
            </a: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b="1" dirty="0" smtClean="0">
                <a:solidFill>
                  <a:prstClr val="black"/>
                </a:solidFill>
                <a:latin typeface="Calibri Light"/>
              </a:rPr>
              <a:t>(VET)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400" b="1" i="0" u="none" strike="noStrike" kern="1200" cap="none" spc="0" normalizeH="0" baseline="0" noProof="0" dirty="0">
              <a:ln>
                <a:noFill/>
              </a:ln>
              <a:solidFill>
                <a:prstClr val="black"/>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400" b="1" dirty="0" smtClean="0">
              <a:solidFill>
                <a:prstClr val="black"/>
              </a:solidFill>
              <a:latin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3" name="Cube 12"/>
          <p:cNvSpPr/>
          <p:nvPr/>
        </p:nvSpPr>
        <p:spPr>
          <a:xfrm>
            <a:off x="5242249" y="1050535"/>
            <a:ext cx="2193548" cy="3383719"/>
          </a:xfrm>
          <a:prstGeom prst="cube">
            <a:avLst/>
          </a:prstGeom>
          <a:solidFill>
            <a:schemeClr val="tx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400" b="1" i="0" u="none" strike="noStrike" kern="1200" cap="none" spc="0" normalizeH="0" baseline="0" noProof="0" dirty="0">
                <a:ln>
                  <a:noFill/>
                </a:ln>
                <a:solidFill>
                  <a:prstClr val="black"/>
                </a:solidFill>
                <a:effectLst/>
                <a:uLnTx/>
                <a:uFillTx/>
                <a:latin typeface="Calibri Light"/>
                <a:ea typeface="+mn-ea"/>
                <a:cs typeface="+mn-cs"/>
              </a:rPr>
              <a:t>TERCIARNO </a:t>
            </a:r>
            <a:r>
              <a:rPr kumimoji="0" lang="sl-SI" sz="1400" b="1" i="0" u="none" strike="noStrike" kern="1200" cap="none" spc="0" normalizeH="0" baseline="0" noProof="0" dirty="0" smtClean="0">
                <a:ln>
                  <a:noFill/>
                </a:ln>
                <a:solidFill>
                  <a:prstClr val="black"/>
                </a:solidFill>
                <a:effectLst/>
                <a:uLnTx/>
                <a:uFillTx/>
                <a:latin typeface="Calibri Light"/>
                <a:ea typeface="+mn-ea"/>
                <a:cs typeface="+mn-cs"/>
              </a:rPr>
              <a:t>IZOBRAŽEVANJE</a:t>
            </a: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b="1" dirty="0" smtClean="0">
                <a:solidFill>
                  <a:prstClr val="black"/>
                </a:solidFill>
                <a:latin typeface="Calibri Light"/>
              </a:rPr>
              <a:t>(HED)</a:t>
            </a:r>
            <a:endParaRPr kumimoji="0" lang="sl-SI" sz="1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4" name="Cube 13"/>
          <p:cNvSpPr/>
          <p:nvPr/>
        </p:nvSpPr>
        <p:spPr>
          <a:xfrm>
            <a:off x="7655465" y="1488142"/>
            <a:ext cx="3011561" cy="3594299"/>
          </a:xfrm>
          <a:prstGeom prst="cube">
            <a:avLst/>
          </a:prstGeom>
          <a:solidFill>
            <a:schemeClr val="tx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dirty="0">
                <a:ln>
                  <a:noFill/>
                </a:ln>
                <a:solidFill>
                  <a:prstClr val="black"/>
                </a:solidFill>
                <a:effectLst/>
                <a:uLnTx/>
                <a:uFillTx/>
                <a:latin typeface="Calibri Light"/>
              </a:rPr>
              <a:t>IZOBRAŽEVANJE </a:t>
            </a:r>
            <a:r>
              <a:rPr kumimoji="0" lang="sl-SI" sz="1600" b="1" i="0" u="none" strike="noStrike" kern="1200" cap="none" spc="0" normalizeH="0" baseline="0" noProof="0" dirty="0" smtClean="0">
                <a:ln>
                  <a:noFill/>
                </a:ln>
                <a:solidFill>
                  <a:prstClr val="black"/>
                </a:solidFill>
                <a:effectLst/>
                <a:uLnTx/>
                <a:uFillTx/>
                <a:latin typeface="Calibri Light"/>
              </a:rPr>
              <a:t>ODRASLIH</a:t>
            </a: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600" b="1" dirty="0" smtClean="0">
                <a:solidFill>
                  <a:prstClr val="black"/>
                </a:solidFill>
                <a:latin typeface="Calibri Light"/>
              </a:rPr>
              <a:t>(ADU)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600" b="1" i="0" u="none" strike="noStrike" kern="1200" cap="none" spc="0" normalizeH="0" baseline="0" noProof="0" dirty="0">
              <a:ln>
                <a:noFill/>
              </a:ln>
              <a:solidFill>
                <a:prstClr val="black"/>
              </a:solidFill>
              <a:effectLst/>
              <a:uLnTx/>
              <a:uFillTx/>
              <a:latin typeface="Calibri Light"/>
            </a:endParaRPr>
          </a:p>
        </p:txBody>
      </p:sp>
      <p:sp>
        <p:nvSpPr>
          <p:cNvPr id="3" name="TextBox 2"/>
          <p:cNvSpPr txBox="1"/>
          <p:nvPr/>
        </p:nvSpPr>
        <p:spPr>
          <a:xfrm>
            <a:off x="7810501" y="6323798"/>
            <a:ext cx="16896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Light"/>
                <a:ea typeface="+mn-ea"/>
                <a:cs typeface="+mn-cs"/>
              </a:rPr>
              <a:t>13</a:t>
            </a:r>
            <a:endParaRPr kumimoji="0" lang="sl-SI"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4" name="TextBox 3"/>
          <p:cNvSpPr txBox="1"/>
          <p:nvPr/>
        </p:nvSpPr>
        <p:spPr>
          <a:xfrm>
            <a:off x="679739" y="3957201"/>
            <a:ext cx="149761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400" b="1" i="0" u="none" strike="noStrike" kern="1200" cap="none" spc="0" normalizeH="0" baseline="0" noProof="0" dirty="0" smtClean="0">
                <a:ln>
                  <a:noFill/>
                </a:ln>
                <a:solidFill>
                  <a:schemeClr val="bg1"/>
                </a:solidFill>
                <a:effectLst/>
                <a:uLnTx/>
                <a:uFillTx/>
                <a:latin typeface="Calibri Light"/>
                <a:ea typeface="+mn-ea"/>
                <a:cs typeface="+mn-cs"/>
              </a:rPr>
              <a:t>Vrtčevski otroci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400" b="1" i="0" u="none" strike="noStrike" kern="1200" cap="none" spc="0" normalizeH="0" baseline="0" noProof="0" dirty="0" smtClean="0">
                <a:ln>
                  <a:noFill/>
                </a:ln>
                <a:solidFill>
                  <a:schemeClr val="bg1"/>
                </a:solidFill>
                <a:effectLst/>
                <a:uLnTx/>
                <a:uFillTx/>
                <a:latin typeface="Calibri Light"/>
                <a:ea typeface="+mn-ea"/>
                <a:cs typeface="+mn-cs"/>
              </a:rPr>
              <a:t>Učenci v OŠ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400" b="1" i="0" u="none" strike="noStrike" kern="1200" cap="none" spc="0" normalizeH="0" baseline="0" noProof="0" dirty="0" smtClean="0">
                <a:ln>
                  <a:noFill/>
                </a:ln>
                <a:solidFill>
                  <a:schemeClr val="bg1"/>
                </a:solidFill>
                <a:effectLst/>
                <a:uLnTx/>
                <a:uFillTx/>
                <a:latin typeface="Calibri Light"/>
                <a:ea typeface="+mn-ea"/>
                <a:cs typeface="+mn-cs"/>
              </a:rPr>
              <a:t>Dijaki v splošnih gimnazijah.</a:t>
            </a:r>
            <a:endParaRPr kumimoji="0" lang="sl-SI" sz="1400" b="1" i="0" u="none" strike="noStrike" kern="1200" cap="none" spc="0" normalizeH="0" baseline="0" noProof="0" dirty="0">
              <a:ln>
                <a:noFill/>
              </a:ln>
              <a:solidFill>
                <a:schemeClr val="bg1"/>
              </a:solidFill>
              <a:effectLst/>
              <a:uLnTx/>
              <a:uFillTx/>
              <a:latin typeface="Calibri Light"/>
              <a:ea typeface="+mn-ea"/>
              <a:cs typeface="+mn-cs"/>
            </a:endParaRPr>
          </a:p>
        </p:txBody>
      </p:sp>
      <p:sp>
        <p:nvSpPr>
          <p:cNvPr id="5" name="TextBox 4"/>
          <p:cNvSpPr txBox="1"/>
          <p:nvPr/>
        </p:nvSpPr>
        <p:spPr>
          <a:xfrm>
            <a:off x="2735108" y="3664357"/>
            <a:ext cx="198360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400" b="1" i="0" u="none" strike="noStrike" kern="1200" cap="none" spc="0" normalizeH="0" baseline="0" noProof="0" dirty="0" smtClean="0">
                <a:ln>
                  <a:noFill/>
                </a:ln>
                <a:solidFill>
                  <a:schemeClr val="bg1"/>
                </a:solidFill>
                <a:effectLst/>
                <a:uLnTx/>
                <a:uFillTx/>
                <a:latin typeface="Calibri Light"/>
                <a:ea typeface="+mn-ea"/>
                <a:cs typeface="+mn-cs"/>
              </a:rPr>
              <a:t>Dijaki v začetnem ali nadaljnjem poklicnem izobraževanju, tudi poklicno izobraževanje odraslih.  </a:t>
            </a:r>
            <a:endParaRPr kumimoji="0" lang="sl-SI" sz="1400" b="1" i="0" u="none" strike="noStrike" kern="1200" cap="none" spc="0" normalizeH="0" baseline="0" noProof="0" dirty="0">
              <a:ln>
                <a:noFill/>
              </a:ln>
              <a:solidFill>
                <a:schemeClr val="bg1"/>
              </a:solidFill>
              <a:effectLst/>
              <a:uLnTx/>
              <a:uFillTx/>
              <a:latin typeface="Calibri Light"/>
              <a:ea typeface="+mn-ea"/>
              <a:cs typeface="+mn-cs"/>
            </a:endParaRPr>
          </a:p>
        </p:txBody>
      </p:sp>
      <p:sp>
        <p:nvSpPr>
          <p:cNvPr id="6" name="TextBox 5"/>
          <p:cNvSpPr txBox="1"/>
          <p:nvPr/>
        </p:nvSpPr>
        <p:spPr>
          <a:xfrm>
            <a:off x="5242249" y="3466068"/>
            <a:ext cx="17233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400" b="1" i="0" u="none" strike="noStrike" kern="1200" cap="none" spc="0" normalizeH="0" baseline="0" noProof="0" dirty="0" smtClean="0">
                <a:ln>
                  <a:noFill/>
                </a:ln>
                <a:solidFill>
                  <a:schemeClr val="bg1"/>
                </a:solidFill>
                <a:effectLst/>
                <a:uLnTx/>
                <a:uFillTx/>
                <a:latin typeface="Calibri Light"/>
                <a:ea typeface="+mn-ea"/>
                <a:cs typeface="+mn-cs"/>
              </a:rPr>
              <a:t>Študenti na univerzah in visokih šolah</a:t>
            </a:r>
            <a:endParaRPr kumimoji="0" lang="sl-SI" sz="1400" b="1" i="0" u="none" strike="noStrike" kern="1200" cap="none" spc="0" normalizeH="0" baseline="0" noProof="0" dirty="0">
              <a:ln>
                <a:noFill/>
              </a:ln>
              <a:solidFill>
                <a:schemeClr val="bg1"/>
              </a:solidFill>
              <a:effectLst/>
              <a:uLnTx/>
              <a:uFillTx/>
              <a:latin typeface="Calibri Light"/>
              <a:ea typeface="+mn-ea"/>
              <a:cs typeface="+mn-cs"/>
            </a:endParaRPr>
          </a:p>
        </p:txBody>
      </p:sp>
      <p:sp>
        <p:nvSpPr>
          <p:cNvPr id="7" name="TextBox 6"/>
          <p:cNvSpPr txBox="1"/>
          <p:nvPr/>
        </p:nvSpPr>
        <p:spPr>
          <a:xfrm>
            <a:off x="7669154" y="4022527"/>
            <a:ext cx="229404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400" b="1" i="0" u="none" strike="noStrike" kern="1200" cap="none" spc="0" normalizeH="0" baseline="0" noProof="0" dirty="0" smtClean="0">
                <a:ln>
                  <a:noFill/>
                </a:ln>
                <a:effectLst/>
                <a:uLnTx/>
                <a:uFillTx/>
                <a:latin typeface="Calibri Light"/>
                <a:ea typeface="+mn-ea"/>
                <a:cs typeface="+mn-cs"/>
              </a:rPr>
              <a:t>Odrasli učečih se, ki se izobražujejo formalno, neformalno ali priložnostno o splošnih vsebinah.</a:t>
            </a:r>
            <a:endParaRPr kumimoji="0" lang="sl-SI" sz="1400" b="1" i="0" u="none" strike="noStrike" kern="1200" cap="none" spc="0" normalizeH="0" baseline="0" noProof="0" dirty="0">
              <a:ln>
                <a:noFill/>
              </a:ln>
              <a:effectLst/>
              <a:uLnTx/>
              <a:uFillTx/>
              <a:latin typeface="Calibri Light"/>
              <a:ea typeface="+mn-ea"/>
              <a:cs typeface="+mn-cs"/>
            </a:endParaRPr>
          </a:p>
        </p:txBody>
      </p:sp>
      <p:sp>
        <p:nvSpPr>
          <p:cNvPr id="8" name="TextBox 7"/>
          <p:cNvSpPr txBox="1"/>
          <p:nvPr/>
        </p:nvSpPr>
        <p:spPr>
          <a:xfrm>
            <a:off x="6777789" y="5170810"/>
            <a:ext cx="4237107" cy="830997"/>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dirty="0">
                <a:ln>
                  <a:noFill/>
                </a:ln>
                <a:solidFill>
                  <a:srgbClr val="252C64">
                    <a:lumMod val="75000"/>
                  </a:srgbClr>
                </a:solidFill>
                <a:effectLst/>
                <a:uLnTx/>
                <a:uFillTx/>
                <a:latin typeface="Calibri Light"/>
                <a:ea typeface="+mn-ea"/>
                <a:cs typeface="+mn-cs"/>
              </a:rPr>
              <a:t>KONČNI UPORABNIK  rezultatov </a:t>
            </a:r>
            <a:r>
              <a:rPr kumimoji="0" lang="sl-SI" sz="1600" b="1" i="0" u="none" strike="noStrike" kern="1200" cap="none" spc="0" normalizeH="0" baseline="0" noProof="0" dirty="0" smtClean="0">
                <a:ln>
                  <a:noFill/>
                </a:ln>
                <a:solidFill>
                  <a:srgbClr val="252C64">
                    <a:lumMod val="75000"/>
                  </a:srgbClr>
                </a:solidFill>
                <a:effectLst/>
                <a:uLnTx/>
                <a:uFillTx/>
                <a:latin typeface="Calibri Light"/>
                <a:ea typeface="+mn-ea"/>
                <a:cs typeface="+mn-cs"/>
              </a:rPr>
              <a:t>projekta </a:t>
            </a:r>
            <a:r>
              <a:rPr kumimoji="0" lang="sl-SI" sz="1600" b="0" i="0" u="none" strike="noStrike" kern="1200" cap="none" spc="0" normalizeH="0" baseline="0" noProof="0" dirty="0" smtClean="0">
                <a:ln>
                  <a:noFill/>
                </a:ln>
                <a:solidFill>
                  <a:srgbClr val="252C64">
                    <a:lumMod val="75000"/>
                  </a:srgbClr>
                </a:solidFill>
                <a:effectLst/>
                <a:uLnTx/>
                <a:uFillTx/>
                <a:latin typeface="Calibri Light"/>
                <a:ea typeface="+mn-ea"/>
                <a:cs typeface="+mn-cs"/>
              </a:rPr>
              <a:t>(tudi znanja, ki ga bodo pridobili strokovni delavci med mobilnostjo) so vselej  </a:t>
            </a:r>
            <a:r>
              <a:rPr kumimoji="0" lang="sl-SI" sz="1600" b="1" i="0" u="none" strike="noStrike" kern="1200" cap="none" spc="0" normalizeH="0" baseline="0" noProof="0" dirty="0">
                <a:ln>
                  <a:noFill/>
                </a:ln>
                <a:solidFill>
                  <a:srgbClr val="252C64">
                    <a:lumMod val="75000"/>
                  </a:srgbClr>
                </a:solidFill>
                <a:effectLst/>
                <a:uLnTx/>
                <a:uFillTx/>
                <a:latin typeface="Calibri Light"/>
                <a:ea typeface="+mn-ea"/>
                <a:cs typeface="+mn-cs"/>
              </a:rPr>
              <a:t>UČEČI SE </a:t>
            </a:r>
            <a:r>
              <a:rPr kumimoji="0" lang="sl-SI" sz="1600" b="1" i="0" u="none" strike="noStrike" kern="1200" cap="none" spc="0" normalizeH="0" baseline="0" noProof="0" dirty="0" smtClean="0">
                <a:ln>
                  <a:noFill/>
                </a:ln>
                <a:solidFill>
                  <a:srgbClr val="252C64">
                    <a:lumMod val="75000"/>
                  </a:srgbClr>
                </a:solidFill>
                <a:effectLst/>
                <a:uLnTx/>
                <a:uFillTx/>
                <a:latin typeface="Calibri Light"/>
                <a:ea typeface="+mn-ea"/>
                <a:cs typeface="+mn-cs"/>
              </a:rPr>
              <a:t>ODRASLI</a:t>
            </a:r>
            <a:r>
              <a:rPr kumimoji="0" lang="sl-SI" sz="1600" b="0" i="0" u="none" strike="noStrike" kern="1200" cap="none" spc="0" normalizeH="0" baseline="0" noProof="0" dirty="0" smtClean="0">
                <a:ln>
                  <a:noFill/>
                </a:ln>
                <a:solidFill>
                  <a:srgbClr val="252C64">
                    <a:lumMod val="75000"/>
                  </a:srgbClr>
                </a:solidFill>
                <a:effectLst/>
                <a:uLnTx/>
                <a:uFillTx/>
                <a:latin typeface="Calibri Light"/>
                <a:ea typeface="+mn-ea"/>
                <a:cs typeface="+mn-cs"/>
              </a:rPr>
              <a:t>.</a:t>
            </a:r>
          </a:p>
        </p:txBody>
      </p:sp>
    </p:spTree>
    <p:extLst>
      <p:ext uri="{BB962C8B-B14F-4D97-AF65-F5344CB8AC3E}">
        <p14:creationId xmlns:p14="http://schemas.microsoft.com/office/powerpoint/2010/main" val="23064480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8"/>
          <p:cNvSpPr>
            <a:spLocks noGrp="1"/>
          </p:cNvSpPr>
          <p:nvPr>
            <p:ph type="title"/>
          </p:nvPr>
        </p:nvSpPr>
        <p:spPr>
          <a:xfrm>
            <a:off x="838200" y="365127"/>
            <a:ext cx="9037638" cy="1017587"/>
          </a:xfrm>
        </p:spPr>
        <p:txBody>
          <a:bodyPr>
            <a:normAutofit/>
          </a:bodyPr>
          <a:lstStyle/>
          <a:p>
            <a:pPr eaLnBrk="1" hangingPunct="1"/>
            <a:r>
              <a:rPr lang="sl-SI" altLang="sl-SI" dirty="0" smtClean="0">
                <a:solidFill>
                  <a:srgbClr val="252C64"/>
                </a:solidFill>
              </a:rPr>
              <a:t>Področje</a:t>
            </a:r>
            <a:r>
              <a:rPr lang="en-US" altLang="sl-SI" dirty="0" smtClean="0">
                <a:solidFill>
                  <a:srgbClr val="252C64"/>
                </a:solidFill>
              </a:rPr>
              <a:t> </a:t>
            </a:r>
            <a:r>
              <a:rPr lang="en-US" altLang="sl-SI" dirty="0" err="1" smtClean="0">
                <a:solidFill>
                  <a:srgbClr val="252C64"/>
                </a:solidFill>
              </a:rPr>
              <a:t>izobraževanja</a:t>
            </a:r>
            <a:r>
              <a:rPr lang="en-US" altLang="sl-SI" dirty="0" smtClean="0">
                <a:solidFill>
                  <a:srgbClr val="252C64"/>
                </a:solidFill>
              </a:rPr>
              <a:t> odraslih</a:t>
            </a:r>
            <a:r>
              <a:rPr lang="sl-SI" altLang="sl-SI" dirty="0" smtClean="0">
                <a:solidFill>
                  <a:srgbClr val="FF3399"/>
                </a:solidFill>
              </a:rPr>
              <a:t> </a:t>
            </a:r>
            <a:endParaRPr lang="sl-SI" altLang="sl-SI" dirty="0">
              <a:solidFill>
                <a:srgbClr val="FF3399"/>
              </a:solidFill>
            </a:endParaRPr>
          </a:p>
        </p:txBody>
      </p:sp>
      <p:sp>
        <p:nvSpPr>
          <p:cNvPr id="10" name="Content Placeholder 9"/>
          <p:cNvSpPr>
            <a:spLocks noGrp="1"/>
          </p:cNvSpPr>
          <p:nvPr>
            <p:ph idx="1"/>
          </p:nvPr>
        </p:nvSpPr>
        <p:spPr>
          <a:xfrm>
            <a:off x="516081" y="1565852"/>
            <a:ext cx="9359758" cy="4990811"/>
          </a:xfrm>
        </p:spPr>
        <p:txBody>
          <a:bodyPr rtlCol="0">
            <a:noAutofit/>
          </a:bodyPr>
          <a:lstStyle/>
          <a:p>
            <a:pPr marL="0" indent="0">
              <a:buNone/>
              <a:defRPr/>
            </a:pPr>
            <a:r>
              <a:rPr lang="sl-SI" u="sng" dirty="0" smtClean="0">
                <a:solidFill>
                  <a:srgbClr val="252C64"/>
                </a:solidFill>
              </a:rPr>
              <a:t>KAJ JE IZOBRAŽEVANJE ODRASLIH?       </a:t>
            </a:r>
          </a:p>
          <a:p>
            <a:pPr marL="0" indent="0">
              <a:buNone/>
            </a:pPr>
            <a:r>
              <a:rPr lang="sl-SI" dirty="0" smtClean="0">
                <a:solidFill>
                  <a:schemeClr val="accent6">
                    <a:lumMod val="25000"/>
                  </a:schemeClr>
                </a:solidFill>
              </a:rPr>
              <a:t>IO je kakršnokoli izobraževanje, ki se ga lahko udeleži katerakoli odrasla oseba in je </a:t>
            </a:r>
          </a:p>
          <a:p>
            <a:r>
              <a:rPr lang="sl-SI" b="1" dirty="0" smtClean="0">
                <a:solidFill>
                  <a:schemeClr val="accent6">
                    <a:lumMod val="25000"/>
                  </a:schemeClr>
                </a:solidFill>
              </a:rPr>
              <a:t>Nepoklicno - </a:t>
            </a:r>
            <a:r>
              <a:rPr lang="sl-SI" dirty="0" smtClean="0">
                <a:solidFill>
                  <a:schemeClr val="accent6">
                    <a:lumMod val="25000"/>
                  </a:schemeClr>
                </a:solidFill>
              </a:rPr>
              <a:t> </a:t>
            </a:r>
            <a:r>
              <a:rPr lang="sl-SI" dirty="0" smtClean="0">
                <a:solidFill>
                  <a:srgbClr val="252C64"/>
                </a:solidFill>
              </a:rPr>
              <a:t>NE pomeni poglabljanja znanja na poklicnem področju osebe, ki ne opravlja pedagoško-andragoške dejavnosti, ne veča poklicnih kompetenc in neposredno ne izboljšuje zaposlitvene možnosti     </a:t>
            </a:r>
            <a:endParaRPr lang="sl-SI" dirty="0" smtClean="0">
              <a:solidFill>
                <a:schemeClr val="accent6">
                  <a:lumMod val="25000"/>
                </a:schemeClr>
              </a:solidFill>
            </a:endParaRPr>
          </a:p>
          <a:p>
            <a:pPr lvl="0"/>
            <a:r>
              <a:rPr lang="sl-SI" b="1" dirty="0" smtClean="0">
                <a:solidFill>
                  <a:schemeClr val="accent6">
                    <a:lumMod val="25000"/>
                  </a:schemeClr>
                </a:solidFill>
              </a:rPr>
              <a:t>formalno, neformalno, priložnostno</a:t>
            </a:r>
          </a:p>
          <a:p>
            <a:pPr lvl="0"/>
            <a:r>
              <a:rPr lang="sl-SI" dirty="0" smtClean="0">
                <a:solidFill>
                  <a:schemeClr val="accent6">
                    <a:lumMod val="25000"/>
                  </a:schemeClr>
                </a:solidFill>
              </a:rPr>
              <a:t>tudi izobraževanja, namenjena določenim ciljnim skupinam kot so osebe z manj priložnostmi: Romi, begunci, priseljenci, osebe s posebnimi potrebami, mladi NEET, starejši odrasli, osebe, ki se soočajo z geografskimi ovirami, z diskriminacijo …)</a:t>
            </a:r>
          </a:p>
          <a:p>
            <a:pPr marL="0" lvl="0" indent="0">
              <a:buNone/>
            </a:pPr>
            <a:endParaRPr lang="sl-SI" dirty="0" smtClean="0">
              <a:solidFill>
                <a:schemeClr val="accent6">
                  <a:lumMod val="25000"/>
                </a:schemeClr>
              </a:solidFill>
            </a:endParaRPr>
          </a:p>
          <a:p>
            <a:pPr marL="0" indent="0">
              <a:buNone/>
            </a:pPr>
            <a:r>
              <a:rPr lang="sl-SI" dirty="0">
                <a:solidFill>
                  <a:schemeClr val="accent1"/>
                </a:solidFill>
                <a:sym typeface="Wingdings" panose="05000000000000000000" pitchFamily="2" charset="2"/>
              </a:rPr>
              <a:t>Opredelitev ustreznih organizacij </a:t>
            </a:r>
            <a:r>
              <a:rPr lang="sl-SI" dirty="0" smtClean="0">
                <a:solidFill>
                  <a:schemeClr val="accent1"/>
                </a:solidFill>
                <a:sym typeface="Wingdings" panose="05000000000000000000" pitchFamily="2" charset="2"/>
              </a:rPr>
              <a:t>prijaviteljic in </a:t>
            </a:r>
            <a:r>
              <a:rPr lang="sl-SI" dirty="0">
                <a:solidFill>
                  <a:schemeClr val="accent1"/>
                </a:solidFill>
                <a:sym typeface="Wingdings" panose="05000000000000000000" pitchFamily="2" charset="2"/>
              </a:rPr>
              <a:t>udeležencev </a:t>
            </a:r>
            <a:r>
              <a:rPr lang="sl-SI" dirty="0" smtClean="0">
                <a:solidFill>
                  <a:schemeClr val="accent1"/>
                </a:solidFill>
                <a:sym typeface="Wingdings" panose="05000000000000000000" pitchFamily="2" charset="2"/>
              </a:rPr>
              <a:t>mobilnosti:</a:t>
            </a:r>
            <a:endParaRPr lang="sl-SI" dirty="0">
              <a:solidFill>
                <a:schemeClr val="accent1"/>
              </a:solidFill>
              <a:sym typeface="Wingdings" panose="05000000000000000000" pitchFamily="2" charset="2"/>
            </a:endParaRPr>
          </a:p>
          <a:p>
            <a:pPr marL="0" indent="0">
              <a:buNone/>
            </a:pPr>
            <a:r>
              <a:rPr lang="sl-SI" dirty="0" smtClean="0">
                <a:solidFill>
                  <a:srgbClr val="252C64"/>
                </a:solidFill>
                <a:sym typeface="Wingdings" panose="05000000000000000000" pitchFamily="2" charset="2"/>
                <a:hlinkClick r:id="rId3"/>
              </a:rPr>
              <a:t>Seznam upravičenih prijaviteljev in udeležencev v izobraževanju odraslih</a:t>
            </a:r>
            <a:endParaRPr lang="en-US" dirty="0" smtClean="0">
              <a:solidFill>
                <a:srgbClr val="252C64"/>
              </a:solidFill>
            </a:endParaRPr>
          </a:p>
          <a:p>
            <a:pPr marL="0" indent="0">
              <a:buNone/>
              <a:defRPr/>
            </a:pPr>
            <a:endParaRPr lang="en-US" sz="800" dirty="0">
              <a:solidFill>
                <a:srgbClr val="252C64"/>
              </a:solidFill>
            </a:endParaRPr>
          </a:p>
        </p:txBody>
      </p:sp>
      <p:sp>
        <p:nvSpPr>
          <p:cNvPr id="3" name="Slide Number Placeholder 2"/>
          <p:cNvSpPr>
            <a:spLocks noGrp="1"/>
          </p:cNvSpPr>
          <p:nvPr>
            <p:ph type="sldNum" sz="quarter" idx="4294967295"/>
          </p:nvPr>
        </p:nvSpPr>
        <p:spPr>
          <a:xfrm>
            <a:off x="10134600" y="6356350"/>
            <a:ext cx="2057400" cy="365125"/>
          </a:xfrm>
          <a:prstGeom prst="rect">
            <a:avLst/>
          </a:prstGeom>
        </p:spPr>
        <p:txBody>
          <a:bodyPr/>
          <a:lstStyle/>
          <a:p>
            <a:pPr>
              <a:defRPr/>
            </a:pPr>
            <a:fld id="{E9A8722C-9904-4481-B9EF-28FA3AD8D1D3}" type="slidenum">
              <a:rPr lang="sl-SI"/>
              <a:pPr>
                <a:defRPr/>
              </a:pPr>
              <a:t>12</a:t>
            </a:fld>
            <a:endParaRPr lang="sl-SI"/>
          </a:p>
        </p:txBody>
      </p:sp>
      <p:sp>
        <p:nvSpPr>
          <p:cNvPr id="2" name="TextBox 1"/>
          <p:cNvSpPr txBox="1"/>
          <p:nvPr/>
        </p:nvSpPr>
        <p:spPr>
          <a:xfrm>
            <a:off x="9996056" y="2109355"/>
            <a:ext cx="1901536" cy="1754326"/>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sl-SI" b="1" dirty="0" smtClean="0">
                <a:solidFill>
                  <a:schemeClr val="tx1"/>
                </a:solidFill>
                <a:hlinkClick r:id="rId4"/>
              </a:rPr>
              <a:t>Vodnik za prijavitelje, glosar izrazov, str. 470</a:t>
            </a:r>
            <a:endParaRPr lang="sl-SI" b="1" dirty="0" smtClean="0">
              <a:solidFill>
                <a:schemeClr val="tx1"/>
              </a:solidFill>
            </a:endParaRPr>
          </a:p>
          <a:p>
            <a:pPr marL="285750" indent="-285750">
              <a:buFont typeface="Arial" panose="020B0604020202020204" pitchFamily="34" charset="0"/>
              <a:buChar char="•"/>
            </a:pPr>
            <a:r>
              <a:rPr lang="sl-SI" b="1" dirty="0">
                <a:solidFill>
                  <a:schemeClr val="tx1"/>
                </a:solidFill>
              </a:rPr>
              <a:t>i</a:t>
            </a:r>
            <a:r>
              <a:rPr lang="sl-SI" b="1" dirty="0" smtClean="0">
                <a:solidFill>
                  <a:schemeClr val="tx1"/>
                </a:solidFill>
              </a:rPr>
              <a:t>zobraževanje odraslih</a:t>
            </a:r>
          </a:p>
          <a:p>
            <a:pPr marL="285750" indent="-285750">
              <a:buFont typeface="Arial" panose="020B0604020202020204" pitchFamily="34" charset="0"/>
              <a:buChar char="•"/>
            </a:pPr>
            <a:r>
              <a:rPr lang="sl-SI" b="1" dirty="0" smtClean="0">
                <a:solidFill>
                  <a:schemeClr val="tx1"/>
                </a:solidFill>
              </a:rPr>
              <a:t>učeči se odrasli</a:t>
            </a:r>
            <a:endParaRPr lang="en-GB" b="1" dirty="0">
              <a:solidFill>
                <a:schemeClr val="tx1"/>
              </a:solidFill>
            </a:endParaRPr>
          </a:p>
        </p:txBody>
      </p:sp>
    </p:spTree>
    <p:extLst>
      <p:ext uri="{BB962C8B-B14F-4D97-AF65-F5344CB8AC3E}">
        <p14:creationId xmlns:p14="http://schemas.microsoft.com/office/powerpoint/2010/main" val="6282413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9037638" cy="935167"/>
          </a:xfrm>
        </p:spPr>
        <p:txBody>
          <a:bodyPr/>
          <a:lstStyle/>
          <a:p>
            <a:r>
              <a:rPr lang="sl-SI" dirty="0" smtClean="0"/>
              <a:t>Splošno izobraževanje odraslih v knjižnicah</a:t>
            </a:r>
            <a:endParaRPr lang="sl-SI" dirty="0"/>
          </a:p>
        </p:txBody>
      </p:sp>
      <p:sp>
        <p:nvSpPr>
          <p:cNvPr id="3" name="Content Placeholder 2"/>
          <p:cNvSpPr>
            <a:spLocks noGrp="1"/>
          </p:cNvSpPr>
          <p:nvPr>
            <p:ph idx="1"/>
          </p:nvPr>
        </p:nvSpPr>
        <p:spPr>
          <a:xfrm>
            <a:off x="662730" y="1825626"/>
            <a:ext cx="10821797" cy="774961"/>
          </a:xfrm>
        </p:spPr>
        <p:txBody>
          <a:bodyPr>
            <a:normAutofit fontScale="92500"/>
          </a:bodyPr>
          <a:lstStyle/>
          <a:p>
            <a:pPr marL="0" indent="0">
              <a:buNone/>
            </a:pPr>
            <a:r>
              <a:rPr lang="sl-SI" dirty="0" smtClean="0"/>
              <a:t>Splošno neformalno </a:t>
            </a:r>
            <a:r>
              <a:rPr lang="sl-SI" dirty="0"/>
              <a:t>in </a:t>
            </a:r>
            <a:r>
              <a:rPr lang="sl-SI" dirty="0" smtClean="0"/>
              <a:t>priložnostno učenje, </a:t>
            </a:r>
            <a:r>
              <a:rPr lang="sl-SI" dirty="0"/>
              <a:t>ki </a:t>
            </a:r>
            <a:r>
              <a:rPr lang="sl-SI" dirty="0" smtClean="0"/>
              <a:t>je </a:t>
            </a:r>
            <a:r>
              <a:rPr lang="sl-SI" dirty="0"/>
              <a:t>v knjižnicah </a:t>
            </a:r>
            <a:r>
              <a:rPr lang="sl-SI" dirty="0" smtClean="0"/>
              <a:t>organizirano </a:t>
            </a:r>
            <a:r>
              <a:rPr lang="sl-SI" dirty="0"/>
              <a:t>ali </a:t>
            </a:r>
            <a:r>
              <a:rPr lang="sl-SI" dirty="0" smtClean="0"/>
              <a:t>izvajano </a:t>
            </a:r>
            <a:r>
              <a:rPr lang="sl-SI" dirty="0"/>
              <a:t>za uporabnike knjižnic. </a:t>
            </a:r>
            <a:r>
              <a:rPr lang="sl-SI" dirty="0" smtClean="0"/>
              <a:t>Poteka v sklopu prireditvene </a:t>
            </a:r>
            <a:r>
              <a:rPr lang="sl-SI" dirty="0"/>
              <a:t>in </a:t>
            </a:r>
            <a:r>
              <a:rPr lang="sl-SI" dirty="0" smtClean="0"/>
              <a:t>kulturne </a:t>
            </a:r>
            <a:r>
              <a:rPr lang="sl-SI" dirty="0"/>
              <a:t>dejavnost, </a:t>
            </a:r>
            <a:r>
              <a:rPr lang="sl-SI" dirty="0" smtClean="0"/>
              <a:t>informacijske </a:t>
            </a:r>
            <a:r>
              <a:rPr lang="sl-SI" dirty="0"/>
              <a:t>dejavnost, </a:t>
            </a:r>
            <a:r>
              <a:rPr lang="sl-SI" dirty="0" err="1" smtClean="0"/>
              <a:t>bibliopedagoškega</a:t>
            </a:r>
            <a:r>
              <a:rPr lang="sl-SI" dirty="0" smtClean="0"/>
              <a:t> dela. </a:t>
            </a:r>
          </a:p>
          <a:p>
            <a:pPr marL="0" indent="0">
              <a:buNone/>
            </a:pPr>
            <a:endParaRPr lang="sl-SI" dirty="0" smtClean="0"/>
          </a:p>
        </p:txBody>
      </p:sp>
      <p:sp>
        <p:nvSpPr>
          <p:cNvPr id="4" name="TextBox 3"/>
          <p:cNvSpPr txBox="1"/>
          <p:nvPr/>
        </p:nvSpPr>
        <p:spPr>
          <a:xfrm>
            <a:off x="721453" y="2785145"/>
            <a:ext cx="5125674" cy="3139321"/>
          </a:xfrm>
          <a:prstGeom prst="rect">
            <a:avLst/>
          </a:prstGeom>
          <a:noFill/>
        </p:spPr>
        <p:txBody>
          <a:bodyPr wrap="square" rtlCol="0">
            <a:spAutoFit/>
          </a:bodyPr>
          <a:lstStyle/>
          <a:p>
            <a:r>
              <a:rPr lang="sl-SI" b="1" dirty="0" smtClean="0"/>
              <a:t>Upravičeno osebje (mobilnosti osebja)</a:t>
            </a:r>
          </a:p>
          <a:p>
            <a:r>
              <a:rPr lang="sl-SI" dirty="0" smtClean="0"/>
              <a:t>Strokovni </a:t>
            </a:r>
            <a:r>
              <a:rPr lang="sl-SI" dirty="0"/>
              <a:t>sodelavci, ki so zadolženi za: </a:t>
            </a:r>
          </a:p>
          <a:p>
            <a:r>
              <a:rPr lang="sl-SI" dirty="0"/>
              <a:t>izvajanje delavnic, tečajev  in predavanj</a:t>
            </a:r>
          </a:p>
          <a:p>
            <a:r>
              <a:rPr lang="sl-SI" dirty="0"/>
              <a:t>vodenje bralne skupine, </a:t>
            </a:r>
          </a:p>
          <a:p>
            <a:r>
              <a:rPr lang="sl-SI" dirty="0"/>
              <a:t>mentorstvo na točkah vseživljenjskega učenja, </a:t>
            </a:r>
          </a:p>
          <a:p>
            <a:r>
              <a:rPr lang="sl-SI" dirty="0"/>
              <a:t>sodelovanje pri projektih spodbujanja branja, domoznanskih dejavnostih, dejavnosti v </a:t>
            </a:r>
            <a:r>
              <a:rPr lang="sl-SI" dirty="0" err="1"/>
              <a:t>kreativnicah</a:t>
            </a:r>
            <a:r>
              <a:rPr lang="sl-SI" dirty="0"/>
              <a:t>,</a:t>
            </a:r>
          </a:p>
          <a:p>
            <a:r>
              <a:rPr lang="sl-SI" dirty="0"/>
              <a:t>priprave razstave,</a:t>
            </a:r>
          </a:p>
          <a:p>
            <a:r>
              <a:rPr lang="sl-SI" dirty="0"/>
              <a:t>In druge naloge povezane s splošnim nepoklicnim izobraževanjem za uporabnike (učeče se) knjižnic.</a:t>
            </a:r>
          </a:p>
          <a:p>
            <a:endParaRPr lang="en-GB" dirty="0"/>
          </a:p>
        </p:txBody>
      </p:sp>
      <p:sp>
        <p:nvSpPr>
          <p:cNvPr id="6" name="TextBox 5"/>
          <p:cNvSpPr txBox="1"/>
          <p:nvPr/>
        </p:nvSpPr>
        <p:spPr>
          <a:xfrm>
            <a:off x="6199464" y="2751589"/>
            <a:ext cx="5100507" cy="2862322"/>
          </a:xfrm>
          <a:prstGeom prst="rect">
            <a:avLst/>
          </a:prstGeom>
          <a:noFill/>
        </p:spPr>
        <p:txBody>
          <a:bodyPr wrap="square" rtlCol="0">
            <a:spAutoFit/>
          </a:bodyPr>
          <a:lstStyle/>
          <a:p>
            <a:r>
              <a:rPr lang="sl-SI" b="1" dirty="0" smtClean="0"/>
              <a:t>Upravičeni uporabniki (mobilnosti učečih se):</a:t>
            </a:r>
          </a:p>
          <a:p>
            <a:r>
              <a:rPr lang="sl-SI" dirty="0"/>
              <a:t>So udeleženci splošnoizobraževalnih programov za odrasle. Niso uporabniki knjižnice kot taki (le izposoja knjig).</a:t>
            </a:r>
            <a:endParaRPr lang="en-GB" dirty="0"/>
          </a:p>
          <a:p>
            <a:endParaRPr lang="sl-SI" dirty="0" smtClean="0"/>
          </a:p>
          <a:p>
            <a:r>
              <a:rPr lang="sl-SI" b="1" dirty="0" smtClean="0"/>
              <a:t>Učeči</a:t>
            </a:r>
            <a:r>
              <a:rPr lang="sl-SI" dirty="0" smtClean="0"/>
              <a:t> </a:t>
            </a:r>
            <a:r>
              <a:rPr lang="sl-SI" b="1" dirty="0" smtClean="0"/>
              <a:t>se odrasli </a:t>
            </a:r>
            <a:r>
              <a:rPr lang="sl-SI" dirty="0" smtClean="0"/>
              <a:t>je katera koli oseba, </a:t>
            </a:r>
            <a:r>
              <a:rPr lang="en-GB" dirty="0" err="1"/>
              <a:t>ki</a:t>
            </a:r>
            <a:r>
              <a:rPr lang="en-GB" dirty="0"/>
              <a:t> je </a:t>
            </a:r>
            <a:r>
              <a:rPr lang="en-GB" dirty="0" err="1"/>
              <a:t>dokončala</a:t>
            </a:r>
            <a:r>
              <a:rPr lang="en-GB" dirty="0"/>
              <a:t> </a:t>
            </a:r>
            <a:r>
              <a:rPr lang="en-GB" dirty="0" err="1"/>
              <a:t>začetno</a:t>
            </a:r>
            <a:r>
              <a:rPr lang="en-GB" dirty="0"/>
              <a:t> </a:t>
            </a:r>
            <a:r>
              <a:rPr lang="en-GB" dirty="0" err="1"/>
              <a:t>izobraževanje</a:t>
            </a:r>
            <a:r>
              <a:rPr lang="en-GB" dirty="0"/>
              <a:t> </a:t>
            </a:r>
            <a:r>
              <a:rPr lang="en-GB" dirty="0" err="1"/>
              <a:t>ali</a:t>
            </a:r>
            <a:r>
              <a:rPr lang="en-GB" dirty="0"/>
              <a:t> </a:t>
            </a:r>
            <a:r>
              <a:rPr lang="en-GB" dirty="0" err="1"/>
              <a:t>usposabljanje</a:t>
            </a:r>
            <a:r>
              <a:rPr lang="en-GB" dirty="0"/>
              <a:t> </a:t>
            </a:r>
            <a:r>
              <a:rPr lang="en-GB" dirty="0" err="1"/>
              <a:t>ali</a:t>
            </a:r>
            <a:r>
              <a:rPr lang="en-GB" dirty="0"/>
              <a:t> </a:t>
            </a:r>
            <a:r>
              <a:rPr lang="en-GB" dirty="0" err="1"/>
              <a:t>ni</a:t>
            </a:r>
            <a:r>
              <a:rPr lang="en-GB" dirty="0"/>
              <a:t> </a:t>
            </a:r>
            <a:r>
              <a:rPr lang="en-GB" dirty="0" err="1"/>
              <a:t>več</a:t>
            </a:r>
            <a:r>
              <a:rPr lang="en-GB" dirty="0"/>
              <a:t> </a:t>
            </a:r>
            <a:r>
              <a:rPr lang="en-GB" dirty="0" err="1"/>
              <a:t>vključena</a:t>
            </a:r>
            <a:r>
              <a:rPr lang="en-GB" dirty="0"/>
              <a:t> </a:t>
            </a:r>
            <a:r>
              <a:rPr lang="en-GB" dirty="0" err="1"/>
              <a:t>vanj</a:t>
            </a:r>
            <a:r>
              <a:rPr lang="en-GB" dirty="0"/>
              <a:t> in se </a:t>
            </a:r>
            <a:r>
              <a:rPr lang="en-GB" dirty="0" err="1"/>
              <a:t>znova</a:t>
            </a:r>
            <a:r>
              <a:rPr lang="en-GB" dirty="0"/>
              <a:t> </a:t>
            </a:r>
            <a:r>
              <a:rPr lang="en-GB" dirty="0" err="1"/>
              <a:t>vključi</a:t>
            </a:r>
            <a:r>
              <a:rPr lang="en-GB" dirty="0"/>
              <a:t> v </a:t>
            </a:r>
            <a:r>
              <a:rPr lang="en-GB" dirty="0" err="1"/>
              <a:t>katero</a:t>
            </a:r>
            <a:r>
              <a:rPr lang="en-GB" dirty="0"/>
              <a:t> od </a:t>
            </a:r>
            <a:r>
              <a:rPr lang="en-GB" dirty="0" err="1"/>
              <a:t>oblik</a:t>
            </a:r>
            <a:r>
              <a:rPr lang="en-GB" dirty="0"/>
              <a:t> </a:t>
            </a:r>
            <a:r>
              <a:rPr lang="en-GB" dirty="0" err="1"/>
              <a:t>nadaljnjega</a:t>
            </a:r>
            <a:r>
              <a:rPr lang="en-GB" dirty="0"/>
              <a:t> </a:t>
            </a:r>
            <a:r>
              <a:rPr lang="en-GB" dirty="0" err="1"/>
              <a:t>nepoklicnega</a:t>
            </a:r>
            <a:r>
              <a:rPr lang="en-GB" dirty="0"/>
              <a:t> </a:t>
            </a:r>
            <a:r>
              <a:rPr lang="en-GB" dirty="0" err="1"/>
              <a:t>učenja</a:t>
            </a:r>
            <a:r>
              <a:rPr lang="en-GB" dirty="0"/>
              <a:t> (</a:t>
            </a:r>
            <a:r>
              <a:rPr lang="en-GB" dirty="0" err="1"/>
              <a:t>formalno</a:t>
            </a:r>
            <a:r>
              <a:rPr lang="en-GB" dirty="0"/>
              <a:t>, </a:t>
            </a:r>
            <a:r>
              <a:rPr lang="en-GB" dirty="0" err="1"/>
              <a:t>neformalno</a:t>
            </a:r>
            <a:r>
              <a:rPr lang="en-GB" dirty="0"/>
              <a:t> </a:t>
            </a:r>
            <a:r>
              <a:rPr lang="en-GB" dirty="0" err="1"/>
              <a:t>ali</a:t>
            </a:r>
            <a:r>
              <a:rPr lang="en-GB" dirty="0"/>
              <a:t> </a:t>
            </a:r>
            <a:r>
              <a:rPr lang="en-GB" dirty="0" err="1"/>
              <a:t>priložnostno</a:t>
            </a:r>
            <a:r>
              <a:rPr lang="en-GB" dirty="0" smtClean="0"/>
              <a:t>)</a:t>
            </a:r>
            <a:r>
              <a:rPr lang="sl-SI" dirty="0" smtClean="0"/>
              <a:t> na vaši organizaciji</a:t>
            </a:r>
            <a:r>
              <a:rPr lang="en-GB" dirty="0" smtClean="0"/>
              <a:t>. </a:t>
            </a:r>
            <a:r>
              <a:rPr lang="en-GB" dirty="0"/>
              <a:t>	</a:t>
            </a:r>
          </a:p>
        </p:txBody>
      </p:sp>
    </p:spTree>
    <p:extLst>
      <p:ext uri="{BB962C8B-B14F-4D97-AF65-F5344CB8AC3E}">
        <p14:creationId xmlns:p14="http://schemas.microsoft.com/office/powerpoint/2010/main" val="396936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848"/>
            <a:ext cx="9037638" cy="1161669"/>
          </a:xfrm>
        </p:spPr>
        <p:txBody>
          <a:bodyPr/>
          <a:lstStyle/>
          <a:p>
            <a:r>
              <a:rPr lang="sl-SI" dirty="0" smtClean="0"/>
              <a:t>Kdo lahko sodeluje?</a:t>
            </a:r>
            <a:endParaRPr lang="en-GB" dirty="0"/>
          </a:p>
        </p:txBody>
      </p:sp>
      <p:sp>
        <p:nvSpPr>
          <p:cNvPr id="3" name="Content Placeholder 2"/>
          <p:cNvSpPr>
            <a:spLocks noGrp="1"/>
          </p:cNvSpPr>
          <p:nvPr>
            <p:ph idx="1"/>
          </p:nvPr>
        </p:nvSpPr>
        <p:spPr>
          <a:xfrm>
            <a:off x="603617" y="1434517"/>
            <a:ext cx="9506804" cy="4087812"/>
          </a:xfrm>
        </p:spPr>
        <p:txBody>
          <a:bodyPr/>
          <a:lstStyle/>
          <a:p>
            <a:pPr marL="0" indent="0">
              <a:buNone/>
            </a:pPr>
            <a:r>
              <a:rPr lang="sl-SI" b="1" dirty="0" smtClean="0"/>
              <a:t>UDELEŽENCI</a:t>
            </a:r>
            <a:r>
              <a:rPr lang="sl-SI" b="1" dirty="0"/>
              <a:t>:</a:t>
            </a:r>
          </a:p>
          <a:p>
            <a:r>
              <a:rPr lang="sl-SI" b="1" dirty="0"/>
              <a:t>Strokovni delavci na področju izobraževanja odraslih</a:t>
            </a:r>
          </a:p>
          <a:p>
            <a:r>
              <a:rPr lang="sl-SI" b="1" dirty="0"/>
              <a:t>Učeči se odrasli </a:t>
            </a:r>
          </a:p>
          <a:p>
            <a:pPr marL="0" indent="0">
              <a:buNone/>
            </a:pPr>
            <a:endParaRPr lang="sl-SI" dirty="0"/>
          </a:p>
          <a:p>
            <a:pPr marL="0" indent="0">
              <a:buNone/>
            </a:pPr>
            <a:r>
              <a:rPr lang="sl-SI" b="1" dirty="0"/>
              <a:t>ORGANIZACIJE:</a:t>
            </a:r>
          </a:p>
          <a:p>
            <a:r>
              <a:rPr lang="sl-SI" dirty="0"/>
              <a:t>Organizacije, ki delujejo na področju izobraževanja odraslih </a:t>
            </a:r>
            <a:r>
              <a:rPr lang="sl-SI" dirty="0" smtClean="0"/>
              <a:t>(</a:t>
            </a:r>
            <a:r>
              <a:rPr lang="sl-SI" dirty="0" smtClean="0">
                <a:hlinkClick r:id="rId3"/>
              </a:rPr>
              <a:t>seznam upravičenih prijaviteljev</a:t>
            </a:r>
            <a:r>
              <a:rPr lang="sl-SI" dirty="0" smtClean="0"/>
              <a:t> ) </a:t>
            </a:r>
            <a:endParaRPr lang="sl-SI" dirty="0"/>
          </a:p>
          <a:p>
            <a:endParaRPr lang="sl-SI" dirty="0" smtClean="0"/>
          </a:p>
          <a:p>
            <a:pPr marL="0" indent="0">
              <a:buNone/>
            </a:pPr>
            <a:r>
              <a:rPr lang="sl-SI" b="1" dirty="0"/>
              <a:t>PROGRAMSKE DRŽAVE</a:t>
            </a:r>
          </a:p>
          <a:p>
            <a:pPr marL="0" indent="0">
              <a:buNone/>
            </a:pPr>
            <a:r>
              <a:rPr lang="sl-SI" dirty="0"/>
              <a:t>Članice EU (27 držav) + EEA (Norveška, Islandija, Lihtenštajn) + Republika Severna Makedonija, Turčija, Srbija</a:t>
            </a:r>
          </a:p>
          <a:p>
            <a:pPr marL="0" indent="0">
              <a:buNone/>
            </a:pPr>
            <a:endParaRPr lang="en-GB" dirty="0"/>
          </a:p>
        </p:txBody>
      </p:sp>
    </p:spTree>
    <p:extLst>
      <p:ext uri="{BB962C8B-B14F-4D97-AF65-F5344CB8AC3E}">
        <p14:creationId xmlns:p14="http://schemas.microsoft.com/office/powerpoint/2010/main" val="2109783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PROJEKTI MOBILNOSTI KA1</a:t>
            </a:r>
            <a:endParaRPr lang="sl-SI" dirty="0"/>
          </a:p>
        </p:txBody>
      </p:sp>
      <p:sp>
        <p:nvSpPr>
          <p:cNvPr id="5" name="Text Placeholder 4"/>
          <p:cNvSpPr>
            <a:spLocks noGrp="1"/>
          </p:cNvSpPr>
          <p:nvPr>
            <p:ph type="body" idx="1"/>
          </p:nvPr>
        </p:nvSpPr>
        <p:spPr/>
        <p:txBody>
          <a:bodyPr/>
          <a:lstStyle/>
          <a:p>
            <a:r>
              <a:rPr lang="sl-SI" dirty="0" smtClean="0"/>
              <a:t>Ključni ukrep 1</a:t>
            </a:r>
          </a:p>
          <a:p>
            <a:r>
              <a:rPr lang="sl-SI" b="0" dirty="0">
                <a:solidFill>
                  <a:srgbClr val="002060"/>
                </a:solidFill>
              </a:rPr>
              <a:t>Vodnik za prijavitelje str. </a:t>
            </a:r>
            <a:r>
              <a:rPr lang="sl-SI" b="0" dirty="0" smtClean="0">
                <a:solidFill>
                  <a:srgbClr val="002060"/>
                </a:solidFill>
              </a:rPr>
              <a:t>127-145: </a:t>
            </a:r>
            <a:r>
              <a:rPr lang="sl-SI" b="0" dirty="0" smtClean="0">
                <a:solidFill>
                  <a:srgbClr val="002060"/>
                </a:solidFill>
                <a:hlinkClick r:id="rId3"/>
              </a:rPr>
              <a:t>Erasmus-Vodnik-za-prijavitelje-SL.pdf</a:t>
            </a:r>
            <a:endParaRPr lang="sl-SI" b="0" dirty="0">
              <a:solidFill>
                <a:srgbClr val="002060"/>
              </a:solidFill>
            </a:endParaRPr>
          </a:p>
          <a:p>
            <a:endParaRPr lang="sl-SI" dirty="0"/>
          </a:p>
        </p:txBody>
      </p:sp>
    </p:spTree>
    <p:extLst>
      <p:ext uri="{BB962C8B-B14F-4D97-AF65-F5344CB8AC3E}">
        <p14:creationId xmlns:p14="http://schemas.microsoft.com/office/powerpoint/2010/main" val="3721614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dirty="0" smtClean="0">
                <a:solidFill>
                  <a:srgbClr val="252C64"/>
                </a:solidFill>
              </a:rPr>
              <a:t>Namen projektov</a:t>
            </a:r>
            <a:r>
              <a:rPr lang="en-US" dirty="0" smtClean="0">
                <a:solidFill>
                  <a:srgbClr val="252C64"/>
                </a:solidFill>
              </a:rPr>
              <a:t> </a:t>
            </a:r>
            <a:r>
              <a:rPr lang="en-US" dirty="0" err="1" smtClean="0">
                <a:solidFill>
                  <a:srgbClr val="252C64"/>
                </a:solidFill>
              </a:rPr>
              <a:t>mobilnost</a:t>
            </a:r>
            <a:r>
              <a:rPr lang="en-US" dirty="0" smtClean="0">
                <a:solidFill>
                  <a:srgbClr val="252C64"/>
                </a:solidFill>
              </a:rPr>
              <a:t> </a:t>
            </a:r>
            <a:r>
              <a:rPr lang="en-US" dirty="0" err="1" smtClean="0">
                <a:solidFill>
                  <a:srgbClr val="252C64"/>
                </a:solidFill>
              </a:rPr>
              <a:t>osebja</a:t>
            </a:r>
            <a:r>
              <a:rPr lang="en-US" dirty="0" smtClean="0">
                <a:solidFill>
                  <a:srgbClr val="252C64"/>
                </a:solidFill>
              </a:rPr>
              <a:t> in </a:t>
            </a:r>
            <a:r>
              <a:rPr lang="en-US" dirty="0" err="1" smtClean="0">
                <a:solidFill>
                  <a:srgbClr val="252C64"/>
                </a:solidFill>
              </a:rPr>
              <a:t>učečih</a:t>
            </a:r>
            <a:r>
              <a:rPr lang="en-US" dirty="0" smtClean="0">
                <a:solidFill>
                  <a:srgbClr val="252C64"/>
                </a:solidFill>
              </a:rPr>
              <a:t> se</a:t>
            </a:r>
            <a:endParaRPr lang="sl-SI" dirty="0">
              <a:solidFill>
                <a:srgbClr val="252C64"/>
              </a:solidFill>
            </a:endParaRPr>
          </a:p>
        </p:txBody>
      </p:sp>
      <p:sp>
        <p:nvSpPr>
          <p:cNvPr id="3" name="Content Placeholder 2"/>
          <p:cNvSpPr>
            <a:spLocks noGrp="1"/>
          </p:cNvSpPr>
          <p:nvPr>
            <p:ph idx="1"/>
          </p:nvPr>
        </p:nvSpPr>
        <p:spPr/>
        <p:txBody>
          <a:bodyPr>
            <a:noAutofit/>
          </a:bodyPr>
          <a:lstStyle/>
          <a:p>
            <a:r>
              <a:rPr lang="sl-SI" sz="2000" dirty="0" smtClean="0">
                <a:solidFill>
                  <a:srgbClr val="002060"/>
                </a:solidFill>
              </a:rPr>
              <a:t>posameznikom </a:t>
            </a:r>
            <a:r>
              <a:rPr lang="sl-SI" sz="2000" b="1" dirty="0">
                <a:solidFill>
                  <a:srgbClr val="002060"/>
                </a:solidFill>
              </a:rPr>
              <a:t>zagotoviti priložnosti za učenje </a:t>
            </a:r>
            <a:endParaRPr lang="sl-SI" sz="2000" dirty="0" smtClean="0">
              <a:solidFill>
                <a:srgbClr val="002060"/>
              </a:solidFill>
            </a:endParaRPr>
          </a:p>
          <a:p>
            <a:r>
              <a:rPr lang="sl-SI" sz="2000" dirty="0" smtClean="0">
                <a:solidFill>
                  <a:srgbClr val="002060"/>
                </a:solidFill>
              </a:rPr>
              <a:t>podpirati </a:t>
            </a:r>
            <a:r>
              <a:rPr lang="sl-SI" sz="2000" b="1" dirty="0">
                <a:solidFill>
                  <a:srgbClr val="002060"/>
                </a:solidFill>
              </a:rPr>
              <a:t>internacionalizacijo in institucionalni razvoj ponudnikov izobraževanja odraslih </a:t>
            </a:r>
            <a:r>
              <a:rPr lang="sl-SI" sz="2000" dirty="0">
                <a:solidFill>
                  <a:srgbClr val="002060"/>
                </a:solidFill>
              </a:rPr>
              <a:t>in drugih organizacij, aktivnih na področju </a:t>
            </a:r>
            <a:r>
              <a:rPr lang="sl-SI" sz="2000" dirty="0" smtClean="0">
                <a:solidFill>
                  <a:srgbClr val="002060"/>
                </a:solidFill>
              </a:rPr>
              <a:t>splošnega (nepoklicnega) izobraževanja </a:t>
            </a:r>
            <a:r>
              <a:rPr lang="sl-SI" sz="2000" dirty="0">
                <a:solidFill>
                  <a:srgbClr val="002060"/>
                </a:solidFill>
              </a:rPr>
              <a:t>odraslih.</a:t>
            </a:r>
          </a:p>
          <a:p>
            <a:r>
              <a:rPr lang="sl-SI" sz="2000" b="1" dirty="0" smtClean="0">
                <a:solidFill>
                  <a:srgbClr val="002060"/>
                </a:solidFill>
              </a:rPr>
              <a:t>udeležencem</a:t>
            </a:r>
            <a:r>
              <a:rPr lang="sl-SI" sz="2000" dirty="0" smtClean="0">
                <a:solidFill>
                  <a:srgbClr val="002060"/>
                </a:solidFill>
              </a:rPr>
              <a:t> omogočati pridobivanje znanja, spretnosti in izkušenj, ki prinašajo dodano vrednost njihovemu izobraževanju (učeči se) ali delu (sodelavci) doma</a:t>
            </a:r>
          </a:p>
          <a:p>
            <a:r>
              <a:rPr lang="sl-SI" sz="2000" dirty="0" smtClean="0">
                <a:solidFill>
                  <a:srgbClr val="002060"/>
                </a:solidFill>
              </a:rPr>
              <a:t>prinašajo </a:t>
            </a:r>
            <a:r>
              <a:rPr lang="sl-SI" sz="2000" b="1" dirty="0" smtClean="0">
                <a:solidFill>
                  <a:srgbClr val="002060"/>
                </a:solidFill>
              </a:rPr>
              <a:t>pozitivne spremembe in razvojne premike </a:t>
            </a:r>
            <a:r>
              <a:rPr lang="sl-SI" sz="2000" dirty="0" smtClean="0">
                <a:solidFill>
                  <a:srgbClr val="002060"/>
                </a:solidFill>
              </a:rPr>
              <a:t>znotraj </a:t>
            </a:r>
            <a:r>
              <a:rPr lang="sl-SI" sz="2000" b="1" dirty="0" smtClean="0">
                <a:solidFill>
                  <a:srgbClr val="002060"/>
                </a:solidFill>
              </a:rPr>
              <a:t>sodelujočih organizacije</a:t>
            </a:r>
            <a:r>
              <a:rPr lang="sl-SI" sz="2000" dirty="0" smtClean="0">
                <a:solidFill>
                  <a:srgbClr val="002060"/>
                </a:solidFill>
              </a:rPr>
              <a:t> ter prispevajo k inovacijam in prenovi sistema izobraževanja v Sloveniji</a:t>
            </a:r>
            <a:r>
              <a:rPr lang="sl-SI" sz="2000" dirty="0">
                <a:solidFill>
                  <a:srgbClr val="002060"/>
                </a:solidFill>
              </a:rPr>
              <a:t>. </a:t>
            </a:r>
            <a:endParaRPr lang="sl-SI" sz="2000" dirty="0" smtClean="0">
              <a:solidFill>
                <a:srgbClr val="002060"/>
              </a:solidFill>
            </a:endParaRPr>
          </a:p>
          <a:p>
            <a:pPr marL="0" indent="0">
              <a:buNone/>
            </a:pPr>
            <a:endParaRPr lang="sl-SI" sz="2000" dirty="0">
              <a:solidFill>
                <a:srgbClr val="002060"/>
              </a:solidFill>
            </a:endParaRPr>
          </a:p>
          <a:p>
            <a:pPr marL="0" indent="0">
              <a:buNone/>
            </a:pPr>
            <a:r>
              <a:rPr lang="sl-SI" sz="2000" dirty="0">
                <a:solidFill>
                  <a:srgbClr val="002060"/>
                </a:solidFill>
              </a:rPr>
              <a:t>Vodnik za prijavitelje str. 115-128: </a:t>
            </a:r>
            <a:r>
              <a:rPr lang="sl-SI" sz="2000" dirty="0">
                <a:solidFill>
                  <a:srgbClr val="002060"/>
                </a:solidFill>
                <a:hlinkClick r:id="rId3"/>
              </a:rPr>
              <a:t>Erasmus-Vodnik-za-prijavitelje-SL.pdf (cmepius.si</a:t>
            </a:r>
            <a:r>
              <a:rPr lang="sl-SI" sz="2000" dirty="0" smtClean="0">
                <a:solidFill>
                  <a:srgbClr val="002060"/>
                </a:solidFill>
                <a:hlinkClick r:id="rId3"/>
              </a:rPr>
              <a:t>)</a:t>
            </a:r>
            <a:endParaRPr lang="sl-SI" sz="2000" dirty="0">
              <a:solidFill>
                <a:srgbClr val="002060"/>
              </a:solidFill>
            </a:endParaRPr>
          </a:p>
        </p:txBody>
      </p:sp>
      <p:sp>
        <p:nvSpPr>
          <p:cNvPr id="5" name="Slide Number Placeholder 4"/>
          <p:cNvSpPr>
            <a:spLocks noGrp="1"/>
          </p:cNvSpPr>
          <p:nvPr>
            <p:ph type="sldNum" sz="quarter" idx="4294967295"/>
          </p:nvPr>
        </p:nvSpPr>
        <p:spPr>
          <a:xfrm>
            <a:off x="10591800" y="6394450"/>
            <a:ext cx="1600200" cy="274638"/>
          </a:xfrm>
          <a:prstGeom prst="rect">
            <a:avLst/>
          </a:prstGeom>
        </p:spPr>
        <p:txBody>
          <a:bodyPr/>
          <a:lstStyle/>
          <a:p>
            <a:fld id="{4138613E-8BBD-47D6-B77F-E65076D1ECBA}" type="slidenum">
              <a:rPr lang="sl-SI" smtClean="0"/>
              <a:t>16</a:t>
            </a:fld>
            <a:endParaRPr lang="sl-SI" dirty="0"/>
          </a:p>
        </p:txBody>
      </p:sp>
    </p:spTree>
    <p:extLst>
      <p:ext uri="{BB962C8B-B14F-4D97-AF65-F5344CB8AC3E}">
        <p14:creationId xmlns:p14="http://schemas.microsoft.com/office/powerpoint/2010/main" val="1321113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9037638" cy="796923"/>
          </a:xfrm>
        </p:spPr>
        <p:txBody>
          <a:bodyPr/>
          <a:lstStyle/>
          <a:p>
            <a:r>
              <a:rPr lang="sl-SI" dirty="0" smtClean="0"/>
              <a:t>CILJI NA PODROČJU IZOBRAŽEVANJA ODRASLIH</a:t>
            </a:r>
            <a:endParaRPr lang="sl-SI" dirty="0"/>
          </a:p>
        </p:txBody>
      </p:sp>
      <p:sp>
        <p:nvSpPr>
          <p:cNvPr id="3" name="Content Placeholder 2"/>
          <p:cNvSpPr>
            <a:spLocks noGrp="1"/>
          </p:cNvSpPr>
          <p:nvPr>
            <p:ph idx="1"/>
          </p:nvPr>
        </p:nvSpPr>
        <p:spPr>
          <a:xfrm>
            <a:off x="385011" y="1409350"/>
            <a:ext cx="10864626" cy="4750818"/>
          </a:xfrm>
        </p:spPr>
        <p:txBody>
          <a:bodyPr>
            <a:normAutofit/>
          </a:bodyPr>
          <a:lstStyle/>
          <a:p>
            <a:pPr marL="0" indent="0">
              <a:spcBef>
                <a:spcPts val="600"/>
              </a:spcBef>
              <a:spcAft>
                <a:spcPts val="600"/>
              </a:spcAft>
              <a:buNone/>
            </a:pPr>
            <a:r>
              <a:rPr lang="sl-SI" sz="2000" b="1" dirty="0" smtClean="0"/>
              <a:t>Prispevanje k oblikovanju evropskega izobraževalnega prostora ter k programu znanja in spretnosti za Evropo prek:</a:t>
            </a:r>
            <a:endParaRPr lang="sl-SI" sz="2000" b="1" dirty="0"/>
          </a:p>
          <a:p>
            <a:r>
              <a:rPr lang="sl-SI" sz="1900" b="1" dirty="0"/>
              <a:t>izboljšanja kakovosti </a:t>
            </a:r>
            <a:r>
              <a:rPr lang="sl-SI" sz="1900" dirty="0" smtClean="0"/>
              <a:t>formalnega in neformalnega izobraževanja ter priložnostnega </a:t>
            </a:r>
            <a:r>
              <a:rPr lang="sl-SI" sz="1900" b="1" dirty="0" smtClean="0"/>
              <a:t>učenja odraslih</a:t>
            </a:r>
            <a:r>
              <a:rPr lang="sl-SI" sz="1900" dirty="0" smtClean="0"/>
              <a:t>;</a:t>
            </a:r>
          </a:p>
          <a:p>
            <a:r>
              <a:rPr lang="sl-SI" sz="1900" b="1" dirty="0" smtClean="0"/>
              <a:t>Izboljšanje kakovosti ponudbe </a:t>
            </a:r>
            <a:r>
              <a:rPr lang="sl-SI" sz="1900" dirty="0"/>
              <a:t>izobraževanja odraslih s profesionalizacijo osebja in krepitve zmogljivosti ponudnikov izobraževanja odraslih za izvajanje visokokakovostnih učnih </a:t>
            </a:r>
            <a:r>
              <a:rPr lang="sl-SI" sz="1900" dirty="0" smtClean="0"/>
              <a:t>programov</a:t>
            </a:r>
            <a:r>
              <a:rPr lang="sl-SI" sz="1900" dirty="0"/>
              <a:t>;</a:t>
            </a:r>
          </a:p>
          <a:p>
            <a:r>
              <a:rPr lang="sl-SI" sz="1900" b="1" dirty="0"/>
              <a:t>izboljšanja kakovosti poučevanja in učenja </a:t>
            </a:r>
            <a:r>
              <a:rPr lang="sl-SI" sz="1900" dirty="0"/>
              <a:t>v vseh oblikah izobraževanja </a:t>
            </a:r>
            <a:r>
              <a:rPr lang="sl-SI" sz="1900" dirty="0" smtClean="0"/>
              <a:t>odraslih ter nudenje </a:t>
            </a:r>
            <a:r>
              <a:rPr lang="sl-SI" sz="1900" b="1" dirty="0" smtClean="0"/>
              <a:t>prilagoditev </a:t>
            </a:r>
            <a:r>
              <a:rPr lang="sl-SI" sz="1900" dirty="0" smtClean="0"/>
              <a:t>potrebam širše družbe;</a:t>
            </a:r>
            <a:endParaRPr lang="sl-SI" sz="1900" dirty="0"/>
          </a:p>
          <a:p>
            <a:r>
              <a:rPr lang="sl-SI" sz="1900" b="1" dirty="0"/>
              <a:t>izboljšanja ponudbe </a:t>
            </a:r>
            <a:r>
              <a:rPr lang="sl-SI" sz="1900" b="1" dirty="0" smtClean="0"/>
              <a:t>izobraževanja odraslih za ključne kompetence, </a:t>
            </a:r>
            <a:r>
              <a:rPr lang="sl-SI" sz="1900" dirty="0" smtClean="0"/>
              <a:t>opredeljene v okviru EU, vključno z osnovnimi spretnostmi (bralna in računska pismenost, digitalne spretnosti) in drugimi življenjskimi veščinami;</a:t>
            </a:r>
          </a:p>
          <a:p>
            <a:r>
              <a:rPr lang="sl-SI" sz="1900" b="1" dirty="0"/>
              <a:t>krepitve zmogljivosti ponudnikov izobraževanja </a:t>
            </a:r>
            <a:r>
              <a:rPr lang="sl-SI" sz="1900" dirty="0"/>
              <a:t>odraslih in drugih organizacij, ki opravljajo naloge na področju izobraževanja odraslih, za izvajanje visokokakovostnih projektov mobilnosti;</a:t>
            </a:r>
          </a:p>
          <a:p>
            <a:r>
              <a:rPr lang="sl-SI" sz="1900" b="1" dirty="0"/>
              <a:t>povečanja udeležbe odraslih </a:t>
            </a:r>
            <a:r>
              <a:rPr lang="sl-SI" sz="1900" dirty="0"/>
              <a:t>vseh starosti in iz vseh socialno-ekonomskih okolij v izobraževanju odraslih, zlasti s spodbujanjem udeležbe organizacij, ki delajo z ranljivimi ciljnimi skupinami </a:t>
            </a:r>
            <a:r>
              <a:rPr lang="sl-SI" sz="1900" dirty="0" smtClean="0"/>
              <a:t>odraslih…</a:t>
            </a:r>
            <a:endParaRPr lang="sl-SI" sz="1900" dirty="0"/>
          </a:p>
          <a:p>
            <a:endParaRPr lang="sl-SI" sz="2000" b="1" dirty="0"/>
          </a:p>
        </p:txBody>
      </p:sp>
      <p:sp>
        <p:nvSpPr>
          <p:cNvPr id="4" name="Slide Number Placeholder 3"/>
          <p:cNvSpPr>
            <a:spLocks noGrp="1"/>
          </p:cNvSpPr>
          <p:nvPr>
            <p:ph type="sldNum" sz="quarter" idx="4294967295"/>
          </p:nvPr>
        </p:nvSpPr>
        <p:spPr/>
        <p:txBody>
          <a:bodyPr/>
          <a:lstStyle/>
          <a:p>
            <a:fld id="{10F56B52-9669-46D1-8576-1993C4D391AB}" type="slidenum">
              <a:rPr lang="en-GB" altLang="sl-SI" smtClean="0"/>
              <a:pPr/>
              <a:t>17</a:t>
            </a:fld>
            <a:endParaRPr lang="en-GB" altLang="sl-SI"/>
          </a:p>
        </p:txBody>
      </p:sp>
    </p:spTree>
    <p:extLst>
      <p:ext uri="{BB962C8B-B14F-4D97-AF65-F5344CB8AC3E}">
        <p14:creationId xmlns:p14="http://schemas.microsoft.com/office/powerpoint/2010/main" val="2609610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dirty="0" smtClean="0">
                <a:solidFill>
                  <a:srgbClr val="252C64"/>
                </a:solidFill>
              </a:rPr>
              <a:t>Kaj je mobilnost?</a:t>
            </a:r>
            <a:endParaRPr lang="sl-SI" dirty="0">
              <a:solidFill>
                <a:srgbClr val="252C64"/>
              </a:solidFill>
            </a:endParaRPr>
          </a:p>
        </p:txBody>
      </p:sp>
      <p:sp>
        <p:nvSpPr>
          <p:cNvPr id="3" name="Content Placeholder 2"/>
          <p:cNvSpPr>
            <a:spLocks noGrp="1"/>
          </p:cNvSpPr>
          <p:nvPr>
            <p:ph idx="1"/>
          </p:nvPr>
        </p:nvSpPr>
        <p:spPr/>
        <p:txBody>
          <a:bodyPr>
            <a:noAutofit/>
          </a:bodyPr>
          <a:lstStyle/>
          <a:p>
            <a:pPr marL="0" indent="0">
              <a:buNone/>
            </a:pPr>
            <a:r>
              <a:rPr lang="sl-SI" dirty="0" smtClean="0">
                <a:solidFill>
                  <a:srgbClr val="252C64"/>
                </a:solidFill>
              </a:rPr>
              <a:t>Pri mobilnosti gre za:</a:t>
            </a:r>
          </a:p>
          <a:p>
            <a:r>
              <a:rPr lang="sl-SI" dirty="0" smtClean="0">
                <a:solidFill>
                  <a:srgbClr val="252C64"/>
                </a:solidFill>
              </a:rPr>
              <a:t>potovanje posameznikov </a:t>
            </a:r>
            <a:r>
              <a:rPr lang="sl-SI" b="1" dirty="0" smtClean="0">
                <a:solidFill>
                  <a:srgbClr val="252C64"/>
                </a:solidFill>
              </a:rPr>
              <a:t>v tujino</a:t>
            </a:r>
            <a:r>
              <a:rPr lang="sl-SI" dirty="0" smtClean="0">
                <a:solidFill>
                  <a:srgbClr val="252C64"/>
                </a:solidFill>
              </a:rPr>
              <a:t>, ki je </a:t>
            </a:r>
            <a:r>
              <a:rPr lang="sl-SI" dirty="0" smtClean="0">
                <a:solidFill>
                  <a:schemeClr val="accent6">
                    <a:lumMod val="25000"/>
                  </a:schemeClr>
                </a:solidFill>
              </a:rPr>
              <a:t>namenjeno osebnemu in strokovnemu </a:t>
            </a:r>
            <a:r>
              <a:rPr lang="sl-SI" b="1" dirty="0" smtClean="0">
                <a:solidFill>
                  <a:schemeClr val="accent6">
                    <a:lumMod val="25000"/>
                  </a:schemeClr>
                </a:solidFill>
              </a:rPr>
              <a:t>razvoju posameznika</a:t>
            </a:r>
            <a:r>
              <a:rPr lang="sl-SI" dirty="0" smtClean="0">
                <a:solidFill>
                  <a:schemeClr val="accent6">
                    <a:lumMod val="25000"/>
                  </a:schemeClr>
                </a:solidFill>
              </a:rPr>
              <a:t>, ki ga podpira vaša organizacija;</a:t>
            </a:r>
          </a:p>
          <a:p>
            <a:r>
              <a:rPr lang="sl-SI" dirty="0" smtClean="0">
                <a:solidFill>
                  <a:schemeClr val="accent6">
                    <a:lumMod val="25000"/>
                  </a:schemeClr>
                </a:solidFill>
              </a:rPr>
              <a:t>iz Slovenije v države, ki sodelujejo v programu Erasmus+ kot </a:t>
            </a:r>
            <a:r>
              <a:rPr lang="sl-SI" b="1" dirty="0" smtClean="0">
                <a:solidFill>
                  <a:schemeClr val="accent6">
                    <a:lumMod val="25000"/>
                  </a:schemeClr>
                </a:solidFill>
              </a:rPr>
              <a:t>programske države</a:t>
            </a:r>
            <a:r>
              <a:rPr lang="sl-SI" dirty="0" smtClean="0">
                <a:solidFill>
                  <a:schemeClr val="accent6">
                    <a:lumMod val="25000"/>
                  </a:schemeClr>
                </a:solidFill>
              </a:rPr>
              <a:t>;</a:t>
            </a:r>
          </a:p>
          <a:p>
            <a:r>
              <a:rPr lang="sl-SI" dirty="0" smtClean="0">
                <a:solidFill>
                  <a:srgbClr val="252C64"/>
                </a:solidFill>
              </a:rPr>
              <a:t>matična organizacija pošlje posameznike (osebje ali učeče se odrasle) v tujino, v raznolike partnerske organizacije, ki pokrivajo različna področja in aktivnosti (NGO, javne ustanove, vladne organizacije….)</a:t>
            </a:r>
          </a:p>
          <a:p>
            <a:endParaRPr lang="sl-SI" dirty="0">
              <a:solidFill>
                <a:srgbClr val="252C64"/>
              </a:solidFill>
            </a:endParaRPr>
          </a:p>
          <a:p>
            <a:endParaRPr lang="sl-SI" dirty="0" smtClean="0">
              <a:solidFill>
                <a:srgbClr val="252C64"/>
              </a:solidFill>
            </a:endParaRPr>
          </a:p>
          <a:p>
            <a:r>
              <a:rPr lang="sl-SI" dirty="0" smtClean="0">
                <a:hlinkClick r:id="rId3"/>
              </a:rPr>
              <a:t>Mobilnost osebja in učečih se v izobraževanju odraslih</a:t>
            </a:r>
            <a:endParaRPr lang="sl-SI" dirty="0" smtClean="0">
              <a:solidFill>
                <a:srgbClr val="252C64"/>
              </a:solidFill>
            </a:endParaRPr>
          </a:p>
          <a:p>
            <a:pPr marL="0" indent="0">
              <a:buNone/>
            </a:pPr>
            <a:endParaRPr lang="sl-SI" dirty="0" smtClean="0">
              <a:solidFill>
                <a:srgbClr val="252C64"/>
              </a:solidFill>
            </a:endParaRPr>
          </a:p>
          <a:p>
            <a:pPr marL="0" indent="0">
              <a:buNone/>
            </a:pPr>
            <a:endParaRPr lang="sl-SI" dirty="0" smtClean="0">
              <a:solidFill>
                <a:srgbClr val="252C64"/>
              </a:solidFill>
            </a:endParaRPr>
          </a:p>
          <a:p>
            <a:pPr marL="0" indent="0">
              <a:buNone/>
            </a:pPr>
            <a:endParaRPr lang="sl-SI" sz="2000" dirty="0" smtClean="0">
              <a:solidFill>
                <a:srgbClr val="4F81BD"/>
              </a:solidFill>
            </a:endParaRPr>
          </a:p>
          <a:p>
            <a:pPr marL="0" indent="0">
              <a:buNone/>
            </a:pPr>
            <a:endParaRPr lang="sl-SI" sz="2000" dirty="0" smtClean="0">
              <a:solidFill>
                <a:srgbClr val="4F81BD"/>
              </a:solidFill>
            </a:endParaRPr>
          </a:p>
          <a:p>
            <a:pPr marL="0" indent="0">
              <a:buNone/>
            </a:pPr>
            <a:endParaRPr lang="sl-SI" sz="2000" dirty="0">
              <a:solidFill>
                <a:srgbClr val="4F81BD"/>
              </a:solidFill>
            </a:endParaRPr>
          </a:p>
        </p:txBody>
      </p:sp>
      <p:sp>
        <p:nvSpPr>
          <p:cNvPr id="5" name="Slide Number Placeholder 4"/>
          <p:cNvSpPr>
            <a:spLocks noGrp="1"/>
          </p:cNvSpPr>
          <p:nvPr>
            <p:ph type="sldNum" sz="quarter" idx="4294967295"/>
          </p:nvPr>
        </p:nvSpPr>
        <p:spPr>
          <a:xfrm>
            <a:off x="10591800" y="6327775"/>
            <a:ext cx="1600200" cy="273050"/>
          </a:xfrm>
          <a:prstGeom prst="rect">
            <a:avLst/>
          </a:prstGeom>
        </p:spPr>
        <p:txBody>
          <a:bodyPr/>
          <a:lstStyle/>
          <a:p>
            <a:fld id="{4138613E-8BBD-47D6-B77F-E65076D1ECBA}" type="slidenum">
              <a:rPr lang="sl-SI" smtClean="0"/>
              <a:t>18</a:t>
            </a:fld>
            <a:endParaRPr lang="sl-SI" dirty="0"/>
          </a:p>
        </p:txBody>
      </p:sp>
    </p:spTree>
    <p:extLst>
      <p:ext uri="{BB962C8B-B14F-4D97-AF65-F5344CB8AC3E}">
        <p14:creationId xmlns:p14="http://schemas.microsoft.com/office/powerpoint/2010/main" val="2079655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z="3200" dirty="0" smtClean="0"/>
              <a:t>Vrste aktivnosti</a:t>
            </a:r>
            <a:endParaRPr lang="sl-SI" dirty="0"/>
          </a:p>
        </p:txBody>
      </p:sp>
      <p:sp>
        <p:nvSpPr>
          <p:cNvPr id="5" name="Content Placeholder 4"/>
          <p:cNvSpPr>
            <a:spLocks noGrp="1"/>
          </p:cNvSpPr>
          <p:nvPr>
            <p:ph idx="1"/>
          </p:nvPr>
        </p:nvSpPr>
        <p:spPr/>
        <p:txBody>
          <a:bodyPr/>
          <a:lstStyle/>
          <a:p>
            <a:endParaRPr lang="en-GB" dirty="0"/>
          </a:p>
        </p:txBody>
      </p:sp>
      <p:sp>
        <p:nvSpPr>
          <p:cNvPr id="3" name="Content Placeholder 2"/>
          <p:cNvSpPr>
            <a:spLocks noGrp="1"/>
          </p:cNvSpPr>
          <p:nvPr>
            <p:ph sz="quarter" idx="4294967295"/>
          </p:nvPr>
        </p:nvSpPr>
        <p:spPr>
          <a:xfrm>
            <a:off x="513118" y="1817736"/>
            <a:ext cx="2798763" cy="3937000"/>
          </a:xfrm>
        </p:spPr>
        <p:style>
          <a:lnRef idx="2">
            <a:schemeClr val="accent5"/>
          </a:lnRef>
          <a:fillRef idx="1">
            <a:schemeClr val="lt1"/>
          </a:fillRef>
          <a:effectRef idx="0">
            <a:schemeClr val="accent5"/>
          </a:effectRef>
          <a:fontRef idx="minor">
            <a:schemeClr val="dk1"/>
          </a:fontRef>
        </p:style>
        <p:txBody>
          <a:bodyPr>
            <a:normAutofit/>
          </a:bodyPr>
          <a:lstStyle/>
          <a:p>
            <a:r>
              <a:rPr lang="sl-SI" b="1" u="sng" dirty="0" smtClean="0">
                <a:solidFill>
                  <a:schemeClr val="accent1"/>
                </a:solidFill>
              </a:rPr>
              <a:t>Mobilnost osebja</a:t>
            </a:r>
          </a:p>
          <a:p>
            <a:r>
              <a:rPr lang="sl-SI" dirty="0" smtClean="0">
                <a:solidFill>
                  <a:schemeClr val="accent1"/>
                </a:solidFill>
              </a:rPr>
              <a:t>Sledenje </a:t>
            </a:r>
            <a:r>
              <a:rPr lang="sl-SI" dirty="0">
                <a:solidFill>
                  <a:schemeClr val="accent1"/>
                </a:solidFill>
              </a:rPr>
              <a:t>na delovnem mestu (od 2 do 60 dni)</a:t>
            </a:r>
          </a:p>
          <a:p>
            <a:r>
              <a:rPr lang="sl-SI" dirty="0" smtClean="0">
                <a:solidFill>
                  <a:schemeClr val="accent1"/>
                </a:solidFill>
              </a:rPr>
              <a:t>Mobilnost </a:t>
            </a:r>
            <a:r>
              <a:rPr lang="sl-SI" dirty="0">
                <a:solidFill>
                  <a:schemeClr val="accent1"/>
                </a:solidFill>
              </a:rPr>
              <a:t>z namenom poučevanja ali usposabljanja (od 2 do 365 dni)</a:t>
            </a:r>
          </a:p>
          <a:p>
            <a:r>
              <a:rPr lang="sl-SI" dirty="0" smtClean="0">
                <a:solidFill>
                  <a:schemeClr val="accent1"/>
                </a:solidFill>
              </a:rPr>
              <a:t>Tečaji </a:t>
            </a:r>
            <a:r>
              <a:rPr lang="sl-SI" dirty="0">
                <a:solidFill>
                  <a:schemeClr val="accent1"/>
                </a:solidFill>
              </a:rPr>
              <a:t>in usposabljanje (od 2 do 30 </a:t>
            </a:r>
            <a:r>
              <a:rPr lang="sl-SI" dirty="0" smtClean="0">
                <a:solidFill>
                  <a:schemeClr val="accent1"/>
                </a:solidFill>
              </a:rPr>
              <a:t>dni)</a:t>
            </a:r>
            <a:endParaRPr lang="sl-SI" dirty="0">
              <a:solidFill>
                <a:schemeClr val="accent1"/>
              </a:solidFill>
            </a:endParaRPr>
          </a:p>
          <a:p>
            <a:endParaRPr lang="sl-SI" dirty="0" smtClean="0">
              <a:solidFill>
                <a:schemeClr val="accent1"/>
              </a:solidFill>
            </a:endParaRPr>
          </a:p>
          <a:p>
            <a:pPr lvl="8">
              <a:buFontTx/>
              <a:buChar char="-"/>
            </a:pPr>
            <a:endParaRPr lang="sl-SI" dirty="0" smtClean="0">
              <a:solidFill>
                <a:schemeClr val="accent1"/>
              </a:solidFill>
            </a:endParaRPr>
          </a:p>
        </p:txBody>
      </p:sp>
      <p:sp>
        <p:nvSpPr>
          <p:cNvPr id="4" name="TextBox 3"/>
          <p:cNvSpPr txBox="1"/>
          <p:nvPr/>
        </p:nvSpPr>
        <p:spPr>
          <a:xfrm>
            <a:off x="7883091" y="6256421"/>
            <a:ext cx="1665170" cy="365760"/>
          </a:xfrm>
          <a:prstGeom prst="rect">
            <a:avLst/>
          </a:prstGeom>
          <a:noFill/>
        </p:spPr>
        <p:txBody>
          <a:bodyPr wrap="square" rtlCol="0">
            <a:spAutoFit/>
          </a:bodyPr>
          <a:lstStyle/>
          <a:p>
            <a:r>
              <a:rPr lang="en-US" dirty="0" smtClean="0"/>
              <a:t>20</a:t>
            </a:r>
            <a:endParaRPr lang="sl-SI" dirty="0"/>
          </a:p>
        </p:txBody>
      </p:sp>
      <p:sp>
        <p:nvSpPr>
          <p:cNvPr id="10" name="TextBox 9"/>
          <p:cNvSpPr txBox="1"/>
          <p:nvPr/>
        </p:nvSpPr>
        <p:spPr>
          <a:xfrm>
            <a:off x="3660326" y="1813658"/>
            <a:ext cx="3631597" cy="32778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sl-SI" sz="2100" b="1" u="sng" dirty="0">
                <a:solidFill>
                  <a:srgbClr val="002060"/>
                </a:solidFill>
                <a:latin typeface="Calibri" panose="020F0502020204030204" pitchFamily="34" charset="0"/>
                <a:cs typeface="Calibri" panose="020F0502020204030204" pitchFamily="34" charset="0"/>
              </a:rPr>
              <a:t>Mobilnost učečih se</a:t>
            </a:r>
          </a:p>
          <a:p>
            <a:pPr marL="285750" indent="-285750">
              <a:buFont typeface="Arial" panose="020B0604020202020204" pitchFamily="34" charset="0"/>
              <a:buChar char="•"/>
            </a:pPr>
            <a:r>
              <a:rPr lang="sl-SI" sz="2100" dirty="0">
                <a:solidFill>
                  <a:srgbClr val="002060"/>
                </a:solidFill>
                <a:latin typeface="Calibri" panose="020F0502020204030204" pitchFamily="34" charset="0"/>
                <a:cs typeface="Calibri" panose="020F0502020204030204" pitchFamily="34" charset="0"/>
              </a:rPr>
              <a:t>Skupinska mobilnost učečih se odraslih (od 2 do 30 </a:t>
            </a:r>
            <a:r>
              <a:rPr lang="sl-SI" sz="2100" dirty="0" smtClean="0">
                <a:solidFill>
                  <a:srgbClr val="002060"/>
                </a:solidFill>
                <a:latin typeface="Calibri" panose="020F0502020204030204" pitchFamily="34" charset="0"/>
                <a:cs typeface="Calibri" panose="020F0502020204030204" pitchFamily="34" charset="0"/>
              </a:rPr>
              <a:t>dni) </a:t>
            </a:r>
            <a:endParaRPr lang="sl-SI" sz="2100" dirty="0" smtClean="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l-SI" sz="2100" dirty="0" smtClean="0">
                <a:solidFill>
                  <a:srgbClr val="002060"/>
                </a:solidFill>
                <a:latin typeface="Calibri" panose="020F0502020204030204" pitchFamily="34" charset="0"/>
                <a:cs typeface="Calibri" panose="020F0502020204030204" pitchFamily="34" charset="0"/>
              </a:rPr>
              <a:t>Kratkotrajna </a:t>
            </a:r>
            <a:r>
              <a:rPr lang="sl-SI" sz="2100" dirty="0">
                <a:solidFill>
                  <a:srgbClr val="002060"/>
                </a:solidFill>
                <a:latin typeface="Calibri" panose="020F0502020204030204" pitchFamily="34" charset="0"/>
                <a:cs typeface="Calibri" panose="020F0502020204030204" pitchFamily="34" charset="0"/>
              </a:rPr>
              <a:t>učna mobilnost učečih se odraslih (od 2 do 29 dni) </a:t>
            </a:r>
            <a:endParaRPr lang="sl-SI" sz="2100" dirty="0" smtClean="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l-SI" sz="2100" dirty="0" smtClean="0">
                <a:solidFill>
                  <a:srgbClr val="002060"/>
                </a:solidFill>
                <a:latin typeface="Calibri" panose="020F0502020204030204" pitchFamily="34" charset="0"/>
                <a:cs typeface="Calibri" panose="020F0502020204030204" pitchFamily="34" charset="0"/>
              </a:rPr>
              <a:t>Dolgotrajna </a:t>
            </a:r>
            <a:r>
              <a:rPr lang="sl-SI" sz="2100" dirty="0">
                <a:solidFill>
                  <a:srgbClr val="002060"/>
                </a:solidFill>
                <a:latin typeface="Calibri" panose="020F0502020204030204" pitchFamily="34" charset="0"/>
                <a:cs typeface="Calibri" panose="020F0502020204030204" pitchFamily="34" charset="0"/>
              </a:rPr>
              <a:t>učna mobilnost učečih se odraslih (od 30 do 365 dni</a:t>
            </a:r>
            <a:r>
              <a:rPr lang="sl-SI" sz="2100" dirty="0" smtClean="0">
                <a:solidFill>
                  <a:srgbClr val="002060"/>
                </a:solidFill>
                <a:latin typeface="Calibri" panose="020F0502020204030204" pitchFamily="34" charset="0"/>
                <a:cs typeface="Calibri" panose="020F0502020204030204" pitchFamily="34" charset="0"/>
              </a:rPr>
              <a:t>)</a:t>
            </a:r>
            <a:endParaRPr lang="sl-SI" b="1" u="sng" dirty="0" smtClean="0">
              <a:solidFill>
                <a:schemeClr val="accent1"/>
              </a:solidFill>
            </a:endParaRPr>
          </a:p>
          <a:p>
            <a:endParaRPr lang="en-GB" dirty="0"/>
          </a:p>
        </p:txBody>
      </p:sp>
      <p:sp>
        <p:nvSpPr>
          <p:cNvPr id="11" name="TextBox 10"/>
          <p:cNvSpPr txBox="1"/>
          <p:nvPr/>
        </p:nvSpPr>
        <p:spPr>
          <a:xfrm>
            <a:off x="7617004" y="1825626"/>
            <a:ext cx="2877953" cy="332398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sl-SI" sz="2100" b="1" u="sng" dirty="0">
                <a:solidFill>
                  <a:srgbClr val="002060"/>
                </a:solidFill>
                <a:latin typeface="Calibri" panose="020F0502020204030204" pitchFamily="34" charset="0"/>
                <a:cs typeface="Calibri" panose="020F0502020204030204" pitchFamily="34" charset="0"/>
              </a:rPr>
              <a:t>Ostale podprte aktivnosti</a:t>
            </a:r>
          </a:p>
          <a:p>
            <a:pPr marL="342900" indent="-342900">
              <a:buFont typeface="Arial" panose="020B0604020202020204" pitchFamily="34" charset="0"/>
              <a:buChar char="•"/>
            </a:pPr>
            <a:r>
              <a:rPr lang="sl-SI" sz="2100" dirty="0" smtClean="0">
                <a:solidFill>
                  <a:srgbClr val="002060"/>
                </a:solidFill>
                <a:latin typeface="Calibri" panose="020F0502020204030204" pitchFamily="34" charset="0"/>
                <a:cs typeface="Calibri" panose="020F0502020204030204" pitchFamily="34" charset="0"/>
              </a:rPr>
              <a:t>Povabljeni </a:t>
            </a:r>
            <a:r>
              <a:rPr lang="sl-SI" sz="2100" dirty="0">
                <a:solidFill>
                  <a:srgbClr val="002060"/>
                </a:solidFill>
                <a:latin typeface="Calibri" panose="020F0502020204030204" pitchFamily="34" charset="0"/>
                <a:cs typeface="Calibri" panose="020F0502020204030204" pitchFamily="34" charset="0"/>
              </a:rPr>
              <a:t>strokovnjaki (od 2 do 60 dni) </a:t>
            </a:r>
            <a:endParaRPr lang="sl-SI" sz="2100" dirty="0" smtClean="0">
              <a:solidFill>
                <a:srgbClr val="00206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sl-SI" sz="2100" dirty="0" smtClean="0">
                <a:solidFill>
                  <a:srgbClr val="002060"/>
                </a:solidFill>
                <a:latin typeface="Calibri" panose="020F0502020204030204" pitchFamily="34" charset="0"/>
                <a:cs typeface="Calibri" panose="020F0502020204030204" pitchFamily="34" charset="0"/>
              </a:rPr>
              <a:t>Gostovanje </a:t>
            </a:r>
            <a:r>
              <a:rPr lang="sl-SI" sz="2100" dirty="0">
                <a:solidFill>
                  <a:srgbClr val="002060"/>
                </a:solidFill>
                <a:latin typeface="Calibri" panose="020F0502020204030204" pitchFamily="34" charset="0"/>
                <a:cs typeface="Calibri" panose="020F0502020204030204" pitchFamily="34" charset="0"/>
              </a:rPr>
              <a:t>učiteljev in izobraževalcev na usposabljanju (od 10 do 365 dni</a:t>
            </a:r>
            <a:r>
              <a:rPr lang="sl-SI" sz="2100" dirty="0" smtClean="0">
                <a:solidFill>
                  <a:srgbClr val="002060"/>
                </a:solidFill>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sl-SI" sz="2100" dirty="0" smtClean="0">
                <a:solidFill>
                  <a:srgbClr val="002060"/>
                </a:solidFill>
                <a:latin typeface="Calibri" panose="020F0502020204030204" pitchFamily="34" charset="0"/>
                <a:cs typeface="Calibri" panose="020F0502020204030204" pitchFamily="34" charset="0"/>
              </a:rPr>
              <a:t>Pripravljalni obiski</a:t>
            </a:r>
          </a:p>
        </p:txBody>
      </p:sp>
      <p:sp>
        <p:nvSpPr>
          <p:cNvPr id="12" name="TextBox 11"/>
          <p:cNvSpPr txBox="1"/>
          <p:nvPr/>
        </p:nvSpPr>
        <p:spPr>
          <a:xfrm>
            <a:off x="8181473" y="5525119"/>
            <a:ext cx="3619099" cy="646331"/>
          </a:xfrm>
          <a:prstGeom prst="rect">
            <a:avLst/>
          </a:prstGeom>
          <a:noFill/>
        </p:spPr>
        <p:txBody>
          <a:bodyPr wrap="square" rtlCol="0">
            <a:spAutoFit/>
          </a:bodyPr>
          <a:lstStyle/>
          <a:p>
            <a:r>
              <a:rPr lang="pl-PL" dirty="0">
                <a:hlinkClick r:id="rId3"/>
              </a:rPr>
              <a:t>Vodnik za prijavitelje str. 130-136</a:t>
            </a:r>
            <a:endParaRPr lang="en-GB" dirty="0"/>
          </a:p>
          <a:p>
            <a:endParaRPr lang="en-GB" dirty="0"/>
          </a:p>
        </p:txBody>
      </p:sp>
    </p:spTree>
    <p:extLst>
      <p:ext uri="{BB962C8B-B14F-4D97-AF65-F5344CB8AC3E}">
        <p14:creationId xmlns:p14="http://schemas.microsoft.com/office/powerpoint/2010/main" val="597033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Vsebina</a:t>
            </a:r>
            <a:endParaRPr lang="sl-SI" dirty="0"/>
          </a:p>
        </p:txBody>
      </p:sp>
      <p:sp>
        <p:nvSpPr>
          <p:cNvPr id="3" name="Content Placeholder 2"/>
          <p:cNvSpPr>
            <a:spLocks noGrp="1"/>
          </p:cNvSpPr>
          <p:nvPr>
            <p:ph idx="1"/>
          </p:nvPr>
        </p:nvSpPr>
        <p:spPr/>
        <p:txBody>
          <a:bodyPr/>
          <a:lstStyle/>
          <a:p>
            <a:r>
              <a:rPr lang="sl-SI" dirty="0" smtClean="0"/>
              <a:t>Nacionalna agencija programa Erasmus+, CMEPIUS</a:t>
            </a:r>
          </a:p>
          <a:p>
            <a:r>
              <a:rPr lang="sl-SI" dirty="0"/>
              <a:t>Priložnosti za sodelovanje v programu Erasmus+2024:</a:t>
            </a:r>
          </a:p>
          <a:p>
            <a:pPr lvl="1"/>
            <a:r>
              <a:rPr lang="sl-SI" dirty="0" smtClean="0"/>
              <a:t>Učinki programa Erasmus+ na področju izobraževanja odraslih</a:t>
            </a:r>
          </a:p>
          <a:p>
            <a:pPr lvl="1"/>
            <a:r>
              <a:rPr lang="sl-SI" dirty="0" smtClean="0"/>
              <a:t>namen programa</a:t>
            </a:r>
          </a:p>
          <a:p>
            <a:pPr lvl="1"/>
            <a:r>
              <a:rPr lang="sl-SI" dirty="0" smtClean="0"/>
              <a:t>prednostne </a:t>
            </a:r>
            <a:r>
              <a:rPr lang="sl-SI" dirty="0"/>
              <a:t>naloge in opredelitev področja izobraževanja odraslih</a:t>
            </a:r>
          </a:p>
          <a:p>
            <a:pPr lvl="1"/>
            <a:r>
              <a:rPr lang="sl-SI" dirty="0"/>
              <a:t>k</a:t>
            </a:r>
            <a:r>
              <a:rPr lang="en-US" dirty="0" err="1"/>
              <a:t>ljučna</a:t>
            </a:r>
            <a:r>
              <a:rPr lang="en-US" dirty="0"/>
              <a:t> </a:t>
            </a:r>
            <a:r>
              <a:rPr lang="en-US" dirty="0" err="1"/>
              <a:t>aktivnost</a:t>
            </a:r>
            <a:r>
              <a:rPr lang="en-US" dirty="0"/>
              <a:t> 1</a:t>
            </a:r>
            <a:r>
              <a:rPr lang="sl-SI" dirty="0"/>
              <a:t> – projekti </a:t>
            </a:r>
            <a:r>
              <a:rPr lang="sl-SI" dirty="0" smtClean="0"/>
              <a:t>mobilnosti</a:t>
            </a:r>
            <a:endParaRPr lang="sl-SI" dirty="0"/>
          </a:p>
          <a:p>
            <a:pPr lvl="1"/>
            <a:r>
              <a:rPr lang="sl-SI" dirty="0"/>
              <a:t>k</a:t>
            </a:r>
            <a:r>
              <a:rPr lang="en-US" dirty="0" err="1"/>
              <a:t>ljučna</a:t>
            </a:r>
            <a:r>
              <a:rPr lang="en-US" dirty="0"/>
              <a:t> </a:t>
            </a:r>
            <a:r>
              <a:rPr lang="en-US" dirty="0" err="1"/>
              <a:t>aktivnost</a:t>
            </a:r>
            <a:r>
              <a:rPr lang="en-US" dirty="0"/>
              <a:t> 2</a:t>
            </a:r>
            <a:r>
              <a:rPr lang="sl-SI" dirty="0"/>
              <a:t> – partnerstva za </a:t>
            </a:r>
            <a:r>
              <a:rPr lang="sl-SI" dirty="0" smtClean="0"/>
              <a:t>sodelovanje</a:t>
            </a:r>
            <a:endParaRPr lang="sl-SI" dirty="0"/>
          </a:p>
          <a:p>
            <a:r>
              <a:rPr lang="sl-SI" dirty="0"/>
              <a:t>EPALE kot podpora </a:t>
            </a:r>
            <a:r>
              <a:rPr lang="sl-SI" dirty="0" smtClean="0"/>
              <a:t>prijaviteljem </a:t>
            </a:r>
            <a:r>
              <a:rPr lang="sl-SI" dirty="0"/>
              <a:t>pri sodelovanju na razpisu Erasmus</a:t>
            </a:r>
            <a:r>
              <a:rPr lang="sl-SI" dirty="0" smtClean="0"/>
              <a:t>+</a:t>
            </a:r>
            <a:endParaRPr lang="sl-SI" dirty="0"/>
          </a:p>
        </p:txBody>
      </p:sp>
    </p:spTree>
    <p:extLst>
      <p:ext uri="{BB962C8B-B14F-4D97-AF65-F5344CB8AC3E}">
        <p14:creationId xmlns:p14="http://schemas.microsoft.com/office/powerpoint/2010/main" val="635267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Možnosti sodelovanja v projektih mobilnosti</a:t>
            </a:r>
            <a:endParaRPr lang="en-GB" dirty="0"/>
          </a:p>
        </p:txBody>
      </p:sp>
      <p:sp>
        <p:nvSpPr>
          <p:cNvPr id="3" name="Content Placeholder 2"/>
          <p:cNvSpPr>
            <a:spLocks noGrp="1"/>
          </p:cNvSpPr>
          <p:nvPr>
            <p:ph idx="1"/>
          </p:nvPr>
        </p:nvSpPr>
        <p:spPr>
          <a:xfrm>
            <a:off x="838200" y="2143240"/>
            <a:ext cx="10514013" cy="3258470"/>
          </a:xfrm>
        </p:spPr>
        <p:txBody>
          <a:bodyPr/>
          <a:lstStyle/>
          <a:p>
            <a:r>
              <a:rPr lang="sl-SI" dirty="0"/>
              <a:t>Ključni ukrep 1 – projekti mobilnosti</a:t>
            </a:r>
          </a:p>
          <a:p>
            <a:r>
              <a:rPr lang="sl-SI" b="1" dirty="0" smtClean="0"/>
              <a:t>Projekti </a:t>
            </a:r>
            <a:r>
              <a:rPr lang="sl-SI" b="1" dirty="0"/>
              <a:t>za </a:t>
            </a:r>
            <a:r>
              <a:rPr lang="sl-SI" b="1" dirty="0" err="1"/>
              <a:t>neakreditirane</a:t>
            </a:r>
            <a:r>
              <a:rPr lang="sl-SI" b="1" dirty="0"/>
              <a:t> organizacije </a:t>
            </a:r>
            <a:r>
              <a:rPr lang="sl-SI" b="1" dirty="0" smtClean="0"/>
              <a:t>KA122-ADU</a:t>
            </a:r>
          </a:p>
          <a:p>
            <a:endParaRPr lang="sl-SI" b="1" dirty="0" smtClean="0"/>
          </a:p>
          <a:p>
            <a:r>
              <a:rPr lang="sl-SI" dirty="0"/>
              <a:t>Akreditacija Erasmus KA120-ADU</a:t>
            </a:r>
          </a:p>
          <a:p>
            <a:r>
              <a:rPr lang="sl-SI" dirty="0" smtClean="0"/>
              <a:t>Projekti </a:t>
            </a:r>
            <a:r>
              <a:rPr lang="sl-SI" dirty="0"/>
              <a:t>za akreditirane organizacije KA121 -ADU</a:t>
            </a:r>
          </a:p>
          <a:p>
            <a:endParaRPr lang="sl-SI" b="1" dirty="0"/>
          </a:p>
          <a:p>
            <a:r>
              <a:rPr lang="sl-SI" sz="1600" dirty="0">
                <a:solidFill>
                  <a:srgbClr val="002060"/>
                </a:solidFill>
              </a:rPr>
              <a:t>Vodnik za prijavitelje str. 127-145: </a:t>
            </a:r>
            <a:r>
              <a:rPr lang="sl-SI" sz="1600" dirty="0">
                <a:solidFill>
                  <a:srgbClr val="002060"/>
                </a:solidFill>
                <a:hlinkClick r:id="rId2"/>
              </a:rPr>
              <a:t>Erasmus-Vodnik-za-prijavitelje-SL.pdf</a:t>
            </a:r>
            <a:endParaRPr lang="sl-SI" sz="1600" dirty="0">
              <a:solidFill>
                <a:srgbClr val="002060"/>
              </a:solidFill>
            </a:endParaRPr>
          </a:p>
          <a:p>
            <a:pPr marL="0" indent="0">
              <a:buNone/>
            </a:pPr>
            <a:endParaRPr lang="en-GB" dirty="0"/>
          </a:p>
        </p:txBody>
      </p:sp>
    </p:spTree>
    <p:extLst>
      <p:ext uri="{BB962C8B-B14F-4D97-AF65-F5344CB8AC3E}">
        <p14:creationId xmlns:p14="http://schemas.microsoft.com/office/powerpoint/2010/main" val="1922436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Pridobitev sredstev za namen mobilnosti</a:t>
            </a:r>
            <a:endParaRPr lang="sl-SI" dirty="0"/>
          </a:p>
        </p:txBody>
      </p:sp>
      <p:sp>
        <p:nvSpPr>
          <p:cNvPr id="5" name="Text Placeholder 4"/>
          <p:cNvSpPr>
            <a:spLocks noGrp="1"/>
          </p:cNvSpPr>
          <p:nvPr>
            <p:ph idx="1"/>
          </p:nvPr>
        </p:nvSpPr>
        <p:spPr/>
        <p:txBody>
          <a:bodyPr>
            <a:noAutofit/>
          </a:bodyPr>
          <a:lstStyle/>
          <a:p>
            <a:pPr marL="0" indent="0">
              <a:buNone/>
            </a:pPr>
            <a:r>
              <a:rPr lang="sl-SI" sz="2000" b="1" dirty="0" smtClean="0">
                <a:solidFill>
                  <a:srgbClr val="7030A0"/>
                </a:solidFill>
              </a:rPr>
              <a:t>Kratkotrajni projekti mobilnosti</a:t>
            </a:r>
          </a:p>
          <a:p>
            <a:pPr marL="0" indent="0">
              <a:buNone/>
            </a:pPr>
            <a:r>
              <a:rPr lang="sl-SI" sz="2000" b="1" dirty="0" smtClean="0">
                <a:solidFill>
                  <a:srgbClr val="7030A0"/>
                </a:solidFill>
              </a:rPr>
              <a:t>KA 122: Mobilnost </a:t>
            </a:r>
            <a:r>
              <a:rPr lang="sl-SI" sz="2000" b="1" dirty="0">
                <a:solidFill>
                  <a:srgbClr val="7030A0"/>
                </a:solidFill>
              </a:rPr>
              <a:t>osebja in učečih se odraslih za </a:t>
            </a:r>
            <a:r>
              <a:rPr lang="sl-SI" sz="2000" b="1" dirty="0" err="1" smtClean="0">
                <a:solidFill>
                  <a:srgbClr val="7030A0"/>
                </a:solidFill>
              </a:rPr>
              <a:t>neakreditirane</a:t>
            </a:r>
            <a:r>
              <a:rPr lang="sl-SI" sz="2000" b="1" dirty="0" smtClean="0">
                <a:solidFill>
                  <a:srgbClr val="7030A0"/>
                </a:solidFill>
              </a:rPr>
              <a:t> </a:t>
            </a:r>
            <a:r>
              <a:rPr lang="sl-SI" sz="2000" b="1" dirty="0">
                <a:solidFill>
                  <a:srgbClr val="7030A0"/>
                </a:solidFill>
              </a:rPr>
              <a:t>institucije </a:t>
            </a:r>
            <a:endParaRPr lang="sl-SI" sz="2000" b="1" dirty="0" smtClean="0">
              <a:solidFill>
                <a:srgbClr val="7030A0"/>
              </a:solidFill>
            </a:endParaRPr>
          </a:p>
        </p:txBody>
      </p:sp>
      <p:sp>
        <p:nvSpPr>
          <p:cNvPr id="6" name="Content Placeholder 5"/>
          <p:cNvSpPr>
            <a:spLocks noGrp="1"/>
          </p:cNvSpPr>
          <p:nvPr>
            <p:ph sz="half" idx="4294967295"/>
          </p:nvPr>
        </p:nvSpPr>
        <p:spPr>
          <a:xfrm>
            <a:off x="838199" y="2713038"/>
            <a:ext cx="9834563" cy="3200400"/>
          </a:xfrm>
        </p:spPr>
        <p:txBody>
          <a:bodyPr>
            <a:normAutofit lnSpcReduction="10000"/>
          </a:bodyPr>
          <a:lstStyle/>
          <a:p>
            <a:pPr marL="0" indent="0">
              <a:buNone/>
            </a:pPr>
            <a:r>
              <a:rPr lang="sl-SI" b="1" u="sng" dirty="0" smtClean="0"/>
              <a:t>Vrste aktivnosti: </a:t>
            </a:r>
            <a:r>
              <a:rPr lang="sl-SI" dirty="0" smtClean="0"/>
              <a:t>mobilnosti </a:t>
            </a:r>
            <a:r>
              <a:rPr lang="sl-SI" dirty="0"/>
              <a:t>osebja, učečih se </a:t>
            </a:r>
            <a:r>
              <a:rPr lang="sl-SI" dirty="0" smtClean="0"/>
              <a:t>odraslih in druge podprte aktivnosti</a:t>
            </a:r>
          </a:p>
          <a:p>
            <a:pPr marL="0" indent="0">
              <a:buNone/>
            </a:pPr>
            <a:r>
              <a:rPr lang="sl-SI" b="1" u="sng" dirty="0" smtClean="0"/>
              <a:t>Trajanje:</a:t>
            </a:r>
            <a:r>
              <a:rPr lang="sl-SI" b="1" dirty="0" smtClean="0"/>
              <a:t> </a:t>
            </a:r>
            <a:r>
              <a:rPr lang="sl-SI" dirty="0" smtClean="0"/>
              <a:t>6-18 mesecev</a:t>
            </a:r>
          </a:p>
          <a:p>
            <a:pPr marL="0" indent="0">
              <a:buNone/>
            </a:pPr>
            <a:r>
              <a:rPr lang="sl-SI" b="1" u="sng" dirty="0" smtClean="0"/>
              <a:t>Število mobilnosti: </a:t>
            </a:r>
            <a:r>
              <a:rPr lang="sl-SI" dirty="0" smtClean="0"/>
              <a:t>največ 30 mobilnosti</a:t>
            </a:r>
          </a:p>
          <a:p>
            <a:pPr marL="0" indent="0">
              <a:buNone/>
            </a:pPr>
            <a:r>
              <a:rPr lang="sl-SI" b="1" u="sng" dirty="0" smtClean="0"/>
              <a:t>Število prijav:</a:t>
            </a:r>
            <a:r>
              <a:rPr lang="sl-SI" dirty="0" smtClean="0"/>
              <a:t>  največ 3. projekti v petih letih</a:t>
            </a:r>
          </a:p>
          <a:p>
            <a:pPr marL="0" indent="0">
              <a:buNone/>
            </a:pPr>
            <a:r>
              <a:rPr lang="sl-SI" dirty="0" smtClean="0"/>
              <a:t>PRVI KORAKI: </a:t>
            </a:r>
            <a:r>
              <a:rPr lang="pl-PL" dirty="0" smtClean="0">
                <a:hlinkClick r:id="rId3"/>
              </a:rPr>
              <a:t>5 korakov do projekta</a:t>
            </a:r>
            <a:endParaRPr lang="pl-PL" dirty="0" smtClean="0"/>
          </a:p>
          <a:p>
            <a:pPr marL="0" indent="0">
              <a:buNone/>
            </a:pPr>
            <a:r>
              <a:rPr lang="pl-PL" b="1" u="sng" dirty="0" smtClean="0"/>
              <a:t>Začetek projekta</a:t>
            </a:r>
            <a:r>
              <a:rPr lang="pl-PL" dirty="0" smtClean="0"/>
              <a:t>: </a:t>
            </a:r>
            <a:r>
              <a:rPr lang="sv-SE" dirty="0"/>
              <a:t>med 1. junijem in 31. decembrom istega leta</a:t>
            </a:r>
            <a:endParaRPr lang="pl-PL" dirty="0" smtClean="0"/>
          </a:p>
          <a:p>
            <a:pPr marL="0" indent="0">
              <a:buNone/>
            </a:pPr>
            <a:endParaRPr lang="sl-SI" b="1" dirty="0"/>
          </a:p>
          <a:p>
            <a:r>
              <a:rPr lang="sl-SI" sz="3200" dirty="0" smtClean="0"/>
              <a:t>ROK: </a:t>
            </a:r>
            <a:r>
              <a:rPr lang="sl-SI" sz="3200" b="1" dirty="0" smtClean="0"/>
              <a:t>februar 2025</a:t>
            </a:r>
            <a:endParaRPr lang="sl-SI" sz="3200" dirty="0" smtClean="0"/>
          </a:p>
          <a:p>
            <a:endParaRPr lang="sl-SI" dirty="0"/>
          </a:p>
        </p:txBody>
      </p:sp>
    </p:spTree>
    <p:extLst>
      <p:ext uri="{BB962C8B-B14F-4D97-AF65-F5344CB8AC3E}">
        <p14:creationId xmlns:p14="http://schemas.microsoft.com/office/powerpoint/2010/main" val="2197590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1588167" y="473243"/>
            <a:ext cx="8678779" cy="5440196"/>
          </a:xfrm>
        </p:spPr>
        <p:txBody>
          <a:bodyPr>
            <a:normAutofit fontScale="92500" lnSpcReduction="10000"/>
          </a:bodyPr>
          <a:lstStyle/>
          <a:p>
            <a:pPr marL="0" indent="0">
              <a:buNone/>
            </a:pPr>
            <a:r>
              <a:rPr lang="sl-SI" sz="2400" b="1" dirty="0">
                <a:solidFill>
                  <a:srgbClr val="0070C0"/>
                </a:solidFill>
              </a:rPr>
              <a:t>Akreditacija Erasmus KA120</a:t>
            </a:r>
            <a:endParaRPr lang="sl-SI" sz="2400" b="1" dirty="0" smtClean="0">
              <a:solidFill>
                <a:srgbClr val="0070C0"/>
              </a:solidFill>
            </a:endParaRPr>
          </a:p>
          <a:p>
            <a:r>
              <a:rPr lang="sl-SI" dirty="0" smtClean="0"/>
              <a:t>Je </a:t>
            </a:r>
            <a:r>
              <a:rPr lang="sl-SI" sz="2000" dirty="0"/>
              <a:t>orodje, namenjeno organizacijam na področjih šolskega izobraževanja, PSI in izobraževanja odraslih, ki želijo </a:t>
            </a:r>
            <a:r>
              <a:rPr lang="sl-SI" sz="2000" b="1" dirty="0"/>
              <a:t>vzpostaviti ali nadaljevati mednarodno sodelovanje</a:t>
            </a:r>
            <a:r>
              <a:rPr lang="sl-SI" sz="2000" b="1" dirty="0" smtClean="0"/>
              <a:t>.</a:t>
            </a:r>
          </a:p>
          <a:p>
            <a:r>
              <a:rPr lang="sl-SI" sz="2000" dirty="0" smtClean="0"/>
              <a:t>je</a:t>
            </a:r>
            <a:r>
              <a:rPr lang="sl-SI" dirty="0" smtClean="0"/>
              <a:t> izkaz kakovostno pripravljenega strateškega načrta za izvedbo visokokakovostnih aktivnosti mobilnosti v okviru širših prizadevanj za razvoj svoje organizacije, hkrati zaveza k spremljanju napredka.</a:t>
            </a:r>
          </a:p>
          <a:p>
            <a:r>
              <a:rPr lang="sl-SI" dirty="0" smtClean="0"/>
              <a:t>Omogoča dolgoročno sodelovanje v mednarodnem okolju ter internacionalizacijo organizacije.</a:t>
            </a:r>
          </a:p>
          <a:p>
            <a:r>
              <a:rPr lang="sl-SI" dirty="0" smtClean="0"/>
              <a:t>Ne zagotavlja sredstev, potrebna je poenostavljena prijava projekta KA121</a:t>
            </a:r>
          </a:p>
          <a:p>
            <a:pPr marL="0" indent="0">
              <a:buNone/>
            </a:pPr>
            <a:endParaRPr lang="sl-SI" b="1" dirty="0" smtClean="0"/>
          </a:p>
          <a:p>
            <a:pPr marL="0" indent="0">
              <a:buNone/>
            </a:pPr>
            <a:r>
              <a:rPr lang="sl-SI" b="1" dirty="0" smtClean="0"/>
              <a:t>Pridobitev </a:t>
            </a:r>
            <a:r>
              <a:rPr lang="sl-SI" b="1" dirty="0"/>
              <a:t>sredstev za namen </a:t>
            </a:r>
            <a:r>
              <a:rPr lang="sl-SI" b="1" dirty="0" smtClean="0"/>
              <a:t>mobilnosti: </a:t>
            </a:r>
            <a:r>
              <a:rPr lang="sl-SI" sz="2400" b="1" dirty="0">
                <a:solidFill>
                  <a:srgbClr val="7030A0"/>
                </a:solidFill>
              </a:rPr>
              <a:t>KA </a:t>
            </a:r>
            <a:r>
              <a:rPr lang="sl-SI" sz="2400" b="1" dirty="0" smtClean="0">
                <a:solidFill>
                  <a:srgbClr val="7030A0"/>
                </a:solidFill>
              </a:rPr>
              <a:t>121: </a:t>
            </a:r>
            <a:r>
              <a:rPr lang="sl-SI" sz="2400" b="1" dirty="0">
                <a:solidFill>
                  <a:srgbClr val="7030A0"/>
                </a:solidFill>
              </a:rPr>
              <a:t>Mobilnost osebja in učečih se odraslih za </a:t>
            </a:r>
            <a:r>
              <a:rPr lang="sl-SI" sz="2400" b="1" dirty="0" smtClean="0">
                <a:solidFill>
                  <a:srgbClr val="7030A0"/>
                </a:solidFill>
              </a:rPr>
              <a:t>akreditirane </a:t>
            </a:r>
            <a:r>
              <a:rPr lang="sl-SI" sz="2400" b="1" dirty="0">
                <a:solidFill>
                  <a:srgbClr val="7030A0"/>
                </a:solidFill>
              </a:rPr>
              <a:t>institucije </a:t>
            </a:r>
          </a:p>
          <a:p>
            <a:pPr marL="0" indent="0">
              <a:buNone/>
            </a:pPr>
            <a:r>
              <a:rPr lang="sl-SI" b="1" u="sng" dirty="0"/>
              <a:t>Vrste aktivnosti: </a:t>
            </a:r>
            <a:r>
              <a:rPr lang="sl-SI" dirty="0"/>
              <a:t>mobilnosti osebja, učečih se odraslih in druge podprte aktivnosti</a:t>
            </a:r>
          </a:p>
          <a:p>
            <a:pPr marL="0" indent="0">
              <a:buNone/>
            </a:pPr>
            <a:r>
              <a:rPr lang="sl-SI" b="1" u="sng" dirty="0"/>
              <a:t>Trajanje:</a:t>
            </a:r>
            <a:r>
              <a:rPr lang="sl-SI" b="1" dirty="0"/>
              <a:t> </a:t>
            </a:r>
            <a:r>
              <a:rPr lang="sl-SI" dirty="0" smtClean="0"/>
              <a:t>15 mesecev (kasneje možnost podaljšanja na 24 mesecev)</a:t>
            </a:r>
            <a:endParaRPr lang="sl-SI" dirty="0"/>
          </a:p>
          <a:p>
            <a:pPr marL="0" indent="0">
              <a:buNone/>
            </a:pPr>
            <a:r>
              <a:rPr lang="sl-SI" b="1" u="sng" dirty="0"/>
              <a:t>Število </a:t>
            </a:r>
            <a:r>
              <a:rPr lang="sl-SI" b="1" u="sng" dirty="0" smtClean="0"/>
              <a:t>mobilnosti:</a:t>
            </a:r>
            <a:r>
              <a:rPr lang="sl-SI" dirty="0" smtClean="0"/>
              <a:t> ni omejitve</a:t>
            </a:r>
          </a:p>
          <a:p>
            <a:pPr marL="0" indent="0">
              <a:buNone/>
            </a:pPr>
            <a:r>
              <a:rPr lang="sl-SI" b="1" u="sng" dirty="0" smtClean="0"/>
              <a:t>Število </a:t>
            </a:r>
            <a:r>
              <a:rPr lang="sl-SI" b="1" u="sng" dirty="0"/>
              <a:t>prijav:</a:t>
            </a:r>
            <a:r>
              <a:rPr lang="sl-SI" dirty="0"/>
              <a:t>  </a:t>
            </a:r>
            <a:r>
              <a:rPr lang="sl-SI" dirty="0" smtClean="0"/>
              <a:t>enkrat na razpis</a:t>
            </a:r>
            <a:endParaRPr lang="sl-SI" dirty="0"/>
          </a:p>
          <a:p>
            <a:pPr marL="0" indent="0">
              <a:buNone/>
            </a:pPr>
            <a:r>
              <a:rPr lang="pl-PL" b="1" u="sng" dirty="0" smtClean="0"/>
              <a:t>Začetek </a:t>
            </a:r>
            <a:r>
              <a:rPr lang="pl-PL" b="1" u="sng" dirty="0"/>
              <a:t>projekta</a:t>
            </a:r>
            <a:r>
              <a:rPr lang="pl-PL" dirty="0"/>
              <a:t>: </a:t>
            </a:r>
            <a:r>
              <a:rPr lang="sv-SE" dirty="0" smtClean="0"/>
              <a:t>1</a:t>
            </a:r>
            <a:r>
              <a:rPr lang="sv-SE" dirty="0"/>
              <a:t>. </a:t>
            </a:r>
            <a:r>
              <a:rPr lang="sv-SE" dirty="0" smtClean="0"/>
              <a:t>junij </a:t>
            </a:r>
            <a:r>
              <a:rPr lang="sv-SE" dirty="0"/>
              <a:t>istega leta</a:t>
            </a:r>
            <a:endParaRPr lang="pl-PL" dirty="0"/>
          </a:p>
          <a:p>
            <a:pPr marL="0" indent="0">
              <a:buNone/>
            </a:pPr>
            <a:endParaRPr lang="sl-SI" b="1" dirty="0"/>
          </a:p>
          <a:p>
            <a:pPr marL="0" indent="0">
              <a:buNone/>
            </a:pPr>
            <a:endParaRPr lang="sl-SI" b="1" dirty="0"/>
          </a:p>
        </p:txBody>
      </p:sp>
      <p:sp>
        <p:nvSpPr>
          <p:cNvPr id="2" name="TextBox 1"/>
          <p:cNvSpPr txBox="1"/>
          <p:nvPr/>
        </p:nvSpPr>
        <p:spPr>
          <a:xfrm>
            <a:off x="248649" y="387117"/>
            <a:ext cx="133951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sl-SI" dirty="0">
                <a:ln>
                  <a:solidFill>
                    <a:srgbClr val="0070C0"/>
                  </a:solidFill>
                </a:ln>
              </a:rPr>
              <a:t>ROK</a:t>
            </a:r>
            <a:r>
              <a:rPr lang="sl-SI" dirty="0"/>
              <a:t>: </a:t>
            </a:r>
            <a:endParaRPr lang="sl-SI" dirty="0" smtClean="0"/>
          </a:p>
          <a:p>
            <a:pPr algn="ctr"/>
            <a:r>
              <a:rPr lang="sl-SI" b="1" dirty="0" smtClean="0"/>
              <a:t>1</a:t>
            </a:r>
            <a:r>
              <a:rPr lang="sl-SI" b="1" dirty="0"/>
              <a:t>. oktobra </a:t>
            </a:r>
            <a:r>
              <a:rPr lang="sl-SI" b="1" dirty="0" smtClean="0"/>
              <a:t>2024</a:t>
            </a:r>
            <a:endParaRPr lang="en-GB" dirty="0"/>
          </a:p>
        </p:txBody>
      </p:sp>
      <p:sp>
        <p:nvSpPr>
          <p:cNvPr id="6" name="TextBox 5"/>
          <p:cNvSpPr txBox="1"/>
          <p:nvPr/>
        </p:nvSpPr>
        <p:spPr>
          <a:xfrm>
            <a:off x="176461" y="3525125"/>
            <a:ext cx="1299413" cy="923330"/>
          </a:xfrm>
          <a:prstGeom prst="rect">
            <a:avLst/>
          </a:prstGeom>
          <a:solidFill>
            <a:schemeClr val="bg1"/>
          </a:solidFill>
          <a:ln>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sl-SI" dirty="0"/>
              <a:t>ROK</a:t>
            </a:r>
            <a:r>
              <a:rPr lang="sl-SI" dirty="0" smtClean="0"/>
              <a:t>:</a:t>
            </a:r>
          </a:p>
          <a:p>
            <a:pPr algn="ctr"/>
            <a:r>
              <a:rPr lang="sl-SI" dirty="0" smtClean="0"/>
              <a:t> </a:t>
            </a:r>
            <a:r>
              <a:rPr lang="sl-SI" b="1" dirty="0"/>
              <a:t>februar </a:t>
            </a:r>
            <a:r>
              <a:rPr lang="sl-SI" b="1" dirty="0" smtClean="0"/>
              <a:t>2025</a:t>
            </a:r>
            <a:endParaRPr lang="en-GB" dirty="0"/>
          </a:p>
        </p:txBody>
      </p:sp>
    </p:spTree>
    <p:extLst>
      <p:ext uri="{BB962C8B-B14F-4D97-AF65-F5344CB8AC3E}">
        <p14:creationId xmlns:p14="http://schemas.microsoft.com/office/powerpoint/2010/main" val="2583912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9037638" cy="593377"/>
          </a:xfrm>
        </p:spPr>
        <p:txBody>
          <a:bodyPr>
            <a:normAutofit/>
          </a:bodyPr>
          <a:lstStyle/>
          <a:p>
            <a:r>
              <a:rPr lang="sl-SI" dirty="0" smtClean="0"/>
              <a:t>Razlika: </a:t>
            </a:r>
            <a:r>
              <a:rPr lang="sl-SI" dirty="0" smtClean="0"/>
              <a:t>akreditacija - projekt - </a:t>
            </a:r>
            <a:r>
              <a:rPr lang="sl-SI" dirty="0" smtClean="0"/>
              <a:t>mobilnost</a:t>
            </a:r>
            <a:endParaRPr lang="en-GB" dirty="0"/>
          </a:p>
        </p:txBody>
      </p:sp>
      <p:sp>
        <p:nvSpPr>
          <p:cNvPr id="4" name="Oval 3"/>
          <p:cNvSpPr/>
          <p:nvPr/>
        </p:nvSpPr>
        <p:spPr>
          <a:xfrm>
            <a:off x="838200" y="2183292"/>
            <a:ext cx="10038347" cy="4674708"/>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lgn="ctr">
              <a:buFont typeface="Wingdings 3" panose="05040102010807070707" pitchFamily="18" charset="2"/>
              <a:buChar char=""/>
            </a:pPr>
            <a:endParaRPr lang="en-GB" sz="1600" dirty="0"/>
          </a:p>
        </p:txBody>
      </p:sp>
      <p:sp>
        <p:nvSpPr>
          <p:cNvPr id="5" name="TextBox 4"/>
          <p:cNvSpPr txBox="1"/>
          <p:nvPr/>
        </p:nvSpPr>
        <p:spPr>
          <a:xfrm>
            <a:off x="3787539" y="1027846"/>
            <a:ext cx="2628291" cy="40011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l-SI" sz="2000" b="1" dirty="0" smtClean="0">
                <a:solidFill>
                  <a:schemeClr val="tx1"/>
                </a:solidFill>
              </a:rPr>
              <a:t>Projekt mobilnosti 2025</a:t>
            </a:r>
          </a:p>
        </p:txBody>
      </p:sp>
      <p:sp>
        <p:nvSpPr>
          <p:cNvPr id="6" name="Oval 5"/>
          <p:cNvSpPr/>
          <p:nvPr/>
        </p:nvSpPr>
        <p:spPr>
          <a:xfrm>
            <a:off x="2962884" y="2619281"/>
            <a:ext cx="2123089" cy="80409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sl-SI" b="1" dirty="0" smtClean="0">
                <a:solidFill>
                  <a:srgbClr val="252C64"/>
                </a:solidFill>
              </a:rPr>
              <a:t>Priprave na mobilnost</a:t>
            </a:r>
            <a:endParaRPr lang="en-GB" b="1" dirty="0">
              <a:solidFill>
                <a:srgbClr val="252C64"/>
              </a:solidFill>
            </a:endParaRPr>
          </a:p>
        </p:txBody>
      </p:sp>
      <p:sp>
        <p:nvSpPr>
          <p:cNvPr id="7" name="Oval 6"/>
          <p:cNvSpPr/>
          <p:nvPr/>
        </p:nvSpPr>
        <p:spPr>
          <a:xfrm>
            <a:off x="1371435" y="3297936"/>
            <a:ext cx="2934288" cy="1532777"/>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sl-SI" sz="1600" b="1" dirty="0" smtClean="0">
                <a:solidFill>
                  <a:schemeClr val="bg1"/>
                </a:solidFill>
              </a:rPr>
              <a:t>Mobilnost osebja:</a:t>
            </a:r>
          </a:p>
          <a:p>
            <a:pPr algn="ctr"/>
            <a:r>
              <a:rPr lang="sl-SI" sz="1600" b="1" dirty="0" smtClean="0">
                <a:solidFill>
                  <a:schemeClr val="bg1"/>
                </a:solidFill>
              </a:rPr>
              <a:t>Sledenje na delovnemu mestu, Tečaj…</a:t>
            </a:r>
            <a:endParaRPr lang="en-GB" sz="1600" b="1" dirty="0">
              <a:solidFill>
                <a:schemeClr val="bg1"/>
              </a:solidFill>
            </a:endParaRPr>
          </a:p>
        </p:txBody>
      </p:sp>
      <p:sp>
        <p:nvSpPr>
          <p:cNvPr id="8" name="Oval 7"/>
          <p:cNvSpPr/>
          <p:nvPr/>
        </p:nvSpPr>
        <p:spPr>
          <a:xfrm>
            <a:off x="4973867" y="3173091"/>
            <a:ext cx="2645590" cy="1608081"/>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sl-SI" sz="1600" b="1" dirty="0" smtClean="0">
                <a:solidFill>
                  <a:schemeClr val="bg1"/>
                </a:solidFill>
              </a:rPr>
              <a:t>Mobilnost učečih se:</a:t>
            </a:r>
          </a:p>
          <a:p>
            <a:pPr algn="ctr"/>
            <a:r>
              <a:rPr lang="sl-SI" sz="1600" b="1" dirty="0" smtClean="0">
                <a:solidFill>
                  <a:schemeClr val="bg1"/>
                </a:solidFill>
              </a:rPr>
              <a:t>Skupinska /individualna</a:t>
            </a:r>
            <a:endParaRPr lang="en-GB" sz="1600" b="1" dirty="0">
              <a:solidFill>
                <a:schemeClr val="bg1"/>
              </a:solidFill>
            </a:endParaRPr>
          </a:p>
        </p:txBody>
      </p:sp>
      <p:sp>
        <p:nvSpPr>
          <p:cNvPr id="9" name="Oval 8"/>
          <p:cNvSpPr/>
          <p:nvPr/>
        </p:nvSpPr>
        <p:spPr>
          <a:xfrm>
            <a:off x="5125841" y="2483114"/>
            <a:ext cx="2123089" cy="1033311"/>
          </a:xfrm>
          <a:prstGeom prst="ellipse">
            <a:avLst/>
          </a:prstGeom>
          <a:solidFill>
            <a:srgbClr val="EF53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sl-SI" sz="1600" b="1" dirty="0" smtClean="0">
                <a:solidFill>
                  <a:schemeClr val="bg1"/>
                </a:solidFill>
              </a:rPr>
              <a:t>Pripravljalni obisk</a:t>
            </a:r>
            <a:endParaRPr lang="en-GB" sz="1600" b="1" dirty="0">
              <a:solidFill>
                <a:schemeClr val="bg1"/>
              </a:solidFill>
            </a:endParaRPr>
          </a:p>
        </p:txBody>
      </p:sp>
      <p:sp>
        <p:nvSpPr>
          <p:cNvPr id="11" name="Oval 10"/>
          <p:cNvSpPr/>
          <p:nvPr/>
        </p:nvSpPr>
        <p:spPr>
          <a:xfrm>
            <a:off x="2139121" y="4935003"/>
            <a:ext cx="2537092" cy="1406455"/>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sl-SI" sz="1600" b="1" dirty="0" smtClean="0">
                <a:solidFill>
                  <a:srgbClr val="252C64"/>
                </a:solidFill>
              </a:rPr>
              <a:t>Evalvacija </a:t>
            </a:r>
            <a:r>
              <a:rPr lang="sl-SI" sz="1400" b="1" dirty="0" smtClean="0">
                <a:solidFill>
                  <a:srgbClr val="252C64"/>
                </a:solidFill>
              </a:rPr>
              <a:t>(učnih rezultatov, rezultatov projekta, učinkov)</a:t>
            </a:r>
            <a:endParaRPr lang="en-GB" sz="1400" b="1" dirty="0">
              <a:solidFill>
                <a:srgbClr val="252C64"/>
              </a:solidFill>
            </a:endParaRPr>
          </a:p>
        </p:txBody>
      </p:sp>
      <p:sp>
        <p:nvSpPr>
          <p:cNvPr id="12" name="Oval 11"/>
          <p:cNvSpPr/>
          <p:nvPr/>
        </p:nvSpPr>
        <p:spPr>
          <a:xfrm>
            <a:off x="7619457" y="5083341"/>
            <a:ext cx="2057995" cy="109307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sl-SI" sz="1600" b="1" dirty="0" err="1" smtClean="0">
                <a:solidFill>
                  <a:srgbClr val="252C64"/>
                </a:solidFill>
              </a:rPr>
              <a:t>Diseminacija</a:t>
            </a:r>
            <a:endParaRPr lang="en-GB" sz="1600" b="1" dirty="0">
              <a:solidFill>
                <a:srgbClr val="252C64"/>
              </a:solidFill>
            </a:endParaRPr>
          </a:p>
        </p:txBody>
      </p:sp>
      <p:sp>
        <p:nvSpPr>
          <p:cNvPr id="13" name="Oval 12"/>
          <p:cNvSpPr/>
          <p:nvPr/>
        </p:nvSpPr>
        <p:spPr>
          <a:xfrm>
            <a:off x="5434879" y="5173840"/>
            <a:ext cx="2057995" cy="109307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sl-SI" sz="1600" b="1" dirty="0" smtClean="0">
                <a:solidFill>
                  <a:srgbClr val="252C64"/>
                </a:solidFill>
              </a:rPr>
              <a:t>Prenos rezultatov v redno delo</a:t>
            </a:r>
            <a:endParaRPr lang="en-GB" sz="1600" b="1" dirty="0">
              <a:solidFill>
                <a:srgbClr val="252C64"/>
              </a:solidFill>
            </a:endParaRPr>
          </a:p>
        </p:txBody>
      </p:sp>
      <p:sp>
        <p:nvSpPr>
          <p:cNvPr id="14" name="TextBox 13"/>
          <p:cNvSpPr txBox="1"/>
          <p:nvPr/>
        </p:nvSpPr>
        <p:spPr>
          <a:xfrm>
            <a:off x="294300" y="1016644"/>
            <a:ext cx="2519380" cy="101566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l-SI" sz="2000" dirty="0" smtClean="0">
                <a:solidFill>
                  <a:schemeClr val="tx1"/>
                </a:solidFill>
              </a:rPr>
              <a:t>V okviru </a:t>
            </a:r>
            <a:r>
              <a:rPr lang="sl-SI" sz="2000" b="1" dirty="0" smtClean="0">
                <a:solidFill>
                  <a:schemeClr val="tx1"/>
                </a:solidFill>
              </a:rPr>
              <a:t>akreditacije </a:t>
            </a:r>
            <a:r>
              <a:rPr lang="sl-SI" sz="2000" dirty="0" smtClean="0">
                <a:solidFill>
                  <a:schemeClr val="tx1"/>
                </a:solidFill>
              </a:rPr>
              <a:t>(do 2027) lahko izvajate več projektov</a:t>
            </a:r>
            <a:endParaRPr lang="en-GB" sz="2000" dirty="0">
              <a:solidFill>
                <a:schemeClr val="tx1"/>
              </a:solidFill>
            </a:endParaRPr>
          </a:p>
        </p:txBody>
      </p:sp>
      <p:sp>
        <p:nvSpPr>
          <p:cNvPr id="15" name="Right Arrow 14"/>
          <p:cNvSpPr/>
          <p:nvPr/>
        </p:nvSpPr>
        <p:spPr>
          <a:xfrm>
            <a:off x="2989034" y="977041"/>
            <a:ext cx="647796" cy="36329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gn="ctr">
              <a:buFont typeface="Wingdings 3" panose="05040102010807070707" pitchFamily="18" charset="2"/>
              <a:buChar char=""/>
            </a:pPr>
            <a:endParaRPr lang="en-GB" sz="1600" dirty="0"/>
          </a:p>
        </p:txBody>
      </p:sp>
      <p:sp>
        <p:nvSpPr>
          <p:cNvPr id="17" name="Oval 16"/>
          <p:cNvSpPr/>
          <p:nvPr/>
        </p:nvSpPr>
        <p:spPr>
          <a:xfrm>
            <a:off x="7720241" y="3067171"/>
            <a:ext cx="2057995" cy="109307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sl-SI" sz="1600" b="1" dirty="0" smtClean="0"/>
              <a:t>Vabljeni strokovnjak…</a:t>
            </a:r>
            <a:endParaRPr lang="en-GB" sz="1600" b="1" dirty="0"/>
          </a:p>
        </p:txBody>
      </p:sp>
      <p:sp>
        <p:nvSpPr>
          <p:cNvPr id="16" name="TextBox 15"/>
          <p:cNvSpPr txBox="1"/>
          <p:nvPr/>
        </p:nvSpPr>
        <p:spPr>
          <a:xfrm>
            <a:off x="8628073" y="1612421"/>
            <a:ext cx="2628291" cy="40011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l-SI" sz="2000" b="1" dirty="0" smtClean="0">
                <a:solidFill>
                  <a:schemeClr val="tx1"/>
                </a:solidFill>
              </a:rPr>
              <a:t>Projekt mobilnosti 2027</a:t>
            </a:r>
          </a:p>
        </p:txBody>
      </p:sp>
      <p:sp>
        <p:nvSpPr>
          <p:cNvPr id="18" name="TextBox 17"/>
          <p:cNvSpPr txBox="1"/>
          <p:nvPr/>
        </p:nvSpPr>
        <p:spPr>
          <a:xfrm>
            <a:off x="6207806" y="1320699"/>
            <a:ext cx="2628291" cy="40011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l-SI" sz="2000" b="1" dirty="0" smtClean="0">
                <a:solidFill>
                  <a:schemeClr val="tx1"/>
                </a:solidFill>
              </a:rPr>
              <a:t>Projekt mobilnosti 2026</a:t>
            </a:r>
          </a:p>
        </p:txBody>
      </p:sp>
      <p:sp>
        <p:nvSpPr>
          <p:cNvPr id="3" name="Rectangle 2"/>
          <p:cNvSpPr/>
          <p:nvPr/>
        </p:nvSpPr>
        <p:spPr>
          <a:xfrm>
            <a:off x="3216164" y="1955052"/>
            <a:ext cx="5190845"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sl-SI" dirty="0"/>
              <a:t>V okviru projekta lahko izvedete eno ali </a:t>
            </a:r>
            <a:r>
              <a:rPr lang="sl-SI" b="1" dirty="0"/>
              <a:t>več</a:t>
            </a:r>
            <a:r>
              <a:rPr lang="sl-SI" dirty="0"/>
              <a:t> mobilnosti</a:t>
            </a:r>
            <a:endParaRPr lang="en-GB" dirty="0"/>
          </a:p>
        </p:txBody>
      </p:sp>
    </p:spTree>
    <p:extLst>
      <p:ext uri="{BB962C8B-B14F-4D97-AF65-F5344CB8AC3E}">
        <p14:creationId xmlns:p14="http://schemas.microsoft.com/office/powerpoint/2010/main" val="3672828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347"/>
            <a:ext cx="9037638" cy="855426"/>
          </a:xfrm>
        </p:spPr>
        <p:txBody>
          <a:bodyPr anchor="ctr"/>
          <a:lstStyle/>
          <a:p>
            <a:r>
              <a:rPr lang="sl-SI" sz="3200" dirty="0" smtClean="0"/>
              <a:t>L</a:t>
            </a:r>
            <a:r>
              <a:rPr lang="en-GB" sz="3200" dirty="0" err="1" smtClean="0"/>
              <a:t>ogik</a:t>
            </a:r>
            <a:r>
              <a:rPr lang="sl-SI" sz="3200" dirty="0" smtClean="0"/>
              <a:t>a</a:t>
            </a:r>
            <a:r>
              <a:rPr lang="en-GB" sz="3200" dirty="0" smtClean="0"/>
              <a:t> in </a:t>
            </a:r>
            <a:r>
              <a:rPr lang="en-GB" sz="3200" dirty="0" err="1" smtClean="0"/>
              <a:t>vrstni</a:t>
            </a:r>
            <a:r>
              <a:rPr lang="en-GB" sz="3200" dirty="0" smtClean="0"/>
              <a:t> red </a:t>
            </a:r>
            <a:r>
              <a:rPr lang="en-GB" sz="3200" dirty="0" err="1" smtClean="0"/>
              <a:t>načrtovanja</a:t>
            </a:r>
            <a:r>
              <a:rPr lang="en-GB" sz="3200" dirty="0" smtClean="0"/>
              <a:t> </a:t>
            </a:r>
            <a:r>
              <a:rPr lang="en-GB" sz="3200" dirty="0" err="1" smtClean="0"/>
              <a:t>korakov</a:t>
            </a:r>
            <a:endParaRPr lang="en-GB" sz="3200" dirty="0"/>
          </a:p>
        </p:txBody>
      </p:sp>
      <p:sp>
        <p:nvSpPr>
          <p:cNvPr id="3" name="Slide Number Placeholder 2"/>
          <p:cNvSpPr>
            <a:spLocks noGrp="1"/>
          </p:cNvSpPr>
          <p:nvPr>
            <p:ph type="sldNum" sz="quarter" idx="4294967295"/>
          </p:nvPr>
        </p:nvSpPr>
        <p:spPr/>
        <p:txBody>
          <a:bodyPr/>
          <a:lstStyle/>
          <a:p>
            <a:fld id="{F46C79FD-C571-418B-AB0F-5EE936C85276}" type="slidenum">
              <a:rPr lang="en-GB" smtClean="0"/>
              <a:t>24</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742740950"/>
              </p:ext>
            </p:extLst>
          </p:nvPr>
        </p:nvGraphicFramePr>
        <p:xfrm>
          <a:off x="762000" y="973972"/>
          <a:ext cx="3946358" cy="468000"/>
        </p:xfrm>
        <a:graphic>
          <a:graphicData uri="http://schemas.openxmlformats.org/drawingml/2006/table">
            <a:tbl>
              <a:tblPr firstRow="1" bandRow="1">
                <a:tableStyleId>{5940675A-B579-460E-94D1-54222C63F5DA}</a:tableStyleId>
              </a:tblPr>
              <a:tblGrid>
                <a:gridCol w="3946358">
                  <a:extLst>
                    <a:ext uri="{9D8B030D-6E8A-4147-A177-3AD203B41FA5}">
                      <a16:colId xmlns:a16="http://schemas.microsoft.com/office/drawing/2014/main" val="3525227224"/>
                    </a:ext>
                  </a:extLst>
                </a:gridCol>
              </a:tblGrid>
              <a:tr h="468000">
                <a:tc>
                  <a:txBody>
                    <a:bodyPr/>
                    <a:lstStyle/>
                    <a:p>
                      <a:pPr algn="ctr"/>
                      <a:r>
                        <a:rPr lang="en-US" sz="1800" b="1" dirty="0" err="1" smtClean="0"/>
                        <a:t>Projekt</a:t>
                      </a:r>
                      <a:r>
                        <a:rPr lang="sl-SI" sz="1800" b="1" dirty="0" smtClean="0"/>
                        <a:t> mobilnosti brez akreditacije</a:t>
                      </a:r>
                      <a:endParaRPr lang="fr-BE" sz="1800" b="1" dirty="0"/>
                    </a:p>
                  </a:txBody>
                  <a:tcPr anchor="ctr">
                    <a:solidFill>
                      <a:schemeClr val="bg1">
                        <a:lumMod val="85000"/>
                      </a:schemeClr>
                    </a:solidFill>
                  </a:tcPr>
                </a:tc>
                <a:extLst>
                  <a:ext uri="{0D108BD9-81ED-4DB2-BD59-A6C34878D82A}">
                    <a16:rowId xmlns:a16="http://schemas.microsoft.com/office/drawing/2014/main" val="363673693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60087101"/>
              </p:ext>
            </p:extLst>
          </p:nvPr>
        </p:nvGraphicFramePr>
        <p:xfrm>
          <a:off x="762001" y="2310408"/>
          <a:ext cx="3946358" cy="579120"/>
        </p:xfrm>
        <a:graphic>
          <a:graphicData uri="http://schemas.openxmlformats.org/drawingml/2006/table">
            <a:tbl>
              <a:tblPr firstRow="1" bandRow="1">
                <a:tableStyleId>{5940675A-B579-460E-94D1-54222C63F5DA}</a:tableStyleId>
              </a:tblPr>
              <a:tblGrid>
                <a:gridCol w="3946358">
                  <a:extLst>
                    <a:ext uri="{9D8B030D-6E8A-4147-A177-3AD203B41FA5}">
                      <a16:colId xmlns:a16="http://schemas.microsoft.com/office/drawing/2014/main" val="3988886270"/>
                    </a:ext>
                  </a:extLst>
                </a:gridCol>
              </a:tblGrid>
              <a:tr h="540347">
                <a:tc>
                  <a:txBody>
                    <a:bodyPr/>
                    <a:lstStyle/>
                    <a:p>
                      <a:pPr marL="0" indent="0">
                        <a:buFont typeface="+mj-lt"/>
                        <a:buNone/>
                      </a:pPr>
                      <a:r>
                        <a:rPr lang="en-US" sz="1600" dirty="0" err="1" smtClean="0"/>
                        <a:t>Definiranje</a:t>
                      </a:r>
                      <a:r>
                        <a:rPr lang="sl-SI" sz="1600" dirty="0" smtClean="0"/>
                        <a:t> kratkoročnih </a:t>
                      </a:r>
                      <a:r>
                        <a:rPr lang="en-US" sz="1600" dirty="0" smtClean="0"/>
                        <a:t> </a:t>
                      </a:r>
                      <a:r>
                        <a:rPr lang="en-US" sz="1600" dirty="0" err="1" smtClean="0"/>
                        <a:t>ciljev</a:t>
                      </a:r>
                      <a:r>
                        <a:rPr lang="en-US" sz="1600" dirty="0" smtClean="0"/>
                        <a:t> in </a:t>
                      </a:r>
                      <a:r>
                        <a:rPr lang="en-US" sz="1600" dirty="0" err="1" smtClean="0"/>
                        <a:t>točno</a:t>
                      </a:r>
                      <a:r>
                        <a:rPr lang="en-US" sz="1600" dirty="0" smtClean="0"/>
                        <a:t> </a:t>
                      </a:r>
                      <a:r>
                        <a:rPr lang="en-US" sz="1600" dirty="0" err="1" smtClean="0"/>
                        <a:t>določenih</a:t>
                      </a:r>
                      <a:r>
                        <a:rPr lang="en-US" sz="1600" dirty="0" smtClean="0"/>
                        <a:t> </a:t>
                      </a:r>
                      <a:r>
                        <a:rPr lang="en-US" sz="1600" dirty="0" err="1" smtClean="0"/>
                        <a:t>aktivnosti</a:t>
                      </a:r>
                      <a:endParaRPr lang="en-US" sz="1600" baseline="0" dirty="0" smtClean="0"/>
                    </a:p>
                  </a:txBody>
                  <a:tcPr anchor="ctr"/>
                </a:tc>
                <a:extLst>
                  <a:ext uri="{0D108BD9-81ED-4DB2-BD59-A6C34878D82A}">
                    <a16:rowId xmlns:a16="http://schemas.microsoft.com/office/drawing/2014/main" val="285413344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64688661"/>
              </p:ext>
            </p:extLst>
          </p:nvPr>
        </p:nvGraphicFramePr>
        <p:xfrm>
          <a:off x="762000" y="2972185"/>
          <a:ext cx="3946358" cy="640080"/>
        </p:xfrm>
        <a:graphic>
          <a:graphicData uri="http://schemas.openxmlformats.org/drawingml/2006/table">
            <a:tbl>
              <a:tblPr firstRow="1" bandRow="1">
                <a:tableStyleId>{5940675A-B579-460E-94D1-54222C63F5DA}</a:tableStyleId>
              </a:tblPr>
              <a:tblGrid>
                <a:gridCol w="3946358">
                  <a:extLst>
                    <a:ext uri="{9D8B030D-6E8A-4147-A177-3AD203B41FA5}">
                      <a16:colId xmlns:a16="http://schemas.microsoft.com/office/drawing/2014/main" val="676218826"/>
                    </a:ext>
                  </a:extLst>
                </a:gridCol>
              </a:tblGrid>
              <a:tr h="51598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Oddaja</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vloge</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z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natančnim</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delovnim</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načrtom</a:t>
                      </a:r>
                      <a:endParaRPr kumimoji="0" lang="en-US" sz="1800" b="0" i="0" u="none" strike="noStrike" kern="1200" cap="none" spc="0" normalizeH="0" baseline="0" noProof="0" dirty="0" smtClean="0">
                        <a:ln>
                          <a:noFill/>
                        </a:ln>
                        <a:solidFill>
                          <a:srgbClr val="4D4D4D"/>
                        </a:solidFill>
                        <a:effectLst/>
                        <a:uLnTx/>
                        <a:uFillTx/>
                        <a:latin typeface="+mn-lt"/>
                        <a:ea typeface="+mn-ea"/>
                        <a:cs typeface="+mn-cs"/>
                      </a:endParaRPr>
                    </a:p>
                  </a:txBody>
                  <a:tcPr anchor="ctr"/>
                </a:tc>
                <a:extLst>
                  <a:ext uri="{0D108BD9-81ED-4DB2-BD59-A6C34878D82A}">
                    <a16:rowId xmlns:a16="http://schemas.microsoft.com/office/drawing/2014/main" val="60580779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50934638"/>
              </p:ext>
            </p:extLst>
          </p:nvPr>
        </p:nvGraphicFramePr>
        <p:xfrm>
          <a:off x="762000" y="3680376"/>
          <a:ext cx="3946358" cy="914400"/>
        </p:xfrm>
        <a:graphic>
          <a:graphicData uri="http://schemas.openxmlformats.org/drawingml/2006/table">
            <a:tbl>
              <a:tblPr firstRow="1" bandRow="1">
                <a:tableStyleId>{5940675A-B579-460E-94D1-54222C63F5DA}</a:tableStyleId>
              </a:tblPr>
              <a:tblGrid>
                <a:gridCol w="3946358">
                  <a:extLst>
                    <a:ext uri="{9D8B030D-6E8A-4147-A177-3AD203B41FA5}">
                      <a16:colId xmlns:a16="http://schemas.microsoft.com/office/drawing/2014/main" val="276494861"/>
                    </a:ext>
                  </a:extLst>
                </a:gridCol>
              </a:tblGrid>
              <a:tr h="51598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Če</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je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projekt</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odobren</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prejem</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natančno</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določenih</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sredstev</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za</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točno</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določene</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aktivnosti</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iz</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prijave</a:t>
                      </a:r>
                      <a:endParaRPr kumimoji="0" lang="en-US" sz="1800" b="0" i="0" u="none" strike="noStrike" kern="1200" cap="none" spc="0" normalizeH="0" baseline="0" noProof="0" dirty="0" smtClean="0">
                        <a:ln>
                          <a:noFill/>
                        </a:ln>
                        <a:solidFill>
                          <a:srgbClr val="4D4D4D"/>
                        </a:solidFill>
                        <a:effectLst/>
                        <a:uLnTx/>
                        <a:uFillTx/>
                        <a:latin typeface="+mn-lt"/>
                        <a:ea typeface="+mn-ea"/>
                        <a:cs typeface="+mn-cs"/>
                      </a:endParaRPr>
                    </a:p>
                  </a:txBody>
                  <a:tcPr anchor="ctr"/>
                </a:tc>
                <a:extLst>
                  <a:ext uri="{0D108BD9-81ED-4DB2-BD59-A6C34878D82A}">
                    <a16:rowId xmlns:a16="http://schemas.microsoft.com/office/drawing/2014/main" val="145909626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32848338"/>
              </p:ext>
            </p:extLst>
          </p:nvPr>
        </p:nvGraphicFramePr>
        <p:xfrm>
          <a:off x="762000" y="4723554"/>
          <a:ext cx="3946358" cy="640080"/>
        </p:xfrm>
        <a:graphic>
          <a:graphicData uri="http://schemas.openxmlformats.org/drawingml/2006/table">
            <a:tbl>
              <a:tblPr firstRow="1" bandRow="1">
                <a:tableStyleId>{5940675A-B579-460E-94D1-54222C63F5DA}</a:tableStyleId>
              </a:tblPr>
              <a:tblGrid>
                <a:gridCol w="3946358">
                  <a:extLst>
                    <a:ext uri="{9D8B030D-6E8A-4147-A177-3AD203B41FA5}">
                      <a16:colId xmlns:a16="http://schemas.microsoft.com/office/drawing/2014/main" val="483981593"/>
                    </a:ext>
                  </a:extLst>
                </a:gridCol>
              </a:tblGrid>
              <a:tr h="51598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Implementacija</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aktivnosti</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in </a:t>
                      </a:r>
                      <a:r>
                        <a:rPr kumimoji="0" lang="en-US" sz="1800" b="0" i="0" u="none" strike="noStrike" kern="1200" cap="none" spc="0" normalizeH="0" baseline="0" noProof="0" dirty="0" err="1" smtClean="0">
                          <a:ln>
                            <a:noFill/>
                          </a:ln>
                          <a:solidFill>
                            <a:srgbClr val="7030A0"/>
                          </a:solidFill>
                          <a:effectLst/>
                          <a:uLnTx/>
                          <a:uFillTx/>
                          <a:latin typeface="+mn-lt"/>
                          <a:ea typeface="+mn-ea"/>
                          <a:cs typeface="+mn-cs"/>
                        </a:rPr>
                        <a:t>realizacija</a:t>
                      </a:r>
                      <a:r>
                        <a:rPr kumimoji="0" lang="en-US" sz="1800" b="0" i="0" u="none" strike="noStrike" kern="1200" cap="none" spc="0" normalizeH="0" baseline="0" noProof="0" dirty="0" smtClean="0">
                          <a:ln>
                            <a:noFill/>
                          </a:ln>
                          <a:solidFill>
                            <a:srgbClr val="7030A0"/>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7030A0"/>
                          </a:solidFill>
                          <a:effectLst/>
                          <a:uLnTx/>
                          <a:uFillTx/>
                          <a:latin typeface="+mn-lt"/>
                          <a:ea typeface="+mn-ea"/>
                          <a:cs typeface="+mn-cs"/>
                        </a:rPr>
                        <a:t>ciljev</a:t>
                      </a:r>
                      <a:endParaRPr kumimoji="0" lang="en-US" sz="1800" b="0" i="0" u="none" strike="noStrike" kern="1200" cap="none" spc="0" normalizeH="0" baseline="0" noProof="0" dirty="0" smtClean="0">
                        <a:ln>
                          <a:noFill/>
                        </a:ln>
                        <a:solidFill>
                          <a:srgbClr val="7030A0"/>
                        </a:solidFill>
                        <a:effectLst/>
                        <a:uLnTx/>
                        <a:uFillTx/>
                        <a:latin typeface="+mn-lt"/>
                        <a:ea typeface="+mn-ea"/>
                        <a:cs typeface="+mn-cs"/>
                      </a:endParaRPr>
                    </a:p>
                  </a:txBody>
                  <a:tcPr anchor="ctr"/>
                </a:tc>
                <a:extLst>
                  <a:ext uri="{0D108BD9-81ED-4DB2-BD59-A6C34878D82A}">
                    <a16:rowId xmlns:a16="http://schemas.microsoft.com/office/drawing/2014/main" val="131320595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70986211"/>
              </p:ext>
            </p:extLst>
          </p:nvPr>
        </p:nvGraphicFramePr>
        <p:xfrm>
          <a:off x="762000" y="5427890"/>
          <a:ext cx="3946358" cy="515983"/>
        </p:xfrm>
        <a:graphic>
          <a:graphicData uri="http://schemas.openxmlformats.org/drawingml/2006/table">
            <a:tbl>
              <a:tblPr firstRow="1" bandRow="1">
                <a:tableStyleId>{5940675A-B579-460E-94D1-54222C63F5DA}</a:tableStyleId>
              </a:tblPr>
              <a:tblGrid>
                <a:gridCol w="3946358">
                  <a:extLst>
                    <a:ext uri="{9D8B030D-6E8A-4147-A177-3AD203B41FA5}">
                      <a16:colId xmlns:a16="http://schemas.microsoft.com/office/drawing/2014/main" val="496666295"/>
                    </a:ext>
                  </a:extLst>
                </a:gridCol>
              </a:tblGrid>
              <a:tr h="51598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Poročanje</a:t>
                      </a:r>
                      <a:endParaRPr kumimoji="0" lang="en-US" sz="1800" b="0" i="0" u="none" strike="noStrike" kern="1200" cap="none" spc="0" normalizeH="0" baseline="0" noProof="0" dirty="0" smtClean="0">
                        <a:ln>
                          <a:noFill/>
                        </a:ln>
                        <a:solidFill>
                          <a:srgbClr val="4D4D4D"/>
                        </a:solidFill>
                        <a:effectLst/>
                        <a:uLnTx/>
                        <a:uFillTx/>
                        <a:latin typeface="+mn-lt"/>
                        <a:ea typeface="+mn-ea"/>
                        <a:cs typeface="+mn-cs"/>
                      </a:endParaRPr>
                    </a:p>
                  </a:txBody>
                  <a:tcPr anchor="ctr"/>
                </a:tc>
                <a:extLst>
                  <a:ext uri="{0D108BD9-81ED-4DB2-BD59-A6C34878D82A}">
                    <a16:rowId xmlns:a16="http://schemas.microsoft.com/office/drawing/2014/main" val="1369086455"/>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729318310"/>
              </p:ext>
            </p:extLst>
          </p:nvPr>
        </p:nvGraphicFramePr>
        <p:xfrm>
          <a:off x="5568740" y="973972"/>
          <a:ext cx="4585913" cy="468000"/>
        </p:xfrm>
        <a:graphic>
          <a:graphicData uri="http://schemas.openxmlformats.org/drawingml/2006/table">
            <a:tbl>
              <a:tblPr firstRow="1" bandRow="1">
                <a:tableStyleId>{5940675A-B579-460E-94D1-54222C63F5DA}</a:tableStyleId>
              </a:tblPr>
              <a:tblGrid>
                <a:gridCol w="4585913">
                  <a:extLst>
                    <a:ext uri="{9D8B030D-6E8A-4147-A177-3AD203B41FA5}">
                      <a16:colId xmlns:a16="http://schemas.microsoft.com/office/drawing/2014/main" val="3525227224"/>
                    </a:ext>
                  </a:extLst>
                </a:gridCol>
              </a:tblGrid>
              <a:tr h="468000">
                <a:tc>
                  <a:txBody>
                    <a:bodyPr/>
                    <a:lstStyle/>
                    <a:p>
                      <a:pPr algn="ctr"/>
                      <a:r>
                        <a:rPr lang="en-US" sz="1800" b="1" dirty="0" err="1" smtClean="0"/>
                        <a:t>Logika</a:t>
                      </a:r>
                      <a:r>
                        <a:rPr lang="en-US" sz="1800" b="1" dirty="0" smtClean="0"/>
                        <a:t> </a:t>
                      </a:r>
                      <a:r>
                        <a:rPr lang="en-US" sz="1800" b="1" dirty="0" err="1" smtClean="0"/>
                        <a:t>akreditacije</a:t>
                      </a:r>
                      <a:endParaRPr lang="fr-BE" sz="1800" b="1" dirty="0"/>
                    </a:p>
                  </a:txBody>
                  <a:tcPr anchor="ctr">
                    <a:solidFill>
                      <a:schemeClr val="bg1">
                        <a:lumMod val="85000"/>
                      </a:schemeClr>
                    </a:solidFill>
                  </a:tcPr>
                </a:tc>
                <a:extLst>
                  <a:ext uri="{0D108BD9-81ED-4DB2-BD59-A6C34878D82A}">
                    <a16:rowId xmlns:a16="http://schemas.microsoft.com/office/drawing/2014/main" val="3636736936"/>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047045041"/>
              </p:ext>
            </p:extLst>
          </p:nvPr>
        </p:nvGraphicFramePr>
        <p:xfrm>
          <a:off x="5568740" y="2167516"/>
          <a:ext cx="5083218" cy="540347"/>
        </p:xfrm>
        <a:graphic>
          <a:graphicData uri="http://schemas.openxmlformats.org/drawingml/2006/table">
            <a:tbl>
              <a:tblPr firstRow="1" bandRow="1">
                <a:tableStyleId>{5940675A-B579-460E-94D1-54222C63F5DA}</a:tableStyleId>
              </a:tblPr>
              <a:tblGrid>
                <a:gridCol w="5083218">
                  <a:extLst>
                    <a:ext uri="{9D8B030D-6E8A-4147-A177-3AD203B41FA5}">
                      <a16:colId xmlns:a16="http://schemas.microsoft.com/office/drawing/2014/main" val="3988886270"/>
                    </a:ext>
                  </a:extLst>
                </a:gridCol>
              </a:tblGrid>
              <a:tr h="540347">
                <a:tc>
                  <a:txBody>
                    <a:bodyPr/>
                    <a:lstStyle/>
                    <a:p>
                      <a:pPr marL="0" indent="0">
                        <a:buFont typeface="+mj-lt"/>
                        <a:buNone/>
                      </a:pPr>
                      <a:r>
                        <a:rPr lang="en-US" sz="1800" dirty="0" err="1" smtClean="0"/>
                        <a:t>Definiranje</a:t>
                      </a:r>
                      <a:r>
                        <a:rPr lang="en-US" sz="1800" dirty="0" smtClean="0"/>
                        <a:t> </a:t>
                      </a:r>
                      <a:r>
                        <a:rPr lang="en-US" sz="1800" b="1" dirty="0" err="1" smtClean="0">
                          <a:solidFill>
                            <a:srgbClr val="D32F2F"/>
                          </a:solidFill>
                        </a:rPr>
                        <a:t>širših</a:t>
                      </a:r>
                      <a:r>
                        <a:rPr lang="en-US" sz="1800" b="1" dirty="0" smtClean="0">
                          <a:solidFill>
                            <a:srgbClr val="D32F2F"/>
                          </a:solidFill>
                        </a:rPr>
                        <a:t> </a:t>
                      </a:r>
                      <a:r>
                        <a:rPr lang="en-US" sz="1800" b="1" dirty="0" err="1" smtClean="0">
                          <a:solidFill>
                            <a:srgbClr val="D32F2F"/>
                          </a:solidFill>
                        </a:rPr>
                        <a:t>ciljev</a:t>
                      </a:r>
                      <a:r>
                        <a:rPr lang="en-US" sz="1800" b="1" dirty="0" smtClean="0">
                          <a:solidFill>
                            <a:srgbClr val="D32F2F"/>
                          </a:solidFill>
                        </a:rPr>
                        <a:t> </a:t>
                      </a:r>
                      <a:r>
                        <a:rPr lang="en-US" sz="1800" baseline="0" dirty="0" err="1" smtClean="0"/>
                        <a:t>za</a:t>
                      </a:r>
                      <a:r>
                        <a:rPr lang="en-US" sz="1800" baseline="0" dirty="0" smtClean="0"/>
                        <a:t> </a:t>
                      </a:r>
                      <a:r>
                        <a:rPr lang="en-US" sz="1800" baseline="0" dirty="0" err="1" smtClean="0"/>
                        <a:t>pridobitev</a:t>
                      </a:r>
                      <a:r>
                        <a:rPr lang="en-US" sz="1800" baseline="0" dirty="0" smtClean="0"/>
                        <a:t> </a:t>
                      </a:r>
                      <a:r>
                        <a:rPr lang="en-US" sz="1800" baseline="0" dirty="0" err="1" smtClean="0"/>
                        <a:t>akreditacije</a:t>
                      </a:r>
                      <a:endParaRPr lang="en-US" sz="1800" baseline="0" dirty="0" smtClean="0"/>
                    </a:p>
                  </a:txBody>
                  <a:tcPr anchor="ctr"/>
                </a:tc>
                <a:extLst>
                  <a:ext uri="{0D108BD9-81ED-4DB2-BD59-A6C34878D82A}">
                    <a16:rowId xmlns:a16="http://schemas.microsoft.com/office/drawing/2014/main" val="2854133447"/>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986651076"/>
              </p:ext>
            </p:extLst>
          </p:nvPr>
        </p:nvGraphicFramePr>
        <p:xfrm>
          <a:off x="5568739" y="4689513"/>
          <a:ext cx="5083219" cy="640080"/>
        </p:xfrm>
        <a:graphic>
          <a:graphicData uri="http://schemas.openxmlformats.org/drawingml/2006/table">
            <a:tbl>
              <a:tblPr firstRow="1" bandRow="1">
                <a:tableStyleId>{5940675A-B579-460E-94D1-54222C63F5DA}</a:tableStyleId>
              </a:tblPr>
              <a:tblGrid>
                <a:gridCol w="5083219">
                  <a:extLst>
                    <a:ext uri="{9D8B030D-6E8A-4147-A177-3AD203B41FA5}">
                      <a16:colId xmlns:a16="http://schemas.microsoft.com/office/drawing/2014/main" val="481390139"/>
                    </a:ext>
                  </a:extLst>
                </a:gridCol>
              </a:tblGrid>
              <a:tr h="51598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Implementacija</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aktivnosti</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7030A0"/>
                          </a:solidFill>
                          <a:effectLst/>
                          <a:uLnTx/>
                          <a:uFillTx/>
                          <a:latin typeface="+mn-lt"/>
                          <a:ea typeface="+mn-ea"/>
                          <a:cs typeface="+mn-cs"/>
                        </a:rPr>
                        <a:t>napredovanje</a:t>
                      </a:r>
                      <a:r>
                        <a:rPr kumimoji="0" lang="en-US" sz="1800" b="0" i="0" u="none" strike="noStrike" kern="1200" cap="none" spc="0" normalizeH="0" baseline="0" noProof="0" dirty="0" smtClean="0">
                          <a:ln>
                            <a:noFill/>
                          </a:ln>
                          <a:solidFill>
                            <a:srgbClr val="7030A0"/>
                          </a:solidFill>
                          <a:effectLst/>
                          <a:uLnTx/>
                          <a:uFillTx/>
                          <a:latin typeface="+mn-lt"/>
                          <a:ea typeface="+mn-ea"/>
                          <a:cs typeface="+mn-cs"/>
                        </a:rPr>
                        <a:t> k </a:t>
                      </a:r>
                      <a:r>
                        <a:rPr kumimoji="0" lang="en-US" sz="1800" b="0" i="0" u="none" strike="noStrike" kern="1200" cap="none" spc="0" normalizeH="0" baseline="0" noProof="0" dirty="0" err="1" smtClean="0">
                          <a:ln>
                            <a:noFill/>
                          </a:ln>
                          <a:solidFill>
                            <a:srgbClr val="7030A0"/>
                          </a:solidFill>
                          <a:effectLst/>
                          <a:uLnTx/>
                          <a:uFillTx/>
                          <a:latin typeface="+mn-lt"/>
                          <a:ea typeface="+mn-ea"/>
                          <a:cs typeface="+mn-cs"/>
                        </a:rPr>
                        <a:t>doseganju</a:t>
                      </a:r>
                      <a:r>
                        <a:rPr kumimoji="0" lang="en-US" sz="1800" b="0" i="0" u="none" strike="noStrike" kern="1200" cap="none" spc="0" normalizeH="0" baseline="0" noProof="0" dirty="0" smtClean="0">
                          <a:ln>
                            <a:noFill/>
                          </a:ln>
                          <a:solidFill>
                            <a:srgbClr val="7030A0"/>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7030A0"/>
                          </a:solidFill>
                          <a:effectLst/>
                          <a:uLnTx/>
                          <a:uFillTx/>
                          <a:latin typeface="+mn-lt"/>
                          <a:ea typeface="+mn-ea"/>
                          <a:cs typeface="+mn-cs"/>
                        </a:rPr>
                        <a:t>zastavljenih</a:t>
                      </a:r>
                      <a:r>
                        <a:rPr kumimoji="0" lang="en-US" sz="1800" b="0" i="0" u="none" strike="noStrike" kern="1200" cap="none" spc="0" normalizeH="0" baseline="0" noProof="0" dirty="0" smtClean="0">
                          <a:ln>
                            <a:noFill/>
                          </a:ln>
                          <a:solidFill>
                            <a:srgbClr val="7030A0"/>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7030A0"/>
                          </a:solidFill>
                          <a:effectLst/>
                          <a:uLnTx/>
                          <a:uFillTx/>
                          <a:latin typeface="+mn-lt"/>
                          <a:ea typeface="+mn-ea"/>
                          <a:cs typeface="+mn-cs"/>
                        </a:rPr>
                        <a:t>ciljev</a:t>
                      </a:r>
                      <a:endParaRPr kumimoji="0" lang="en-US" sz="1800" b="0" i="0" u="none" strike="noStrike" kern="1200" cap="none" spc="0" normalizeH="0" baseline="0" noProof="0" dirty="0" smtClean="0">
                        <a:ln>
                          <a:noFill/>
                        </a:ln>
                        <a:solidFill>
                          <a:srgbClr val="7030A0"/>
                        </a:solidFill>
                        <a:effectLst/>
                        <a:uLnTx/>
                        <a:uFillTx/>
                        <a:latin typeface="+mn-lt"/>
                        <a:ea typeface="+mn-ea"/>
                        <a:cs typeface="+mn-cs"/>
                      </a:endParaRPr>
                    </a:p>
                  </a:txBody>
                  <a:tcPr anchor="ctr"/>
                </a:tc>
                <a:extLst>
                  <a:ext uri="{0D108BD9-81ED-4DB2-BD59-A6C34878D82A}">
                    <a16:rowId xmlns:a16="http://schemas.microsoft.com/office/drawing/2014/main" val="359535211"/>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193044104"/>
              </p:ext>
            </p:extLst>
          </p:nvPr>
        </p:nvGraphicFramePr>
        <p:xfrm>
          <a:off x="5568739" y="3381817"/>
          <a:ext cx="5083219" cy="515983"/>
        </p:xfrm>
        <a:graphic>
          <a:graphicData uri="http://schemas.openxmlformats.org/drawingml/2006/table">
            <a:tbl>
              <a:tblPr firstRow="1" bandRow="1">
                <a:tableStyleId>{5940675A-B579-460E-94D1-54222C63F5DA}</a:tableStyleId>
              </a:tblPr>
              <a:tblGrid>
                <a:gridCol w="5083219">
                  <a:extLst>
                    <a:ext uri="{9D8B030D-6E8A-4147-A177-3AD203B41FA5}">
                      <a16:colId xmlns:a16="http://schemas.microsoft.com/office/drawing/2014/main" val="483981593"/>
                    </a:ext>
                  </a:extLst>
                </a:gridCol>
              </a:tblGrid>
              <a:tr h="51598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Prejem</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sredstev</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smtClean="0">
                          <a:ln>
                            <a:noFill/>
                          </a:ln>
                          <a:solidFill>
                            <a:srgbClr val="7030A0"/>
                          </a:solidFill>
                          <a:effectLst/>
                          <a:uLnTx/>
                          <a:uFillTx/>
                          <a:latin typeface="+mn-lt"/>
                          <a:ea typeface="+mn-ea"/>
                          <a:cs typeface="+mn-cs"/>
                        </a:rPr>
                        <a:t>(</a:t>
                      </a:r>
                      <a:r>
                        <a:rPr kumimoji="0" lang="en-US" sz="1800" b="0" i="0" u="none" strike="noStrike" kern="1200" cap="none" spc="0" normalizeH="0" baseline="0" noProof="0" dirty="0" err="1" smtClean="0">
                          <a:ln>
                            <a:noFill/>
                          </a:ln>
                          <a:solidFill>
                            <a:srgbClr val="7030A0"/>
                          </a:solidFill>
                          <a:effectLst/>
                          <a:uLnTx/>
                          <a:uFillTx/>
                          <a:latin typeface="+mn-lt"/>
                          <a:ea typeface="+mn-ea"/>
                          <a:cs typeface="+mn-cs"/>
                        </a:rPr>
                        <a:t>odvisno</a:t>
                      </a:r>
                      <a:r>
                        <a:rPr kumimoji="0" lang="en-US" sz="1800" b="0" i="0" u="none" strike="noStrike" kern="1200" cap="none" spc="0" normalizeH="0" baseline="0" noProof="0" dirty="0" smtClean="0">
                          <a:ln>
                            <a:noFill/>
                          </a:ln>
                          <a:solidFill>
                            <a:srgbClr val="7030A0"/>
                          </a:solidFill>
                          <a:effectLst/>
                          <a:uLnTx/>
                          <a:uFillTx/>
                          <a:latin typeface="+mn-lt"/>
                          <a:ea typeface="+mn-ea"/>
                          <a:cs typeface="+mn-cs"/>
                        </a:rPr>
                        <a:t> od </a:t>
                      </a:r>
                      <a:r>
                        <a:rPr kumimoji="0" lang="en-US" sz="1800" b="0" i="0" u="none" strike="noStrike" kern="1200" cap="none" spc="0" normalizeH="0" baseline="0" noProof="0" dirty="0" err="1" smtClean="0">
                          <a:ln>
                            <a:noFill/>
                          </a:ln>
                          <a:solidFill>
                            <a:srgbClr val="7030A0"/>
                          </a:solidFill>
                          <a:effectLst/>
                          <a:uLnTx/>
                          <a:uFillTx/>
                          <a:latin typeface="+mn-lt"/>
                          <a:ea typeface="+mn-ea"/>
                          <a:cs typeface="+mn-cs"/>
                        </a:rPr>
                        <a:t>razpoložljivih</a:t>
                      </a:r>
                      <a:r>
                        <a:rPr kumimoji="0" lang="en-US" sz="1800" b="0" i="0" u="none" strike="noStrike" kern="1200" cap="none" spc="0" normalizeH="0" baseline="0" noProof="0" dirty="0" smtClean="0">
                          <a:ln>
                            <a:noFill/>
                          </a:ln>
                          <a:solidFill>
                            <a:srgbClr val="7030A0"/>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7030A0"/>
                          </a:solidFill>
                          <a:effectLst/>
                          <a:uLnTx/>
                          <a:uFillTx/>
                          <a:latin typeface="+mn-lt"/>
                          <a:ea typeface="+mn-ea"/>
                          <a:cs typeface="+mn-cs"/>
                        </a:rPr>
                        <a:t>sredstev</a:t>
                      </a:r>
                      <a:r>
                        <a:rPr kumimoji="0" lang="en-US" sz="1800" b="0" i="0" u="none" strike="noStrike" kern="1200" cap="none" spc="0" normalizeH="0" baseline="0" noProof="0" dirty="0" smtClean="0">
                          <a:ln>
                            <a:noFill/>
                          </a:ln>
                          <a:solidFill>
                            <a:srgbClr val="7030A0"/>
                          </a:solidFill>
                          <a:effectLst/>
                          <a:uLnTx/>
                          <a:uFillTx/>
                          <a:latin typeface="+mn-lt"/>
                          <a:ea typeface="+mn-ea"/>
                          <a:cs typeface="+mn-cs"/>
                        </a:rPr>
                        <a:t>)</a:t>
                      </a:r>
                    </a:p>
                  </a:txBody>
                  <a:tcPr anchor="ctr"/>
                </a:tc>
                <a:extLst>
                  <a:ext uri="{0D108BD9-81ED-4DB2-BD59-A6C34878D82A}">
                    <a16:rowId xmlns:a16="http://schemas.microsoft.com/office/drawing/2014/main" val="1313205956"/>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818629417"/>
              </p:ext>
            </p:extLst>
          </p:nvPr>
        </p:nvGraphicFramePr>
        <p:xfrm>
          <a:off x="5568740" y="3968735"/>
          <a:ext cx="5083218" cy="640080"/>
        </p:xfrm>
        <a:graphic>
          <a:graphicData uri="http://schemas.openxmlformats.org/drawingml/2006/table">
            <a:tbl>
              <a:tblPr firstRow="1" bandRow="1">
                <a:tableStyleId>{5940675A-B579-460E-94D1-54222C63F5DA}</a:tableStyleId>
              </a:tblPr>
              <a:tblGrid>
                <a:gridCol w="5083218">
                  <a:extLst>
                    <a:ext uri="{9D8B030D-6E8A-4147-A177-3AD203B41FA5}">
                      <a16:colId xmlns:a16="http://schemas.microsoft.com/office/drawing/2014/main" val="496666295"/>
                    </a:ext>
                  </a:extLst>
                </a:gridCol>
              </a:tblGrid>
              <a:tr h="576888">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800" b="0" i="0" u="none" strike="noStrike" kern="1200" cap="none" spc="0" normalizeH="0" baseline="0" noProof="0" dirty="0" smtClean="0">
                          <a:ln>
                            <a:noFill/>
                          </a:ln>
                          <a:solidFill>
                            <a:srgbClr val="4D4D4D"/>
                          </a:solidFill>
                          <a:effectLst/>
                          <a:uLnTx/>
                          <a:uFillTx/>
                          <a:latin typeface="+mn-lt"/>
                          <a:ea typeface="+mn-ea"/>
                          <a:cs typeface="+mn-cs"/>
                        </a:rPr>
                        <a:t>Določitev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natančnih</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aktivnosti</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znotraj</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prejetega</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zneska</a:t>
                      </a:r>
                      <a:endParaRPr kumimoji="0" lang="en-US" sz="1800" b="0" i="0" u="none" strike="noStrike" kern="1200" cap="none" spc="0" normalizeH="0" baseline="0" noProof="0" dirty="0" smtClean="0">
                        <a:ln>
                          <a:noFill/>
                        </a:ln>
                        <a:solidFill>
                          <a:srgbClr val="4D4D4D"/>
                        </a:solidFill>
                        <a:effectLst/>
                        <a:uLnTx/>
                        <a:uFillTx/>
                        <a:latin typeface="+mn-lt"/>
                        <a:ea typeface="+mn-ea"/>
                        <a:cs typeface="+mn-cs"/>
                      </a:endParaRPr>
                    </a:p>
                  </a:txBody>
                  <a:tcPr anchor="ctr"/>
                </a:tc>
                <a:extLst>
                  <a:ext uri="{0D108BD9-81ED-4DB2-BD59-A6C34878D82A}">
                    <a16:rowId xmlns:a16="http://schemas.microsoft.com/office/drawing/2014/main" val="1369086455"/>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854445237"/>
              </p:ext>
            </p:extLst>
          </p:nvPr>
        </p:nvGraphicFramePr>
        <p:xfrm>
          <a:off x="5568740" y="2784563"/>
          <a:ext cx="5083218" cy="515983"/>
        </p:xfrm>
        <a:graphic>
          <a:graphicData uri="http://schemas.openxmlformats.org/drawingml/2006/table">
            <a:tbl>
              <a:tblPr firstRow="1" bandRow="1">
                <a:tableStyleId>{5940675A-B579-460E-94D1-54222C63F5DA}</a:tableStyleId>
              </a:tblPr>
              <a:tblGrid>
                <a:gridCol w="5083218">
                  <a:extLst>
                    <a:ext uri="{9D8B030D-6E8A-4147-A177-3AD203B41FA5}">
                      <a16:colId xmlns:a16="http://schemas.microsoft.com/office/drawing/2014/main" val="676218826"/>
                    </a:ext>
                  </a:extLst>
                </a:gridCol>
              </a:tblGrid>
              <a:tr h="515983">
                <a:tc>
                  <a: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sz="1800" dirty="0" err="1" smtClean="0"/>
                        <a:t>Oddaja</a:t>
                      </a:r>
                      <a:r>
                        <a:rPr lang="en-US" sz="1800" baseline="0" dirty="0" smtClean="0"/>
                        <a:t> </a:t>
                      </a:r>
                      <a:r>
                        <a:rPr lang="en-US" sz="1800" baseline="0" dirty="0" err="1" smtClean="0"/>
                        <a:t>vloge</a:t>
                      </a:r>
                      <a:r>
                        <a:rPr lang="en-US" sz="1800" baseline="0" dirty="0" smtClean="0"/>
                        <a:t> s</a:t>
                      </a:r>
                      <a:r>
                        <a:rPr lang="en-US" sz="1800" dirty="0" smtClean="0"/>
                        <a:t> </a:t>
                      </a:r>
                      <a:r>
                        <a:rPr lang="en-US" sz="1800" dirty="0" err="1" smtClean="0"/>
                        <a:t>širokim</a:t>
                      </a:r>
                      <a:r>
                        <a:rPr lang="en-US" sz="1800" dirty="0" smtClean="0"/>
                        <a:t> </a:t>
                      </a:r>
                      <a:r>
                        <a:rPr lang="en-US" sz="1800" dirty="0" err="1" smtClean="0"/>
                        <a:t>naborom</a:t>
                      </a:r>
                      <a:r>
                        <a:rPr lang="en-US" sz="1800" dirty="0" smtClean="0"/>
                        <a:t> </a:t>
                      </a:r>
                      <a:r>
                        <a:rPr lang="en-US" sz="1800" dirty="0" err="1" smtClean="0"/>
                        <a:t>aktivnosti</a:t>
                      </a:r>
                      <a:endParaRPr lang="en-US" sz="1800" baseline="0" dirty="0" smtClean="0"/>
                    </a:p>
                  </a:txBody>
                  <a:tcPr anchor="ctr">
                    <a:solidFill>
                      <a:schemeClr val="bg1"/>
                    </a:solidFill>
                  </a:tcPr>
                </a:tc>
                <a:extLst>
                  <a:ext uri="{0D108BD9-81ED-4DB2-BD59-A6C34878D82A}">
                    <a16:rowId xmlns:a16="http://schemas.microsoft.com/office/drawing/2014/main" val="605807798"/>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430157026"/>
              </p:ext>
            </p:extLst>
          </p:nvPr>
        </p:nvGraphicFramePr>
        <p:xfrm>
          <a:off x="5568738" y="5400528"/>
          <a:ext cx="5083219" cy="515983"/>
        </p:xfrm>
        <a:graphic>
          <a:graphicData uri="http://schemas.openxmlformats.org/drawingml/2006/table">
            <a:tbl>
              <a:tblPr firstRow="1" bandRow="1">
                <a:tableStyleId>{5940675A-B579-460E-94D1-54222C63F5DA}</a:tableStyleId>
              </a:tblPr>
              <a:tblGrid>
                <a:gridCol w="5083219">
                  <a:extLst>
                    <a:ext uri="{9D8B030D-6E8A-4147-A177-3AD203B41FA5}">
                      <a16:colId xmlns:a16="http://schemas.microsoft.com/office/drawing/2014/main" val="481390139"/>
                    </a:ext>
                  </a:extLst>
                </a:gridCol>
              </a:tblGrid>
              <a:tr h="51598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800" b="0" i="0" u="none" strike="noStrike" kern="1200" cap="none" spc="0" normalizeH="0" baseline="0" noProof="0" dirty="0" err="1" smtClean="0">
                          <a:ln>
                            <a:noFill/>
                          </a:ln>
                          <a:solidFill>
                            <a:srgbClr val="4D4D4D"/>
                          </a:solidFill>
                          <a:effectLst/>
                          <a:uLnTx/>
                          <a:uFillTx/>
                          <a:latin typeface="+mn-lt"/>
                          <a:ea typeface="+mn-ea"/>
                          <a:cs typeface="+mn-cs"/>
                        </a:rPr>
                        <a:t>Poročanje</a:t>
                      </a:r>
                      <a:r>
                        <a:rPr kumimoji="0" lang="en-US" sz="1800" b="0" i="0" u="none" strike="noStrike" kern="1200" cap="none" spc="0" normalizeH="0" baseline="0" noProof="0" dirty="0" smtClean="0">
                          <a:ln>
                            <a:noFill/>
                          </a:ln>
                          <a:solidFill>
                            <a:srgbClr val="4D4D4D"/>
                          </a:solidFill>
                          <a:effectLst/>
                          <a:uLnTx/>
                          <a:uFillTx/>
                          <a:latin typeface="+mn-lt"/>
                          <a:ea typeface="+mn-ea"/>
                          <a:cs typeface="+mn-cs"/>
                        </a:rPr>
                        <a:t> in </a:t>
                      </a:r>
                      <a:r>
                        <a:rPr kumimoji="0" lang="en-US" sz="1800" b="0" i="0" u="none" strike="noStrike" kern="1200" cap="none" spc="0" normalizeH="0" baseline="0" noProof="0" dirty="0" err="1" smtClean="0">
                          <a:ln>
                            <a:noFill/>
                          </a:ln>
                          <a:solidFill>
                            <a:srgbClr val="7030A0"/>
                          </a:solidFill>
                          <a:effectLst/>
                          <a:uLnTx/>
                          <a:uFillTx/>
                          <a:latin typeface="+mn-lt"/>
                          <a:ea typeface="+mn-ea"/>
                          <a:cs typeface="+mn-cs"/>
                        </a:rPr>
                        <a:t>ponovitev</a:t>
                      </a:r>
                      <a:r>
                        <a:rPr kumimoji="0" lang="en-US" sz="1800" b="0" i="0" u="none" strike="noStrike" kern="1200" cap="none" spc="0" normalizeH="0" baseline="0" noProof="0" dirty="0" smtClean="0">
                          <a:ln>
                            <a:noFill/>
                          </a:ln>
                          <a:solidFill>
                            <a:srgbClr val="7030A0"/>
                          </a:solidFill>
                          <a:effectLst/>
                          <a:uLnTx/>
                          <a:uFillTx/>
                          <a:latin typeface="+mn-lt"/>
                          <a:ea typeface="+mn-ea"/>
                          <a:cs typeface="+mn-cs"/>
                        </a:rPr>
                        <a:t> </a:t>
                      </a:r>
                      <a:r>
                        <a:rPr kumimoji="0" lang="en-US" sz="1800" b="0" i="0" u="none" strike="noStrike" kern="1200" cap="none" spc="0" normalizeH="0" baseline="0" noProof="0" dirty="0" err="1" smtClean="0">
                          <a:ln>
                            <a:noFill/>
                          </a:ln>
                          <a:solidFill>
                            <a:srgbClr val="7030A0"/>
                          </a:solidFill>
                          <a:effectLst/>
                          <a:uLnTx/>
                          <a:uFillTx/>
                          <a:latin typeface="+mn-lt"/>
                          <a:ea typeface="+mn-ea"/>
                          <a:cs typeface="+mn-cs"/>
                        </a:rPr>
                        <a:t>postopka</a:t>
                      </a:r>
                      <a:endParaRPr kumimoji="0" lang="en-US" sz="1800" b="0" i="0" u="none" strike="noStrike" kern="1200" cap="none" spc="0" normalizeH="0" baseline="0" noProof="0" dirty="0" smtClean="0">
                        <a:ln>
                          <a:noFill/>
                        </a:ln>
                        <a:solidFill>
                          <a:srgbClr val="7030A0"/>
                        </a:solidFill>
                        <a:effectLst/>
                        <a:uLnTx/>
                        <a:uFillTx/>
                        <a:latin typeface="+mn-lt"/>
                        <a:ea typeface="+mn-ea"/>
                        <a:cs typeface="+mn-cs"/>
                      </a:endParaRPr>
                    </a:p>
                  </a:txBody>
                  <a:tcPr anchor="ctr"/>
                </a:tc>
                <a:extLst>
                  <a:ext uri="{0D108BD9-81ED-4DB2-BD59-A6C34878D82A}">
                    <a16:rowId xmlns:a16="http://schemas.microsoft.com/office/drawing/2014/main" val="359535211"/>
                  </a:ext>
                </a:extLst>
              </a:tr>
            </a:tbl>
          </a:graphicData>
        </a:graphic>
      </p:graphicFrame>
      <p:cxnSp>
        <p:nvCxnSpPr>
          <p:cNvPr id="27" name="Elbow Connector 26"/>
          <p:cNvCxnSpPr/>
          <p:nvPr/>
        </p:nvCxnSpPr>
        <p:spPr>
          <a:xfrm flipH="1" flipV="1">
            <a:off x="10758929" y="3042554"/>
            <a:ext cx="13385" cy="2605157"/>
          </a:xfrm>
          <a:prstGeom prst="bentConnector3">
            <a:avLst>
              <a:gd name="adj1" fmla="val -3186873"/>
            </a:avLst>
          </a:prstGeom>
          <a:ln w="38100">
            <a:solidFill>
              <a:srgbClr val="002060"/>
            </a:solidFill>
            <a:headEnd w="lg" len="lg"/>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extLst>
              <p:ext uri="{D42A27DB-BD31-4B8C-83A1-F6EECF244321}">
                <p14:modId xmlns:p14="http://schemas.microsoft.com/office/powerpoint/2010/main" val="2828835215"/>
              </p:ext>
            </p:extLst>
          </p:nvPr>
        </p:nvGraphicFramePr>
        <p:xfrm>
          <a:off x="5568740" y="1556654"/>
          <a:ext cx="5083218" cy="540347"/>
        </p:xfrm>
        <a:graphic>
          <a:graphicData uri="http://schemas.openxmlformats.org/drawingml/2006/table">
            <a:tbl>
              <a:tblPr firstRow="1" bandRow="1">
                <a:tableStyleId>{5940675A-B579-460E-94D1-54222C63F5DA}</a:tableStyleId>
              </a:tblPr>
              <a:tblGrid>
                <a:gridCol w="5083218">
                  <a:extLst>
                    <a:ext uri="{9D8B030D-6E8A-4147-A177-3AD203B41FA5}">
                      <a16:colId xmlns:a16="http://schemas.microsoft.com/office/drawing/2014/main" val="3988886270"/>
                    </a:ext>
                  </a:extLst>
                </a:gridCol>
              </a:tblGrid>
              <a:tr h="540347">
                <a:tc>
                  <a:txBody>
                    <a:bodyPr/>
                    <a:lstStyle/>
                    <a:p>
                      <a:pPr marL="0" indent="0">
                        <a:buFont typeface="+mj-lt"/>
                        <a:buNone/>
                      </a:pPr>
                      <a:r>
                        <a:rPr lang="sl-SI" sz="1800" dirty="0" smtClean="0"/>
                        <a:t>Analiza potreb, izzivov organizacije, učečih se,</a:t>
                      </a:r>
                      <a:r>
                        <a:rPr lang="sl-SI" sz="1800" baseline="0" dirty="0" smtClean="0"/>
                        <a:t> osebja</a:t>
                      </a:r>
                      <a:endParaRPr lang="en-US" sz="1800" baseline="0" dirty="0" smtClean="0"/>
                    </a:p>
                  </a:txBody>
                  <a:tcPr anchor="ctr"/>
                </a:tc>
                <a:extLst>
                  <a:ext uri="{0D108BD9-81ED-4DB2-BD59-A6C34878D82A}">
                    <a16:rowId xmlns:a16="http://schemas.microsoft.com/office/drawing/2014/main" val="2854133447"/>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840865026"/>
              </p:ext>
            </p:extLst>
          </p:nvPr>
        </p:nvGraphicFramePr>
        <p:xfrm>
          <a:off x="762001" y="1554385"/>
          <a:ext cx="3946358" cy="640080"/>
        </p:xfrm>
        <a:graphic>
          <a:graphicData uri="http://schemas.openxmlformats.org/drawingml/2006/table">
            <a:tbl>
              <a:tblPr firstRow="1" bandRow="1">
                <a:tableStyleId>{5940675A-B579-460E-94D1-54222C63F5DA}</a:tableStyleId>
              </a:tblPr>
              <a:tblGrid>
                <a:gridCol w="3946358">
                  <a:extLst>
                    <a:ext uri="{9D8B030D-6E8A-4147-A177-3AD203B41FA5}">
                      <a16:colId xmlns:a16="http://schemas.microsoft.com/office/drawing/2014/main" val="3988886270"/>
                    </a:ext>
                  </a:extLst>
                </a:gridCol>
              </a:tblGrid>
              <a:tr h="540347">
                <a:tc>
                  <a:txBody>
                    <a:bodyPr/>
                    <a:lstStyle/>
                    <a:p>
                      <a:pPr marL="0" indent="0">
                        <a:buFont typeface="+mj-lt"/>
                        <a:buNone/>
                      </a:pPr>
                      <a:r>
                        <a:rPr lang="sl-SI" sz="1800" dirty="0" smtClean="0"/>
                        <a:t>Analiza potreb, izzivov organizacije, učečih se,</a:t>
                      </a:r>
                      <a:r>
                        <a:rPr lang="sl-SI" sz="1800" baseline="0" dirty="0" smtClean="0"/>
                        <a:t> osebja</a:t>
                      </a:r>
                      <a:endParaRPr lang="en-US" sz="1800" baseline="0" dirty="0" smtClean="0"/>
                    </a:p>
                  </a:txBody>
                  <a:tcPr anchor="ctr"/>
                </a:tc>
                <a:extLst>
                  <a:ext uri="{0D108BD9-81ED-4DB2-BD59-A6C34878D82A}">
                    <a16:rowId xmlns:a16="http://schemas.microsoft.com/office/drawing/2014/main" val="2854133447"/>
                  </a:ext>
                </a:extLst>
              </a:tr>
            </a:tbl>
          </a:graphicData>
        </a:graphic>
      </p:graphicFrame>
      <p:cxnSp>
        <p:nvCxnSpPr>
          <p:cNvPr id="17" name="Elbow Connector 16"/>
          <p:cNvCxnSpPr>
            <a:stCxn id="24" idx="1"/>
            <a:endCxn id="4" idx="3"/>
          </p:cNvCxnSpPr>
          <p:nvPr/>
        </p:nvCxnSpPr>
        <p:spPr>
          <a:xfrm rot="10800000">
            <a:off x="4708360" y="2599969"/>
            <a:ext cx="860381" cy="1688807"/>
          </a:xfrm>
          <a:prstGeom prst="bentConnector3">
            <a:avLst>
              <a:gd name="adj1" fmla="val 50000"/>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50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Sredstev za projekte mobilnosti (KA1-ADU) je </a:t>
            </a:r>
            <a:r>
              <a:rPr lang="sl-SI" dirty="0" smtClean="0"/>
              <a:t>na voljo vedno več</a:t>
            </a:r>
            <a:endParaRPr lang="en-GB"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662914097"/>
              </p:ext>
            </p:extLst>
          </p:nvPr>
        </p:nvGraphicFramePr>
        <p:xfrm>
          <a:off x="445169" y="1817604"/>
          <a:ext cx="10514016" cy="3627120"/>
        </p:xfrm>
        <a:graphic>
          <a:graphicData uri="http://schemas.openxmlformats.org/drawingml/2006/table">
            <a:tbl>
              <a:tblPr firstRow="1" bandRow="1">
                <a:tableStyleId>{5C22544A-7EE6-4342-B048-85BDC9FD1C3A}</a:tableStyleId>
              </a:tblPr>
              <a:tblGrid>
                <a:gridCol w="1752336">
                  <a:extLst>
                    <a:ext uri="{9D8B030D-6E8A-4147-A177-3AD203B41FA5}">
                      <a16:colId xmlns:a16="http://schemas.microsoft.com/office/drawing/2014/main" val="3921795506"/>
                    </a:ext>
                  </a:extLst>
                </a:gridCol>
                <a:gridCol w="1752336">
                  <a:extLst>
                    <a:ext uri="{9D8B030D-6E8A-4147-A177-3AD203B41FA5}">
                      <a16:colId xmlns:a16="http://schemas.microsoft.com/office/drawing/2014/main" val="3744479225"/>
                    </a:ext>
                  </a:extLst>
                </a:gridCol>
                <a:gridCol w="1752336">
                  <a:extLst>
                    <a:ext uri="{9D8B030D-6E8A-4147-A177-3AD203B41FA5}">
                      <a16:colId xmlns:a16="http://schemas.microsoft.com/office/drawing/2014/main" val="2697861512"/>
                    </a:ext>
                  </a:extLst>
                </a:gridCol>
                <a:gridCol w="1752336">
                  <a:extLst>
                    <a:ext uri="{9D8B030D-6E8A-4147-A177-3AD203B41FA5}">
                      <a16:colId xmlns:a16="http://schemas.microsoft.com/office/drawing/2014/main" val="1655617895"/>
                    </a:ext>
                  </a:extLst>
                </a:gridCol>
                <a:gridCol w="1752336">
                  <a:extLst>
                    <a:ext uri="{9D8B030D-6E8A-4147-A177-3AD203B41FA5}">
                      <a16:colId xmlns:a16="http://schemas.microsoft.com/office/drawing/2014/main" val="1229960851"/>
                    </a:ext>
                  </a:extLst>
                </a:gridCol>
                <a:gridCol w="1752336">
                  <a:extLst>
                    <a:ext uri="{9D8B030D-6E8A-4147-A177-3AD203B41FA5}">
                      <a16:colId xmlns:a16="http://schemas.microsoft.com/office/drawing/2014/main" val="3060468336"/>
                    </a:ext>
                  </a:extLst>
                </a:gridCol>
              </a:tblGrid>
              <a:tr h="370840">
                <a:tc>
                  <a:txBody>
                    <a:bodyPr/>
                    <a:lstStyle/>
                    <a:p>
                      <a:r>
                        <a:rPr lang="sl-SI" sz="2000" dirty="0" smtClean="0"/>
                        <a:t>Razpisno leto</a:t>
                      </a:r>
                      <a:endParaRPr lang="en-GB" sz="2000" dirty="0"/>
                    </a:p>
                  </a:txBody>
                  <a:tcPr/>
                </a:tc>
                <a:tc>
                  <a:txBody>
                    <a:bodyPr/>
                    <a:lstStyle/>
                    <a:p>
                      <a:pPr algn="ctr"/>
                      <a:r>
                        <a:rPr lang="sl-SI" sz="2000" dirty="0" smtClean="0"/>
                        <a:t>2021</a:t>
                      </a:r>
                      <a:endParaRPr lang="en-GB" sz="2000" dirty="0"/>
                    </a:p>
                  </a:txBody>
                  <a:tcPr anchor="ctr"/>
                </a:tc>
                <a:tc>
                  <a:txBody>
                    <a:bodyPr/>
                    <a:lstStyle/>
                    <a:p>
                      <a:pPr algn="ctr"/>
                      <a:r>
                        <a:rPr lang="sl-SI" sz="2000" dirty="0" smtClean="0"/>
                        <a:t>2022</a:t>
                      </a:r>
                      <a:endParaRPr lang="en-GB" sz="2000" dirty="0"/>
                    </a:p>
                  </a:txBody>
                  <a:tcPr anchor="ctr"/>
                </a:tc>
                <a:tc>
                  <a:txBody>
                    <a:bodyPr/>
                    <a:lstStyle/>
                    <a:p>
                      <a:pPr algn="ctr"/>
                      <a:r>
                        <a:rPr lang="sl-SI" sz="2000" dirty="0" smtClean="0"/>
                        <a:t>2023</a:t>
                      </a:r>
                      <a:endParaRPr lang="en-GB" sz="2000" dirty="0"/>
                    </a:p>
                  </a:txBody>
                  <a:tcPr anchor="ctr"/>
                </a:tc>
                <a:tc>
                  <a:txBody>
                    <a:bodyPr/>
                    <a:lstStyle/>
                    <a:p>
                      <a:pPr algn="ctr"/>
                      <a:r>
                        <a:rPr lang="sl-SI" sz="2000" dirty="0" smtClean="0"/>
                        <a:t>2024</a:t>
                      </a:r>
                      <a:endParaRPr lang="en-GB" sz="2000" dirty="0"/>
                    </a:p>
                  </a:txBody>
                  <a:tcPr anchor="ctr"/>
                </a:tc>
                <a:tc>
                  <a:txBody>
                    <a:bodyPr/>
                    <a:lstStyle/>
                    <a:p>
                      <a:pPr algn="ctr"/>
                      <a:r>
                        <a:rPr lang="sl-SI" sz="2000" dirty="0" smtClean="0"/>
                        <a:t>2025</a:t>
                      </a:r>
                      <a:endParaRPr lang="en-GB" sz="2000" dirty="0"/>
                    </a:p>
                  </a:txBody>
                  <a:tcPr anchor="ctr"/>
                </a:tc>
                <a:extLst>
                  <a:ext uri="{0D108BD9-81ED-4DB2-BD59-A6C34878D82A}">
                    <a16:rowId xmlns:a16="http://schemas.microsoft.com/office/drawing/2014/main" val="1687233988"/>
                  </a:ext>
                </a:extLst>
              </a:tr>
              <a:tr h="370840">
                <a:tc>
                  <a:txBody>
                    <a:bodyPr/>
                    <a:lstStyle/>
                    <a:p>
                      <a:r>
                        <a:rPr lang="sl-SI" sz="2000" dirty="0" smtClean="0"/>
                        <a:t>Razpoložljiva sredstva za projekte mobilnosti ADU</a:t>
                      </a:r>
                      <a:endParaRPr lang="en-GB" sz="2000" dirty="0"/>
                    </a:p>
                  </a:txBody>
                  <a:tcPr/>
                </a:tc>
                <a:tc>
                  <a:txBody>
                    <a:bodyPr/>
                    <a:lstStyle/>
                    <a:p>
                      <a:pPr algn="ctr"/>
                      <a:r>
                        <a:rPr lang="sl-SI" sz="2000" b="1" dirty="0" smtClean="0">
                          <a:solidFill>
                            <a:srgbClr val="0070C0"/>
                          </a:solidFill>
                        </a:rPr>
                        <a:t>557.753,00 €</a:t>
                      </a:r>
                      <a:endParaRPr lang="en-GB" sz="2000" b="1" dirty="0">
                        <a:solidFill>
                          <a:srgbClr val="0070C0"/>
                        </a:solidFill>
                      </a:endParaRPr>
                    </a:p>
                  </a:txBody>
                  <a:tcPr anchor="ctr"/>
                </a:tc>
                <a:tc>
                  <a:txBody>
                    <a:bodyPr/>
                    <a:lstStyle/>
                    <a:p>
                      <a:pPr algn="ctr"/>
                      <a:r>
                        <a:rPr lang="sl-SI" sz="2000" b="1" dirty="0" smtClean="0">
                          <a:solidFill>
                            <a:srgbClr val="0070C0"/>
                          </a:solidFill>
                        </a:rPr>
                        <a:t>723.216,00 €</a:t>
                      </a:r>
                      <a:endParaRPr lang="en-GB" sz="2000" b="1" dirty="0">
                        <a:solidFill>
                          <a:srgbClr val="0070C0"/>
                        </a:solidFill>
                      </a:endParaRPr>
                    </a:p>
                  </a:txBody>
                  <a:tcPr anchor="ctr"/>
                </a:tc>
                <a:tc>
                  <a:txBody>
                    <a:bodyPr/>
                    <a:lstStyle/>
                    <a:p>
                      <a:pPr algn="ctr"/>
                      <a:r>
                        <a:rPr lang="sl-SI" sz="2000" b="1" dirty="0" smtClean="0">
                          <a:solidFill>
                            <a:srgbClr val="0070C0"/>
                          </a:solidFill>
                        </a:rPr>
                        <a:t>622.320,95 €</a:t>
                      </a:r>
                      <a:endParaRPr lang="en-GB" sz="2000" b="1" dirty="0">
                        <a:solidFill>
                          <a:srgbClr val="0070C0"/>
                        </a:solidFill>
                      </a:endParaRPr>
                    </a:p>
                  </a:txBody>
                  <a:tcPr anchor="ctr"/>
                </a:tc>
                <a:tc>
                  <a:txBody>
                    <a:bodyPr/>
                    <a:lstStyle/>
                    <a:p>
                      <a:pPr algn="ctr"/>
                      <a:r>
                        <a:rPr lang="sl-SI" sz="2000" b="1" dirty="0" smtClean="0">
                          <a:solidFill>
                            <a:srgbClr val="0070C0"/>
                          </a:solidFill>
                        </a:rPr>
                        <a:t>1.444.653,00€</a:t>
                      </a:r>
                      <a:endParaRPr lang="en-GB" sz="2000" b="1" dirty="0">
                        <a:solidFill>
                          <a:srgbClr val="0070C0"/>
                        </a:solidFill>
                      </a:endParaRPr>
                    </a:p>
                  </a:txBody>
                  <a:tcPr anchor="ctr"/>
                </a:tc>
                <a:tc>
                  <a:txBody>
                    <a:bodyPr/>
                    <a:lstStyle/>
                    <a:p>
                      <a:pPr algn="ctr"/>
                      <a:r>
                        <a:rPr lang="sl-SI" sz="2000" b="1" dirty="0" smtClean="0">
                          <a:solidFill>
                            <a:srgbClr val="0070C0"/>
                          </a:solidFill>
                        </a:rPr>
                        <a:t>1.784.592,00€</a:t>
                      </a:r>
                    </a:p>
                  </a:txBody>
                  <a:tcPr anchor="ctr"/>
                </a:tc>
                <a:extLst>
                  <a:ext uri="{0D108BD9-81ED-4DB2-BD59-A6C34878D82A}">
                    <a16:rowId xmlns:a16="http://schemas.microsoft.com/office/drawing/2014/main" val="3143326616"/>
                  </a:ext>
                </a:extLst>
              </a:tr>
              <a:tr h="370840">
                <a:tc>
                  <a:txBody>
                    <a:bodyPr/>
                    <a:lstStyle/>
                    <a:p>
                      <a:r>
                        <a:rPr lang="sl-SI" sz="2000" dirty="0" smtClean="0"/>
                        <a:t>Razdeljena sredstva za projekte mobilnosti ADU</a:t>
                      </a:r>
                      <a:endParaRPr lang="en-GB" sz="2000" dirty="0"/>
                    </a:p>
                  </a:txBody>
                  <a:tcPr/>
                </a:tc>
                <a:tc>
                  <a:txBody>
                    <a:bodyPr/>
                    <a:lstStyle/>
                    <a:p>
                      <a:pPr algn="ctr"/>
                      <a:r>
                        <a:rPr lang="sl-SI" sz="2000" b="1" dirty="0" smtClean="0">
                          <a:solidFill>
                            <a:srgbClr val="0070C0"/>
                          </a:solidFill>
                        </a:rPr>
                        <a:t>271.793,00 €</a:t>
                      </a:r>
                      <a:endParaRPr lang="en-GB" sz="2000" b="1" dirty="0">
                        <a:solidFill>
                          <a:srgbClr val="0070C0"/>
                        </a:solidFill>
                      </a:endParaRPr>
                    </a:p>
                  </a:txBody>
                  <a:tcPr anchor="ctr"/>
                </a:tc>
                <a:tc>
                  <a:txBody>
                    <a:bodyPr/>
                    <a:lstStyle/>
                    <a:p>
                      <a:pPr algn="ctr"/>
                      <a:r>
                        <a:rPr lang="sl-SI" sz="2000" b="1" dirty="0" smtClean="0">
                          <a:solidFill>
                            <a:srgbClr val="0070C0"/>
                          </a:solidFill>
                        </a:rPr>
                        <a:t>287.011,00 €</a:t>
                      </a:r>
                      <a:endParaRPr lang="en-GB" sz="2000" b="1" dirty="0">
                        <a:solidFill>
                          <a:srgbClr val="0070C0"/>
                        </a:solidFill>
                      </a:endParaRPr>
                    </a:p>
                  </a:txBody>
                  <a:tcPr anchor="ctr"/>
                </a:tc>
                <a:tc>
                  <a:txBody>
                    <a:bodyPr/>
                    <a:lstStyle/>
                    <a:p>
                      <a:pPr algn="ctr"/>
                      <a:r>
                        <a:rPr lang="sl-SI" sz="2000" b="1" dirty="0" smtClean="0">
                          <a:solidFill>
                            <a:srgbClr val="0070C0"/>
                          </a:solidFill>
                        </a:rPr>
                        <a:t>784.270,00 €</a:t>
                      </a:r>
                      <a:endParaRPr lang="en-GB" sz="2000" b="1" dirty="0">
                        <a:solidFill>
                          <a:srgbClr val="0070C0"/>
                        </a:solidFill>
                      </a:endParaRPr>
                    </a:p>
                  </a:txBody>
                  <a:tcPr anchor="ctr"/>
                </a:tc>
                <a:tc>
                  <a:txBody>
                    <a:bodyPr/>
                    <a:lstStyle/>
                    <a:p>
                      <a:pPr algn="ctr"/>
                      <a:r>
                        <a:rPr lang="en-GB" sz="2000" b="1" dirty="0" smtClean="0">
                          <a:solidFill>
                            <a:srgbClr val="0070C0"/>
                          </a:solidFill>
                        </a:rPr>
                        <a:t>1.057.559</a:t>
                      </a:r>
                      <a:r>
                        <a:rPr lang="sl-SI" sz="2000" b="1" dirty="0" smtClean="0">
                          <a:solidFill>
                            <a:srgbClr val="0070C0"/>
                          </a:solidFill>
                        </a:rPr>
                        <a:t>,00€</a:t>
                      </a:r>
                      <a:endParaRPr lang="en-GB" sz="2000" b="1" dirty="0">
                        <a:solidFill>
                          <a:srgbClr val="0070C0"/>
                        </a:solidFill>
                      </a:endParaRPr>
                    </a:p>
                  </a:txBody>
                  <a:tcPr anchor="ctr"/>
                </a:tc>
                <a:tc>
                  <a:txBody>
                    <a:bodyPr/>
                    <a:lstStyle/>
                    <a:p>
                      <a:pPr algn="ctr"/>
                      <a:r>
                        <a:rPr lang="sl-SI" sz="2000" dirty="0" smtClean="0">
                          <a:solidFill>
                            <a:srgbClr val="0070C0"/>
                          </a:solidFill>
                        </a:rPr>
                        <a:t>?</a:t>
                      </a:r>
                      <a:endParaRPr lang="en-GB" sz="2000" dirty="0">
                        <a:solidFill>
                          <a:srgbClr val="0070C0"/>
                        </a:solidFill>
                      </a:endParaRPr>
                    </a:p>
                  </a:txBody>
                  <a:tcPr anchor="ctr"/>
                </a:tc>
                <a:extLst>
                  <a:ext uri="{0D108BD9-81ED-4DB2-BD59-A6C34878D82A}">
                    <a16:rowId xmlns:a16="http://schemas.microsoft.com/office/drawing/2014/main" val="40625443"/>
                  </a:ext>
                </a:extLst>
              </a:tr>
            </a:tbl>
          </a:graphicData>
        </a:graphic>
      </p:graphicFrame>
    </p:spTree>
    <p:extLst>
      <p:ext uri="{BB962C8B-B14F-4D97-AF65-F5344CB8AC3E}">
        <p14:creationId xmlns:p14="http://schemas.microsoft.com/office/powerpoint/2010/main" val="2524464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KA2  PARTNERSTVA ZA SODELOVANJE</a:t>
            </a:r>
            <a:endParaRPr lang="sl-SI" dirty="0"/>
          </a:p>
        </p:txBody>
      </p:sp>
      <p:sp>
        <p:nvSpPr>
          <p:cNvPr id="7" name="Text Placeholder 6"/>
          <p:cNvSpPr>
            <a:spLocks noGrp="1"/>
          </p:cNvSpPr>
          <p:nvPr>
            <p:ph type="body" idx="1"/>
          </p:nvPr>
        </p:nvSpPr>
        <p:spPr/>
        <p:txBody>
          <a:bodyPr/>
          <a:lstStyle/>
          <a:p>
            <a:endParaRPr lang="en-GB"/>
          </a:p>
        </p:txBody>
      </p:sp>
    </p:spTree>
    <p:extLst>
      <p:ext uri="{BB962C8B-B14F-4D97-AF65-F5344CB8AC3E}">
        <p14:creationId xmlns:p14="http://schemas.microsoft.com/office/powerpoint/2010/main" val="2970466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Možnosti sodelovanja</a:t>
            </a:r>
            <a:endParaRPr lang="sl-SI" dirty="0"/>
          </a:p>
        </p:txBody>
      </p:sp>
      <p:sp>
        <p:nvSpPr>
          <p:cNvPr id="5" name="Text Placeholder 4"/>
          <p:cNvSpPr>
            <a:spLocks noGrp="1"/>
          </p:cNvSpPr>
          <p:nvPr>
            <p:ph idx="1"/>
          </p:nvPr>
        </p:nvSpPr>
        <p:spPr/>
        <p:txBody>
          <a:bodyPr>
            <a:normAutofit/>
          </a:bodyPr>
          <a:lstStyle/>
          <a:p>
            <a:endParaRPr lang="sl-SI" dirty="0"/>
          </a:p>
          <a:p>
            <a:r>
              <a:rPr lang="sl-SI" dirty="0" smtClean="0"/>
              <a:t>Ključni ukrep 2 – Partnerstva za sodelovanje</a:t>
            </a:r>
          </a:p>
          <a:p>
            <a:r>
              <a:rPr lang="sl-SI" b="1" dirty="0"/>
              <a:t>Manjša partnerstva KA210 -</a:t>
            </a:r>
            <a:r>
              <a:rPr lang="sl-SI" b="1" dirty="0" smtClean="0"/>
              <a:t>ADU</a:t>
            </a:r>
          </a:p>
          <a:p>
            <a:r>
              <a:rPr lang="sl-SI" b="0" dirty="0" smtClean="0"/>
              <a:t>Sodelovalna partnerstva KA220-ADU</a:t>
            </a:r>
          </a:p>
          <a:p>
            <a:r>
              <a:rPr lang="sl-SI" sz="1600" b="0" dirty="0" smtClean="0">
                <a:solidFill>
                  <a:srgbClr val="002060"/>
                </a:solidFill>
              </a:rPr>
              <a:t>Vodnik </a:t>
            </a:r>
            <a:r>
              <a:rPr lang="sl-SI" sz="1600" b="0" dirty="0">
                <a:solidFill>
                  <a:srgbClr val="002060"/>
                </a:solidFill>
              </a:rPr>
              <a:t>za prijavitelje str. </a:t>
            </a:r>
            <a:r>
              <a:rPr lang="sl-SI" sz="1600" b="0" dirty="0" smtClean="0">
                <a:solidFill>
                  <a:srgbClr val="002060"/>
                </a:solidFill>
              </a:rPr>
              <a:t>229-260: </a:t>
            </a:r>
            <a:r>
              <a:rPr lang="sl-SI" sz="1600" b="0" dirty="0">
                <a:solidFill>
                  <a:srgbClr val="002060"/>
                </a:solidFill>
                <a:hlinkClick r:id="rId3"/>
              </a:rPr>
              <a:t>Erasmus-Vodnik-za-prijavitelje-SL.pdf</a:t>
            </a:r>
            <a:endParaRPr lang="sl-SI" sz="1600" b="0" dirty="0">
              <a:solidFill>
                <a:srgbClr val="002060"/>
              </a:solidFill>
            </a:endParaRPr>
          </a:p>
          <a:p>
            <a:endParaRPr lang="sl-SI" b="0" dirty="0" smtClean="0"/>
          </a:p>
          <a:p>
            <a:endParaRPr lang="sl-SI" b="0" dirty="0" smtClean="0"/>
          </a:p>
          <a:p>
            <a:endParaRPr lang="sl-SI" dirty="0" smtClean="0"/>
          </a:p>
          <a:p>
            <a:endParaRPr lang="sl-SI" dirty="0"/>
          </a:p>
        </p:txBody>
      </p:sp>
    </p:spTree>
    <p:extLst>
      <p:ext uri="{BB962C8B-B14F-4D97-AF65-F5344CB8AC3E}">
        <p14:creationId xmlns:p14="http://schemas.microsoft.com/office/powerpoint/2010/main" val="3805500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NAMEN AKCIJE</a:t>
            </a:r>
            <a:endParaRPr lang="sl-SI" dirty="0"/>
          </a:p>
        </p:txBody>
      </p:sp>
      <p:sp>
        <p:nvSpPr>
          <p:cNvPr id="3" name="Content Placeholder 2"/>
          <p:cNvSpPr>
            <a:spLocks noGrp="1"/>
          </p:cNvSpPr>
          <p:nvPr>
            <p:ph idx="1"/>
          </p:nvPr>
        </p:nvSpPr>
        <p:spPr>
          <a:xfrm>
            <a:off x="838200" y="2098341"/>
            <a:ext cx="9506804" cy="4087812"/>
          </a:xfrm>
        </p:spPr>
        <p:txBody>
          <a:bodyPr/>
          <a:lstStyle/>
          <a:p>
            <a:r>
              <a:rPr lang="sl-SI" dirty="0" smtClean="0"/>
              <a:t>razvoj, prenos, implementacija inovativnih praks na organizacijskem, lokalnem, regionalnem, nacionalnem, evropskem </a:t>
            </a:r>
            <a:r>
              <a:rPr lang="sl-SI" dirty="0" smtClean="0"/>
              <a:t>nivoju</a:t>
            </a:r>
            <a:endParaRPr lang="sl-SI" dirty="0" smtClean="0"/>
          </a:p>
          <a:p>
            <a:r>
              <a:rPr lang="sl-SI" dirty="0" smtClean="0"/>
              <a:t>ustvariti </a:t>
            </a:r>
            <a:r>
              <a:rPr lang="sl-SI" dirty="0" smtClean="0"/>
              <a:t>bolj privlačno </a:t>
            </a:r>
            <a:r>
              <a:rPr lang="sl-SI" dirty="0" smtClean="0"/>
              <a:t>izobraževanje</a:t>
            </a:r>
            <a:endParaRPr lang="sl-SI" dirty="0" smtClean="0"/>
          </a:p>
          <a:p>
            <a:r>
              <a:rPr lang="sl-SI" dirty="0"/>
              <a:t>u</a:t>
            </a:r>
            <a:r>
              <a:rPr lang="sl-SI" dirty="0" smtClean="0"/>
              <a:t>stvariti </a:t>
            </a:r>
            <a:r>
              <a:rPr lang="sl-SI" dirty="0"/>
              <a:t>bolj </a:t>
            </a:r>
            <a:r>
              <a:rPr lang="sl-SI" dirty="0" smtClean="0"/>
              <a:t>moderno, privlačno, dinamično, profesionalno okolje znotraj </a:t>
            </a:r>
            <a:r>
              <a:rPr lang="sl-SI" dirty="0" smtClean="0"/>
              <a:t>organizacij</a:t>
            </a:r>
            <a:endParaRPr lang="sl-SI" dirty="0" smtClean="0"/>
          </a:p>
          <a:p>
            <a:r>
              <a:rPr lang="sl-SI" dirty="0" smtClean="0"/>
              <a:t>povečati </a:t>
            </a:r>
            <a:r>
              <a:rPr lang="sl-SI" dirty="0" smtClean="0"/>
              <a:t>zmožnost sodelovanja v mednarodnih projektih, mrežah, </a:t>
            </a:r>
            <a:r>
              <a:rPr lang="sl-SI" dirty="0" err="1" smtClean="0"/>
              <a:t>internacionalzaicja</a:t>
            </a:r>
            <a:r>
              <a:rPr lang="sl-SI" dirty="0" smtClean="0"/>
              <a:t> sodelujočih </a:t>
            </a:r>
            <a:r>
              <a:rPr lang="sl-SI" dirty="0" smtClean="0"/>
              <a:t>institucij</a:t>
            </a:r>
            <a:endParaRPr lang="sl-SI" dirty="0" smtClean="0"/>
          </a:p>
          <a:p>
            <a:pPr marL="0" indent="0">
              <a:buNone/>
            </a:pPr>
            <a:endParaRPr lang="sl-SI" dirty="0" smtClean="0"/>
          </a:p>
          <a:p>
            <a:endParaRPr lang="sl-SI" dirty="0"/>
          </a:p>
        </p:txBody>
      </p:sp>
    </p:spTree>
    <p:extLst>
      <p:ext uri="{BB962C8B-B14F-4D97-AF65-F5344CB8AC3E}">
        <p14:creationId xmlns:p14="http://schemas.microsoft.com/office/powerpoint/2010/main" val="2424035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Erasmus+ </a:t>
            </a:r>
            <a:r>
              <a:rPr lang="en-US" sz="3200" dirty="0" err="1"/>
              <a:t>prednostne</a:t>
            </a:r>
            <a:r>
              <a:rPr lang="en-US" sz="3200" dirty="0"/>
              <a:t> </a:t>
            </a:r>
            <a:r>
              <a:rPr lang="en-US" sz="3200" dirty="0" err="1"/>
              <a:t>naloge</a:t>
            </a:r>
            <a:endParaRPr lang="sl-SI" dirty="0"/>
          </a:p>
        </p:txBody>
      </p:sp>
      <p:sp>
        <p:nvSpPr>
          <p:cNvPr id="3" name="Content Placeholder 2"/>
          <p:cNvSpPr>
            <a:spLocks noGrp="1"/>
          </p:cNvSpPr>
          <p:nvPr>
            <p:ph idx="1"/>
          </p:nvPr>
        </p:nvSpPr>
        <p:spPr>
          <a:xfrm>
            <a:off x="838200" y="1825626"/>
            <a:ext cx="9506804" cy="4087812"/>
          </a:xfrm>
        </p:spPr>
        <p:txBody>
          <a:bodyPr>
            <a:normAutofit fontScale="92500"/>
          </a:bodyPr>
          <a:lstStyle/>
          <a:p>
            <a:pPr marL="0" indent="0">
              <a:buNone/>
            </a:pPr>
            <a:r>
              <a:rPr lang="sl-SI" u="sng" dirty="0" smtClean="0"/>
              <a:t>Za področje izobraževanja odraslih</a:t>
            </a:r>
            <a:endParaRPr lang="en-US" u="sng" dirty="0" smtClean="0"/>
          </a:p>
          <a:p>
            <a:pPr marL="0" indent="0">
              <a:buNone/>
            </a:pPr>
            <a:endParaRPr lang="sl-SI" u="sng" dirty="0" smtClean="0"/>
          </a:p>
          <a:p>
            <a:r>
              <a:rPr lang="sl-SI" dirty="0"/>
              <a:t>izboljšanje razpoložljivosti visokokakovostnih in prožnih </a:t>
            </a:r>
            <a:r>
              <a:rPr lang="sl-SI" b="1" dirty="0"/>
              <a:t>priložnosti za učenje </a:t>
            </a:r>
            <a:r>
              <a:rPr lang="sl-SI" dirty="0"/>
              <a:t>za </a:t>
            </a:r>
            <a:r>
              <a:rPr lang="sl-SI" dirty="0" smtClean="0"/>
              <a:t>odrasle </a:t>
            </a:r>
            <a:endParaRPr lang="sl-SI" dirty="0"/>
          </a:p>
          <a:p>
            <a:r>
              <a:rPr lang="sl-SI" dirty="0"/>
              <a:t>vzpostavljanje poti izpopolnjevanja, </a:t>
            </a:r>
            <a:r>
              <a:rPr lang="sl-SI" b="1" dirty="0"/>
              <a:t>izboljšanje dostopnosti </a:t>
            </a:r>
            <a:r>
              <a:rPr lang="sl-SI" dirty="0"/>
              <a:t>izobraževanja odraslih in </a:t>
            </a:r>
            <a:r>
              <a:rPr lang="sl-SI" b="1" dirty="0"/>
              <a:t>povečanje udeležbe </a:t>
            </a:r>
            <a:r>
              <a:rPr lang="sl-SI" dirty="0"/>
              <a:t>v </a:t>
            </a:r>
            <a:r>
              <a:rPr lang="sl-SI" dirty="0" smtClean="0"/>
              <a:t>njem</a:t>
            </a:r>
            <a:endParaRPr lang="sl-SI" dirty="0"/>
          </a:p>
          <a:p>
            <a:r>
              <a:rPr lang="sl-SI" b="1" dirty="0"/>
              <a:t>izboljšanje kompetenc </a:t>
            </a:r>
            <a:r>
              <a:rPr lang="sl-SI" dirty="0"/>
              <a:t>izobraževalcev in drugega osebja v izobraževanju </a:t>
            </a:r>
            <a:r>
              <a:rPr lang="sl-SI" dirty="0" smtClean="0"/>
              <a:t>odraslih</a:t>
            </a:r>
            <a:endParaRPr lang="sl-SI" dirty="0"/>
          </a:p>
          <a:p>
            <a:r>
              <a:rPr lang="sl-SI" dirty="0"/>
              <a:t>izboljšanje zagotavljanja </a:t>
            </a:r>
            <a:r>
              <a:rPr lang="sl-SI" b="1" dirty="0"/>
              <a:t>kakovosti</a:t>
            </a:r>
            <a:r>
              <a:rPr lang="sl-SI" dirty="0"/>
              <a:t> v priložnostih za izobraževanje </a:t>
            </a:r>
            <a:r>
              <a:rPr lang="sl-SI" dirty="0" smtClean="0"/>
              <a:t>odraslih</a:t>
            </a:r>
          </a:p>
          <a:p>
            <a:r>
              <a:rPr lang="sl-SI" dirty="0"/>
              <a:t>razvoj </a:t>
            </a:r>
            <a:r>
              <a:rPr lang="sl-SI" b="1" dirty="0"/>
              <a:t>centrov za učenje</a:t>
            </a:r>
            <a:r>
              <a:rPr lang="sl-SI" dirty="0"/>
              <a:t>, usmerjenih v </a:t>
            </a:r>
            <a:r>
              <a:rPr lang="sl-SI" dirty="0" smtClean="0"/>
              <a:t>prihodnost</a:t>
            </a:r>
          </a:p>
          <a:p>
            <a:r>
              <a:rPr lang="sl-SI" dirty="0"/>
              <a:t>ustvarjanje in spodbujanje </a:t>
            </a:r>
            <a:r>
              <a:rPr lang="sl-SI" b="1" dirty="0"/>
              <a:t>priložnosti za učenje </a:t>
            </a:r>
            <a:r>
              <a:rPr lang="sl-SI" dirty="0"/>
              <a:t>med vsemi državljani in </a:t>
            </a:r>
            <a:r>
              <a:rPr lang="sl-SI" dirty="0" smtClean="0"/>
              <a:t>generacijami</a:t>
            </a:r>
          </a:p>
          <a:p>
            <a:endParaRPr lang="en-US" dirty="0" smtClean="0"/>
          </a:p>
          <a:p>
            <a:r>
              <a:rPr lang="sl-SI" dirty="0" smtClean="0">
                <a:hlinkClick r:id="rId3" action="ppaction://hlinkfile"/>
              </a:rPr>
              <a:t>Vodnik str. 202 in 203</a:t>
            </a:r>
            <a:endParaRPr lang="en-US" dirty="0" smtClean="0"/>
          </a:p>
        </p:txBody>
      </p:sp>
    </p:spTree>
    <p:extLst>
      <p:ext uri="{BB962C8B-B14F-4D97-AF65-F5344CB8AC3E}">
        <p14:creationId xmlns:p14="http://schemas.microsoft.com/office/powerpoint/2010/main" val="793293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r="17297" b="11222"/>
          <a:stretch/>
        </p:blipFill>
        <p:spPr>
          <a:xfrm>
            <a:off x="297339" y="365127"/>
            <a:ext cx="9936551" cy="5713260"/>
          </a:xfrm>
          <a:prstGeom prst="rect">
            <a:avLst/>
          </a:prstGeom>
        </p:spPr>
      </p:pic>
    </p:spTree>
    <p:extLst>
      <p:ext uri="{BB962C8B-B14F-4D97-AF65-F5344CB8AC3E}">
        <p14:creationId xmlns:p14="http://schemas.microsoft.com/office/powerpoint/2010/main" val="3072924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dirty="0"/>
              <a:t>KA2  </a:t>
            </a:r>
            <a:r>
              <a:rPr lang="sl-SI" dirty="0" smtClean="0"/>
              <a:t>PARTNERSTVA ZA SODELOVANJE</a:t>
            </a:r>
            <a:endParaRPr lang="sl-SI" dirty="0"/>
          </a:p>
        </p:txBody>
      </p:sp>
      <p:sp>
        <p:nvSpPr>
          <p:cNvPr id="2" name="Text Placeholder 1"/>
          <p:cNvSpPr>
            <a:spLocks noGrp="1"/>
          </p:cNvSpPr>
          <p:nvPr>
            <p:ph idx="1"/>
          </p:nvPr>
        </p:nvSpPr>
        <p:spPr/>
        <p:txBody>
          <a:bodyPr/>
          <a:lstStyle/>
          <a:p>
            <a:pPr marL="0" indent="0">
              <a:buNone/>
            </a:pPr>
            <a:r>
              <a:rPr lang="sl-SI" b="1" dirty="0" smtClean="0"/>
              <a:t>MANJŠA PARTNERSTVA KA210 </a:t>
            </a:r>
            <a:endParaRPr lang="sl-SI" b="1" dirty="0"/>
          </a:p>
        </p:txBody>
      </p:sp>
      <p:sp>
        <p:nvSpPr>
          <p:cNvPr id="3" name="Content Placeholder 2"/>
          <p:cNvSpPr>
            <a:spLocks noGrp="1"/>
          </p:cNvSpPr>
          <p:nvPr>
            <p:ph sz="half" idx="4294967295"/>
          </p:nvPr>
        </p:nvSpPr>
        <p:spPr>
          <a:xfrm>
            <a:off x="793199" y="2303463"/>
            <a:ext cx="5157788" cy="3735388"/>
          </a:xfrm>
        </p:spPr>
        <p:txBody>
          <a:bodyPr/>
          <a:lstStyle/>
          <a:p>
            <a:r>
              <a:rPr lang="sl-SI" dirty="0" smtClean="0"/>
              <a:t>2 organizaciji iz 2 različnih držav</a:t>
            </a:r>
          </a:p>
          <a:p>
            <a:r>
              <a:rPr lang="sl-SI" dirty="0" smtClean="0"/>
              <a:t>6-24 mesecev</a:t>
            </a:r>
          </a:p>
          <a:p>
            <a:r>
              <a:rPr lang="sl-SI" dirty="0" smtClean="0"/>
              <a:t>30.000 € ali 60.000 € (pavšalna dotacija)</a:t>
            </a:r>
          </a:p>
          <a:p>
            <a:pPr marL="0" indent="0">
              <a:buNone/>
            </a:pPr>
            <a:endParaRPr lang="sl-SI" dirty="0" smtClean="0"/>
          </a:p>
          <a:p>
            <a:r>
              <a:rPr lang="sl-SI" dirty="0"/>
              <a:t>5</a:t>
            </a:r>
            <a:r>
              <a:rPr lang="sl-SI" dirty="0" smtClean="0"/>
              <a:t>. marec in 1. oktober 2024 do 12. ure</a:t>
            </a:r>
          </a:p>
          <a:p>
            <a:r>
              <a:rPr lang="sl-SI" dirty="0"/>
              <a:t>p</a:t>
            </a:r>
            <a:r>
              <a:rPr lang="sl-SI" dirty="0" smtClean="0"/>
              <a:t>rogramske države</a:t>
            </a:r>
          </a:p>
        </p:txBody>
      </p:sp>
      <p:sp>
        <p:nvSpPr>
          <p:cNvPr id="4" name="Text Placeholder 3"/>
          <p:cNvSpPr>
            <a:spLocks noGrp="1"/>
          </p:cNvSpPr>
          <p:nvPr>
            <p:ph type="body" sz="quarter" idx="4294967295"/>
          </p:nvPr>
        </p:nvSpPr>
        <p:spPr>
          <a:xfrm>
            <a:off x="6022536" y="1825626"/>
            <a:ext cx="5183187" cy="725487"/>
          </a:xfrm>
        </p:spPr>
        <p:txBody>
          <a:bodyPr/>
          <a:lstStyle/>
          <a:p>
            <a:pPr marL="0" indent="0">
              <a:buNone/>
            </a:pPr>
            <a:r>
              <a:rPr lang="sl-SI" b="1" dirty="0" smtClean="0"/>
              <a:t>SODELOVALNA PARTNERSTVA KA220</a:t>
            </a:r>
            <a:endParaRPr lang="sl-SI" b="1" dirty="0"/>
          </a:p>
        </p:txBody>
      </p:sp>
      <p:sp>
        <p:nvSpPr>
          <p:cNvPr id="5" name="Content Placeholder 4"/>
          <p:cNvSpPr>
            <a:spLocks noGrp="1"/>
          </p:cNvSpPr>
          <p:nvPr>
            <p:ph sz="quarter" idx="4294967295"/>
          </p:nvPr>
        </p:nvSpPr>
        <p:spPr>
          <a:xfrm>
            <a:off x="6022536" y="2320133"/>
            <a:ext cx="3998912" cy="3516312"/>
          </a:xfrm>
        </p:spPr>
        <p:txBody>
          <a:bodyPr/>
          <a:lstStyle/>
          <a:p>
            <a:r>
              <a:rPr lang="sl-SI" dirty="0" smtClean="0"/>
              <a:t>3 organizacije iz 3 različnih držav</a:t>
            </a:r>
          </a:p>
          <a:p>
            <a:r>
              <a:rPr lang="sl-SI" dirty="0" smtClean="0"/>
              <a:t>12-36 mesecev</a:t>
            </a:r>
          </a:p>
          <a:p>
            <a:r>
              <a:rPr lang="sl-SI" dirty="0" smtClean="0"/>
              <a:t>120.000 ali 250.000 ali 400.000 € </a:t>
            </a:r>
            <a:r>
              <a:rPr lang="sl-SI" dirty="0"/>
              <a:t>(pavšalna dotacija)</a:t>
            </a:r>
            <a:endParaRPr lang="sl-SI" dirty="0" smtClean="0"/>
          </a:p>
          <a:p>
            <a:pPr marL="0" indent="0">
              <a:buNone/>
            </a:pPr>
            <a:r>
              <a:rPr lang="sl-SI" dirty="0"/>
              <a:t>5</a:t>
            </a:r>
            <a:r>
              <a:rPr lang="sl-SI" dirty="0" smtClean="0"/>
              <a:t>. </a:t>
            </a:r>
            <a:r>
              <a:rPr lang="sl-SI" dirty="0"/>
              <a:t>marec </a:t>
            </a:r>
            <a:r>
              <a:rPr lang="sl-SI" dirty="0" smtClean="0"/>
              <a:t>2024 </a:t>
            </a:r>
            <a:r>
              <a:rPr lang="sl-SI" dirty="0"/>
              <a:t>do 12. ure</a:t>
            </a:r>
          </a:p>
          <a:p>
            <a:r>
              <a:rPr lang="sl-SI" dirty="0"/>
              <a:t>p</a:t>
            </a:r>
            <a:r>
              <a:rPr lang="sl-SI" dirty="0" smtClean="0"/>
              <a:t>artnerske države</a:t>
            </a:r>
          </a:p>
        </p:txBody>
      </p:sp>
      <p:sp>
        <p:nvSpPr>
          <p:cNvPr id="7" name="Rectangle 6"/>
          <p:cNvSpPr/>
          <p:nvPr/>
        </p:nvSpPr>
        <p:spPr>
          <a:xfrm>
            <a:off x="2193233" y="5434759"/>
            <a:ext cx="6096000" cy="369332"/>
          </a:xfrm>
          <a:prstGeom prst="rect">
            <a:avLst/>
          </a:prstGeom>
        </p:spPr>
        <p:txBody>
          <a:bodyPr>
            <a:spAutoFit/>
          </a:bodyPr>
          <a:lstStyle/>
          <a:p>
            <a:r>
              <a:rPr lang="en-US" dirty="0" err="1" smtClean="0">
                <a:hlinkClick r:id="rId3" action="ppaction://hlinkfile"/>
              </a:rPr>
              <a:t>Vodnik</a:t>
            </a:r>
            <a:r>
              <a:rPr lang="en-US" dirty="0" smtClean="0">
                <a:hlinkClick r:id="rId3" action="ppaction://hlinkfile"/>
              </a:rPr>
              <a:t> </a:t>
            </a:r>
            <a:r>
              <a:rPr lang="en-US" dirty="0" err="1" smtClean="0">
                <a:hlinkClick r:id="rId3" action="ppaction://hlinkfile"/>
              </a:rPr>
              <a:t>str</a:t>
            </a:r>
            <a:r>
              <a:rPr lang="sl-SI" dirty="0" smtClean="0">
                <a:hlinkClick r:id="rId3" action="ppaction://hlinkfile"/>
              </a:rPr>
              <a:t>.</a:t>
            </a:r>
            <a:r>
              <a:rPr lang="en-US" dirty="0" smtClean="0">
                <a:hlinkClick r:id="rId3" action="ppaction://hlinkfile"/>
              </a:rPr>
              <a:t> </a:t>
            </a:r>
            <a:r>
              <a:rPr lang="en-US" dirty="0" smtClean="0">
                <a:hlinkClick r:id="rId3" action="ppaction://hlinkfile"/>
              </a:rPr>
              <a:t>1</a:t>
            </a:r>
            <a:r>
              <a:rPr lang="sl-SI" dirty="0" smtClean="0">
                <a:hlinkClick r:id="rId3" action="ppaction://hlinkfile"/>
              </a:rPr>
              <a:t>94</a:t>
            </a:r>
            <a:r>
              <a:rPr lang="en-US" dirty="0" smtClean="0">
                <a:hlinkClick r:id="rId3" action="ppaction://hlinkfile"/>
              </a:rPr>
              <a:t> </a:t>
            </a:r>
            <a:r>
              <a:rPr lang="en-US" dirty="0">
                <a:hlinkClick r:id="rId3" action="ppaction://hlinkfile"/>
              </a:rPr>
              <a:t>- </a:t>
            </a:r>
            <a:r>
              <a:rPr lang="sl-SI" dirty="0" smtClean="0">
                <a:hlinkClick r:id="rId3" action="ppaction://hlinkfile"/>
              </a:rPr>
              <a:t>220</a:t>
            </a:r>
            <a:endParaRPr lang="sl-SI" dirty="0"/>
          </a:p>
        </p:txBody>
      </p:sp>
    </p:spTree>
    <p:extLst>
      <p:ext uri="{BB962C8B-B14F-4D97-AF65-F5344CB8AC3E}">
        <p14:creationId xmlns:p14="http://schemas.microsoft.com/office/powerpoint/2010/main" val="1769425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7"/>
            <a:ext cx="9037638" cy="1102946"/>
          </a:xfrm>
        </p:spPr>
        <p:txBody>
          <a:bodyPr/>
          <a:lstStyle/>
          <a:p>
            <a:r>
              <a:rPr lang="sl-SI" dirty="0">
                <a:solidFill>
                  <a:srgbClr val="252C64"/>
                </a:solidFill>
              </a:rPr>
              <a:t>Kako se lotiti priprave projekta</a:t>
            </a:r>
            <a:r>
              <a:rPr lang="en-US" dirty="0">
                <a:solidFill>
                  <a:srgbClr val="252C64"/>
                </a:solidFill>
              </a:rPr>
              <a:t>?</a:t>
            </a:r>
            <a:endParaRPr lang="sl-SI" dirty="0">
              <a:solidFill>
                <a:srgbClr val="252C64"/>
              </a:solidFill>
            </a:endParaRPr>
          </a:p>
        </p:txBody>
      </p:sp>
      <p:sp>
        <p:nvSpPr>
          <p:cNvPr id="3" name="Označba mesta vsebine 2"/>
          <p:cNvSpPr>
            <a:spLocks noGrp="1"/>
          </p:cNvSpPr>
          <p:nvPr>
            <p:ph idx="1"/>
          </p:nvPr>
        </p:nvSpPr>
        <p:spPr>
          <a:xfrm>
            <a:off x="695972" y="1706531"/>
            <a:ext cx="4764948" cy="4111150"/>
          </a:xfrm>
        </p:spPr>
        <p:txBody>
          <a:bodyPr>
            <a:noAutofit/>
          </a:bodyPr>
          <a:lstStyle/>
          <a:p>
            <a:pPr marL="0" indent="0">
              <a:buNone/>
            </a:pPr>
            <a:r>
              <a:rPr lang="sl-SI" sz="1800" b="1" dirty="0" smtClean="0">
                <a:solidFill>
                  <a:srgbClr val="252C64"/>
                </a:solidFill>
              </a:rPr>
              <a:t>Analiza potreb:</a:t>
            </a:r>
            <a:r>
              <a:rPr lang="sl-SI" sz="1800" b="0" dirty="0" smtClean="0">
                <a:solidFill>
                  <a:srgbClr val="252C64"/>
                </a:solidFill>
              </a:rPr>
              <a:t> je </a:t>
            </a:r>
            <a:r>
              <a:rPr lang="sl-SI" sz="1800" b="0" dirty="0" smtClean="0">
                <a:solidFill>
                  <a:srgbClr val="252C64"/>
                </a:solidFill>
              </a:rPr>
              <a:t>temelj </a:t>
            </a:r>
            <a:r>
              <a:rPr lang="sl-SI" sz="1800" b="0" dirty="0" smtClean="0">
                <a:solidFill>
                  <a:srgbClr val="252C64"/>
                </a:solidFill>
              </a:rPr>
              <a:t>projekta, … </a:t>
            </a:r>
            <a:r>
              <a:rPr lang="sl-SI" sz="1800" b="0" dirty="0" smtClean="0">
                <a:solidFill>
                  <a:srgbClr val="252C64"/>
                </a:solidFill>
              </a:rPr>
              <a:t>mora biti podana za vse države, ki sodelujejo v projektu. </a:t>
            </a:r>
          </a:p>
          <a:p>
            <a:pPr marL="0" indent="0">
              <a:buNone/>
            </a:pPr>
            <a:r>
              <a:rPr lang="sl-SI" sz="1800" b="0" dirty="0" smtClean="0">
                <a:solidFill>
                  <a:srgbClr val="252C64"/>
                </a:solidFill>
              </a:rPr>
              <a:t>Pojasniti </a:t>
            </a:r>
            <a:r>
              <a:rPr lang="sl-SI" sz="1800" b="0" dirty="0" smtClean="0">
                <a:solidFill>
                  <a:srgbClr val="252C64"/>
                </a:solidFill>
              </a:rPr>
              <a:t>mora: </a:t>
            </a:r>
          </a:p>
          <a:p>
            <a:pPr>
              <a:buFontTx/>
              <a:buChar char="-"/>
            </a:pPr>
            <a:r>
              <a:rPr lang="sl-SI" sz="1800" b="0" dirty="0" smtClean="0">
                <a:solidFill>
                  <a:srgbClr val="252C64"/>
                </a:solidFill>
              </a:rPr>
              <a:t>Zakaj?</a:t>
            </a:r>
          </a:p>
          <a:p>
            <a:pPr>
              <a:buFontTx/>
              <a:buChar char="-"/>
            </a:pPr>
            <a:r>
              <a:rPr lang="sl-SI" sz="1800" b="0" dirty="0" smtClean="0">
                <a:solidFill>
                  <a:srgbClr val="252C64"/>
                </a:solidFill>
              </a:rPr>
              <a:t>Kaj je že narejeno, izvedeno in zakaj to ni v redu.</a:t>
            </a:r>
          </a:p>
          <a:p>
            <a:pPr>
              <a:buFontTx/>
              <a:buChar char="-"/>
            </a:pPr>
            <a:r>
              <a:rPr lang="sl-SI" sz="1800" b="0" dirty="0" smtClean="0">
                <a:solidFill>
                  <a:srgbClr val="252C64"/>
                </a:solidFill>
              </a:rPr>
              <a:t>Kako bi lahko bilo bolje, zakaj tako?</a:t>
            </a:r>
          </a:p>
          <a:p>
            <a:pPr>
              <a:buFontTx/>
              <a:buChar char="-"/>
            </a:pPr>
            <a:r>
              <a:rPr lang="sl-SI" sz="1800" b="0" dirty="0" smtClean="0">
                <a:solidFill>
                  <a:srgbClr val="252C64"/>
                </a:solidFill>
              </a:rPr>
              <a:t>Zakaj morate ta projekt izvesti skupaj ravno ti partnerji iz </a:t>
            </a:r>
          </a:p>
          <a:p>
            <a:pPr marL="0" indent="0">
              <a:buNone/>
            </a:pPr>
            <a:r>
              <a:rPr lang="sl-SI" sz="1800" b="0" dirty="0" smtClean="0">
                <a:solidFill>
                  <a:srgbClr val="252C64"/>
                </a:solidFill>
              </a:rPr>
              <a:t>ravno teh držav? Zakaj ne samo en partner v samo eni državi?</a:t>
            </a:r>
          </a:p>
          <a:p>
            <a:pPr>
              <a:buFontTx/>
              <a:buChar char="-"/>
            </a:pPr>
            <a:r>
              <a:rPr lang="sl-SI" sz="1800" b="0" dirty="0" smtClean="0">
                <a:solidFill>
                  <a:srgbClr val="252C64"/>
                </a:solidFill>
              </a:rPr>
              <a:t>Kaj potem?</a:t>
            </a:r>
          </a:p>
        </p:txBody>
      </p:sp>
      <p:sp>
        <p:nvSpPr>
          <p:cNvPr id="5" name="TextBox 4"/>
          <p:cNvSpPr txBox="1"/>
          <p:nvPr/>
        </p:nvSpPr>
        <p:spPr>
          <a:xfrm>
            <a:off x="7785219" y="200124"/>
            <a:ext cx="2179177" cy="1477328"/>
          </a:xfrm>
          <a:prstGeom prst="rect">
            <a:avLst/>
          </a:prstGeom>
          <a:noFill/>
        </p:spPr>
        <p:txBody>
          <a:bodyPr wrap="square" rtlCol="0">
            <a:spAutoFit/>
          </a:bodyPr>
          <a:lstStyle/>
          <a:p>
            <a:r>
              <a:rPr lang="pl-PL" dirty="0">
                <a:solidFill>
                  <a:srgbClr val="252C64"/>
                </a:solidFill>
                <a:hlinkClick r:id="rId3"/>
              </a:rPr>
              <a:t>https://www.cmepius.si/mednarodno-sodelovanje/kako-zaceti</a:t>
            </a:r>
            <a:r>
              <a:rPr lang="pl-PL" dirty="0" smtClean="0">
                <a:solidFill>
                  <a:srgbClr val="252C64"/>
                </a:solidFill>
                <a:hlinkClick r:id="rId3"/>
              </a:rPr>
              <a:t>/</a:t>
            </a:r>
            <a:endParaRPr lang="pl-PL" dirty="0" smtClean="0">
              <a:solidFill>
                <a:srgbClr val="252C64"/>
              </a:solidFill>
            </a:endParaRPr>
          </a:p>
          <a:p>
            <a:endParaRPr lang="en-GB" dirty="0"/>
          </a:p>
        </p:txBody>
      </p:sp>
      <p:sp>
        <p:nvSpPr>
          <p:cNvPr id="4" name="TextBox 3"/>
          <p:cNvSpPr txBox="1"/>
          <p:nvPr/>
        </p:nvSpPr>
        <p:spPr>
          <a:xfrm>
            <a:off x="6058968" y="1706531"/>
            <a:ext cx="5358213" cy="4247317"/>
          </a:xfrm>
          <a:prstGeom prst="rect">
            <a:avLst/>
          </a:prstGeom>
          <a:noFill/>
        </p:spPr>
        <p:txBody>
          <a:bodyPr wrap="square" rtlCol="0">
            <a:spAutoFit/>
          </a:bodyPr>
          <a:lstStyle/>
          <a:p>
            <a:r>
              <a:rPr lang="sl-SI" dirty="0">
                <a:solidFill>
                  <a:srgbClr val="252C64"/>
                </a:solidFill>
              </a:rPr>
              <a:t>A</a:t>
            </a:r>
            <a:r>
              <a:rPr lang="sl-SI" dirty="0">
                <a:solidFill>
                  <a:srgbClr val="252C64"/>
                </a:solidFill>
                <a:sym typeface="Wingdings" panose="05000000000000000000" pitchFamily="2" charset="2"/>
              </a:rPr>
              <a:t>li naš projekt ustreza zahtevam financerja?</a:t>
            </a:r>
          </a:p>
          <a:p>
            <a:pPr marL="285750" indent="-285750">
              <a:buFont typeface="Arial" panose="020B0604020202020204" pitchFamily="34" charset="0"/>
              <a:buChar char="•"/>
            </a:pPr>
            <a:r>
              <a:rPr lang="sl-SI" dirty="0">
                <a:solidFill>
                  <a:srgbClr val="252C64"/>
                </a:solidFill>
                <a:sym typeface="Wingdings" panose="05000000000000000000" pitchFamily="2" charset="2"/>
              </a:rPr>
              <a:t>upoštevanje prednostnih nalog</a:t>
            </a:r>
          </a:p>
          <a:p>
            <a:pPr marL="285750" indent="-285750">
              <a:buFont typeface="Arial" panose="020B0604020202020204" pitchFamily="34" charset="0"/>
              <a:buChar char="•"/>
            </a:pPr>
            <a:r>
              <a:rPr lang="sl-SI" dirty="0">
                <a:solidFill>
                  <a:srgbClr val="252C64"/>
                </a:solidFill>
                <a:sym typeface="Wingdings" panose="05000000000000000000" pitchFamily="2" charset="2"/>
              </a:rPr>
              <a:t>podporni dokumenti</a:t>
            </a:r>
          </a:p>
          <a:p>
            <a:pPr marL="285750" indent="-285750">
              <a:buFont typeface="Arial" panose="020B0604020202020204" pitchFamily="34" charset="0"/>
              <a:buChar char="•"/>
            </a:pPr>
            <a:r>
              <a:rPr lang="sl-SI" dirty="0">
                <a:solidFill>
                  <a:srgbClr val="252C64"/>
                </a:solidFill>
                <a:sym typeface="Wingdings" panose="05000000000000000000" pitchFamily="2" charset="2"/>
              </a:rPr>
              <a:t>upoštevanje pravil programa</a:t>
            </a:r>
          </a:p>
          <a:p>
            <a:endParaRPr lang="sl-SI" dirty="0">
              <a:solidFill>
                <a:srgbClr val="252C64"/>
              </a:solidFill>
            </a:endParaRPr>
          </a:p>
          <a:p>
            <a:pPr marL="285750" indent="-285750">
              <a:buFont typeface="Arial" panose="020B0604020202020204" pitchFamily="34" charset="0"/>
              <a:buChar char="•"/>
            </a:pPr>
            <a:r>
              <a:rPr lang="sl-SI" b="1" dirty="0">
                <a:solidFill>
                  <a:srgbClr val="252C64"/>
                </a:solidFill>
              </a:rPr>
              <a:t>Kaj je cilj </a:t>
            </a:r>
            <a:r>
              <a:rPr lang="sl-SI" dirty="0">
                <a:solidFill>
                  <a:srgbClr val="252C64"/>
                </a:solidFill>
              </a:rPr>
              <a:t>– katere in čigave potrebe rešujemo? </a:t>
            </a:r>
          </a:p>
          <a:p>
            <a:pPr marL="285750" indent="-285750">
              <a:buFont typeface="Arial" panose="020B0604020202020204" pitchFamily="34" charset="0"/>
              <a:buChar char="•"/>
            </a:pPr>
            <a:r>
              <a:rPr lang="sl-SI" dirty="0">
                <a:solidFill>
                  <a:srgbClr val="252C64"/>
                </a:solidFill>
              </a:rPr>
              <a:t>Na kakšen način - </a:t>
            </a:r>
            <a:r>
              <a:rPr lang="sl-SI" b="1" dirty="0">
                <a:solidFill>
                  <a:srgbClr val="252C64"/>
                </a:solidFill>
              </a:rPr>
              <a:t>aktivnosti</a:t>
            </a:r>
            <a:r>
              <a:rPr lang="sl-SI" dirty="0">
                <a:solidFill>
                  <a:srgbClr val="252C64"/>
                </a:solidFill>
              </a:rPr>
              <a:t>? </a:t>
            </a:r>
          </a:p>
          <a:p>
            <a:pPr marL="285750" indent="-285750">
              <a:buFont typeface="Arial" panose="020B0604020202020204" pitchFamily="34" charset="0"/>
              <a:buChar char="•"/>
            </a:pPr>
            <a:r>
              <a:rPr lang="sl-SI" dirty="0">
                <a:solidFill>
                  <a:srgbClr val="252C64"/>
                </a:solidFill>
              </a:rPr>
              <a:t>Kdo bodo </a:t>
            </a:r>
            <a:r>
              <a:rPr lang="sl-SI" b="1" dirty="0">
                <a:solidFill>
                  <a:srgbClr val="252C64"/>
                </a:solidFill>
              </a:rPr>
              <a:t>partnerji</a:t>
            </a:r>
            <a:r>
              <a:rPr lang="sl-SI" dirty="0">
                <a:solidFill>
                  <a:srgbClr val="252C64"/>
                </a:solidFill>
              </a:rPr>
              <a:t>? Katere kompetence potrebujejo? Kakšna bo njihova vloga? </a:t>
            </a:r>
          </a:p>
          <a:p>
            <a:pPr marL="285750" indent="-285750">
              <a:buFont typeface="Arial" panose="020B0604020202020204" pitchFamily="34" charset="0"/>
              <a:buChar char="•"/>
            </a:pPr>
            <a:r>
              <a:rPr lang="sl-SI" dirty="0">
                <a:solidFill>
                  <a:srgbClr val="252C64"/>
                </a:solidFill>
              </a:rPr>
              <a:t>Ali bomo zmožni načrtovane aktivnosti izvesti v </a:t>
            </a:r>
            <a:r>
              <a:rPr lang="sl-SI" b="1" dirty="0">
                <a:solidFill>
                  <a:srgbClr val="252C64"/>
                </a:solidFill>
              </a:rPr>
              <a:t>časovnem in finančnem okviru</a:t>
            </a:r>
            <a:r>
              <a:rPr lang="sl-SI" dirty="0">
                <a:solidFill>
                  <a:srgbClr val="252C64"/>
                </a:solidFill>
              </a:rPr>
              <a:t>? </a:t>
            </a:r>
          </a:p>
          <a:p>
            <a:pPr marL="285750" indent="-285750">
              <a:buFont typeface="Arial" panose="020B0604020202020204" pitchFamily="34" charset="0"/>
              <a:buChar char="•"/>
            </a:pPr>
            <a:r>
              <a:rPr lang="sl-SI" dirty="0">
                <a:solidFill>
                  <a:srgbClr val="252C64"/>
                </a:solidFill>
              </a:rPr>
              <a:t>Ali so </a:t>
            </a:r>
            <a:r>
              <a:rPr lang="sl-SI" b="1" dirty="0">
                <a:solidFill>
                  <a:srgbClr val="252C64"/>
                </a:solidFill>
              </a:rPr>
              <a:t>rezultati</a:t>
            </a:r>
            <a:r>
              <a:rPr lang="sl-SI" dirty="0">
                <a:solidFill>
                  <a:srgbClr val="252C64"/>
                </a:solidFill>
              </a:rPr>
              <a:t> realni in prinašajo trajnostni </a:t>
            </a:r>
            <a:r>
              <a:rPr lang="sl-SI" b="1" dirty="0">
                <a:solidFill>
                  <a:srgbClr val="252C64"/>
                </a:solidFill>
              </a:rPr>
              <a:t>učinek</a:t>
            </a:r>
            <a:r>
              <a:rPr lang="sl-SI" dirty="0">
                <a:solidFill>
                  <a:srgbClr val="252C64"/>
                </a:solidFill>
              </a:rPr>
              <a:t>? </a:t>
            </a:r>
          </a:p>
          <a:p>
            <a:pPr>
              <a:buFont typeface="Arial" panose="020B0604020202020204" pitchFamily="34" charset="0"/>
              <a:buChar char="•"/>
            </a:pPr>
            <a:r>
              <a:rPr lang="sl-SI" dirty="0">
                <a:solidFill>
                  <a:srgbClr val="252C64"/>
                </a:solidFill>
              </a:rPr>
              <a:t>Kako bomo ves čas vedeli, ali smo na pravi poti? </a:t>
            </a:r>
          </a:p>
          <a:p>
            <a:pPr>
              <a:buFont typeface="Arial" panose="020B0604020202020204" pitchFamily="34" charset="0"/>
              <a:buChar char="•"/>
            </a:pPr>
            <a:r>
              <a:rPr lang="sl-SI" dirty="0">
                <a:solidFill>
                  <a:srgbClr val="252C64"/>
                </a:solidFill>
              </a:rPr>
              <a:t>Kako bomo </a:t>
            </a:r>
            <a:r>
              <a:rPr lang="sl-SI" dirty="0" err="1">
                <a:solidFill>
                  <a:srgbClr val="252C64"/>
                </a:solidFill>
              </a:rPr>
              <a:t>diseminirali</a:t>
            </a:r>
            <a:r>
              <a:rPr lang="sl-SI" dirty="0">
                <a:solidFill>
                  <a:srgbClr val="252C64"/>
                </a:solidFill>
              </a:rPr>
              <a:t> rezultate našega projekta?</a:t>
            </a:r>
          </a:p>
          <a:p>
            <a:endParaRPr lang="en-GB" dirty="0"/>
          </a:p>
        </p:txBody>
      </p:sp>
    </p:spTree>
    <p:extLst>
      <p:ext uri="{BB962C8B-B14F-4D97-AF65-F5344CB8AC3E}">
        <p14:creationId xmlns:p14="http://schemas.microsoft.com/office/powerpoint/2010/main" val="2538713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Sredstev za partnerstva za sodelovanje (KA2-ADU</a:t>
            </a:r>
            <a:r>
              <a:rPr lang="sl-SI" dirty="0"/>
              <a:t>) </a:t>
            </a:r>
            <a:endParaRPr lang="en-GB"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855157669"/>
              </p:ext>
            </p:extLst>
          </p:nvPr>
        </p:nvGraphicFramePr>
        <p:xfrm>
          <a:off x="445169" y="1817604"/>
          <a:ext cx="10514016" cy="3627120"/>
        </p:xfrm>
        <a:graphic>
          <a:graphicData uri="http://schemas.openxmlformats.org/drawingml/2006/table">
            <a:tbl>
              <a:tblPr firstRow="1" bandRow="1">
                <a:tableStyleId>{5C22544A-7EE6-4342-B048-85BDC9FD1C3A}</a:tableStyleId>
              </a:tblPr>
              <a:tblGrid>
                <a:gridCol w="1752336">
                  <a:extLst>
                    <a:ext uri="{9D8B030D-6E8A-4147-A177-3AD203B41FA5}">
                      <a16:colId xmlns:a16="http://schemas.microsoft.com/office/drawing/2014/main" val="3921795506"/>
                    </a:ext>
                  </a:extLst>
                </a:gridCol>
                <a:gridCol w="1752336">
                  <a:extLst>
                    <a:ext uri="{9D8B030D-6E8A-4147-A177-3AD203B41FA5}">
                      <a16:colId xmlns:a16="http://schemas.microsoft.com/office/drawing/2014/main" val="3744479225"/>
                    </a:ext>
                  </a:extLst>
                </a:gridCol>
                <a:gridCol w="1752336">
                  <a:extLst>
                    <a:ext uri="{9D8B030D-6E8A-4147-A177-3AD203B41FA5}">
                      <a16:colId xmlns:a16="http://schemas.microsoft.com/office/drawing/2014/main" val="2697861512"/>
                    </a:ext>
                  </a:extLst>
                </a:gridCol>
                <a:gridCol w="1752336">
                  <a:extLst>
                    <a:ext uri="{9D8B030D-6E8A-4147-A177-3AD203B41FA5}">
                      <a16:colId xmlns:a16="http://schemas.microsoft.com/office/drawing/2014/main" val="1655617895"/>
                    </a:ext>
                  </a:extLst>
                </a:gridCol>
                <a:gridCol w="1752336">
                  <a:extLst>
                    <a:ext uri="{9D8B030D-6E8A-4147-A177-3AD203B41FA5}">
                      <a16:colId xmlns:a16="http://schemas.microsoft.com/office/drawing/2014/main" val="1229960851"/>
                    </a:ext>
                  </a:extLst>
                </a:gridCol>
                <a:gridCol w="1752336">
                  <a:extLst>
                    <a:ext uri="{9D8B030D-6E8A-4147-A177-3AD203B41FA5}">
                      <a16:colId xmlns:a16="http://schemas.microsoft.com/office/drawing/2014/main" val="3060468336"/>
                    </a:ext>
                  </a:extLst>
                </a:gridCol>
              </a:tblGrid>
              <a:tr h="370840">
                <a:tc>
                  <a:txBody>
                    <a:bodyPr/>
                    <a:lstStyle/>
                    <a:p>
                      <a:r>
                        <a:rPr lang="sl-SI" sz="2000" dirty="0" smtClean="0"/>
                        <a:t>Razpisno leto</a:t>
                      </a:r>
                      <a:endParaRPr lang="en-GB" sz="2000" dirty="0"/>
                    </a:p>
                  </a:txBody>
                  <a:tcPr/>
                </a:tc>
                <a:tc>
                  <a:txBody>
                    <a:bodyPr/>
                    <a:lstStyle/>
                    <a:p>
                      <a:pPr algn="ctr"/>
                      <a:r>
                        <a:rPr lang="sl-SI" sz="2000" dirty="0" smtClean="0"/>
                        <a:t>2021</a:t>
                      </a:r>
                      <a:endParaRPr lang="en-GB" sz="2000" dirty="0"/>
                    </a:p>
                  </a:txBody>
                  <a:tcPr anchor="ctr"/>
                </a:tc>
                <a:tc>
                  <a:txBody>
                    <a:bodyPr/>
                    <a:lstStyle/>
                    <a:p>
                      <a:pPr algn="ctr"/>
                      <a:r>
                        <a:rPr lang="sl-SI" sz="2000" dirty="0" smtClean="0"/>
                        <a:t>2022</a:t>
                      </a:r>
                      <a:endParaRPr lang="en-GB" sz="2000" dirty="0"/>
                    </a:p>
                  </a:txBody>
                  <a:tcPr anchor="ctr"/>
                </a:tc>
                <a:tc>
                  <a:txBody>
                    <a:bodyPr/>
                    <a:lstStyle/>
                    <a:p>
                      <a:pPr algn="ctr"/>
                      <a:r>
                        <a:rPr lang="sl-SI" sz="2000" dirty="0" smtClean="0"/>
                        <a:t>2023</a:t>
                      </a:r>
                      <a:endParaRPr lang="en-GB" sz="2000" dirty="0"/>
                    </a:p>
                  </a:txBody>
                  <a:tcPr anchor="ctr"/>
                </a:tc>
                <a:tc>
                  <a:txBody>
                    <a:bodyPr/>
                    <a:lstStyle/>
                    <a:p>
                      <a:pPr algn="ctr"/>
                      <a:r>
                        <a:rPr lang="sl-SI" sz="2000" dirty="0" smtClean="0"/>
                        <a:t>2024</a:t>
                      </a:r>
                      <a:endParaRPr lang="en-GB" sz="2000" dirty="0"/>
                    </a:p>
                  </a:txBody>
                  <a:tcPr anchor="ctr"/>
                </a:tc>
                <a:tc>
                  <a:txBody>
                    <a:bodyPr/>
                    <a:lstStyle/>
                    <a:p>
                      <a:pPr algn="ctr"/>
                      <a:r>
                        <a:rPr lang="sl-SI" sz="2000" dirty="0" smtClean="0"/>
                        <a:t>2025</a:t>
                      </a:r>
                      <a:endParaRPr lang="en-GB" sz="2000" dirty="0"/>
                    </a:p>
                  </a:txBody>
                  <a:tcPr anchor="ctr"/>
                </a:tc>
                <a:extLst>
                  <a:ext uri="{0D108BD9-81ED-4DB2-BD59-A6C34878D82A}">
                    <a16:rowId xmlns:a16="http://schemas.microsoft.com/office/drawing/2014/main" val="1687233988"/>
                  </a:ext>
                </a:extLst>
              </a:tr>
              <a:tr h="370840">
                <a:tc>
                  <a:txBody>
                    <a:bodyPr/>
                    <a:lstStyle/>
                    <a:p>
                      <a:r>
                        <a:rPr lang="sl-SI" sz="2000" dirty="0" smtClean="0"/>
                        <a:t>Razpoložljiva sredstva za </a:t>
                      </a:r>
                      <a:r>
                        <a:rPr lang="sl-SI" sz="2000" dirty="0" smtClean="0"/>
                        <a:t>partnerstva za sodelovanje ADU</a:t>
                      </a:r>
                      <a:endParaRPr lang="en-GB" sz="2000" dirty="0"/>
                    </a:p>
                  </a:txBody>
                  <a:tcPr/>
                </a:tc>
                <a:tc>
                  <a:txBody>
                    <a:bodyPr/>
                    <a:lstStyle/>
                    <a:p>
                      <a:pPr algn="ctr"/>
                      <a:r>
                        <a:rPr lang="en-GB" sz="2000" b="1" dirty="0" smtClean="0">
                          <a:solidFill>
                            <a:srgbClr val="0070C0"/>
                          </a:solidFill>
                        </a:rPr>
                        <a:t>648.028</a:t>
                      </a:r>
                      <a:r>
                        <a:rPr lang="sl-SI" sz="2000" b="1" dirty="0" smtClean="0">
                          <a:solidFill>
                            <a:srgbClr val="0070C0"/>
                          </a:solidFill>
                        </a:rPr>
                        <a:t>,00</a:t>
                      </a:r>
                      <a:endParaRPr lang="en-GB" sz="2000" b="1" dirty="0">
                        <a:solidFill>
                          <a:srgbClr val="0070C0"/>
                        </a:solidFill>
                      </a:endParaRPr>
                    </a:p>
                  </a:txBody>
                  <a:tcPr anchor="ctr"/>
                </a:tc>
                <a:tc>
                  <a:txBody>
                    <a:bodyPr/>
                    <a:lstStyle/>
                    <a:p>
                      <a:pPr algn="ctr"/>
                      <a:r>
                        <a:rPr lang="sl-SI" sz="2000" b="1" dirty="0" smtClean="0">
                          <a:solidFill>
                            <a:srgbClr val="0070C0"/>
                          </a:solidFill>
                        </a:rPr>
                        <a:t>834.131,00</a:t>
                      </a:r>
                      <a:endParaRPr lang="en-GB" sz="2000" b="1" dirty="0">
                        <a:solidFill>
                          <a:srgbClr val="0070C0"/>
                        </a:solidFill>
                      </a:endParaRPr>
                    </a:p>
                  </a:txBody>
                  <a:tcPr anchor="ctr"/>
                </a:tc>
                <a:tc>
                  <a:txBody>
                    <a:bodyPr/>
                    <a:lstStyle/>
                    <a:p>
                      <a:pPr algn="ctr"/>
                      <a:r>
                        <a:rPr lang="sl-SI" sz="2000" b="1" dirty="0" smtClean="0">
                          <a:solidFill>
                            <a:srgbClr val="0070C0"/>
                          </a:solidFill>
                        </a:rPr>
                        <a:t>967.137,00</a:t>
                      </a:r>
                      <a:endParaRPr lang="en-GB" sz="2000" b="1" dirty="0">
                        <a:solidFill>
                          <a:srgbClr val="0070C0"/>
                        </a:solidFill>
                      </a:endParaRPr>
                    </a:p>
                  </a:txBody>
                  <a:tcPr anchor="ctr"/>
                </a:tc>
                <a:tc>
                  <a:txBody>
                    <a:bodyPr/>
                    <a:lstStyle/>
                    <a:p>
                      <a:pPr algn="ctr"/>
                      <a:r>
                        <a:rPr lang="sl-SI" sz="2000" b="1" dirty="0" smtClean="0">
                          <a:solidFill>
                            <a:srgbClr val="0070C0"/>
                          </a:solidFill>
                        </a:rPr>
                        <a:t>773.897,00</a:t>
                      </a:r>
                      <a:endParaRPr lang="en-GB" sz="2000" b="1" dirty="0">
                        <a:solidFill>
                          <a:srgbClr val="0070C0"/>
                        </a:solidFill>
                      </a:endParaRPr>
                    </a:p>
                  </a:txBody>
                  <a:tcPr anchor="ctr"/>
                </a:tc>
                <a:tc>
                  <a:txBody>
                    <a:bodyPr/>
                    <a:lstStyle/>
                    <a:p>
                      <a:pPr algn="ctr"/>
                      <a:r>
                        <a:rPr lang="sl-SI" sz="2000" b="1" dirty="0" smtClean="0">
                          <a:solidFill>
                            <a:srgbClr val="0070C0"/>
                          </a:solidFill>
                        </a:rPr>
                        <a:t>787.091,00</a:t>
                      </a:r>
                      <a:endParaRPr lang="en-GB" sz="2000" b="1" dirty="0">
                        <a:solidFill>
                          <a:srgbClr val="0070C0"/>
                        </a:solidFill>
                      </a:endParaRPr>
                    </a:p>
                  </a:txBody>
                  <a:tcPr anchor="ctr"/>
                </a:tc>
                <a:extLst>
                  <a:ext uri="{0D108BD9-81ED-4DB2-BD59-A6C34878D82A}">
                    <a16:rowId xmlns:a16="http://schemas.microsoft.com/office/drawing/2014/main" val="3143326616"/>
                  </a:ext>
                </a:extLst>
              </a:tr>
              <a:tr h="370840">
                <a:tc>
                  <a:txBody>
                    <a:bodyPr/>
                    <a:lstStyle/>
                    <a:p>
                      <a:r>
                        <a:rPr lang="sl-SI" sz="2000" dirty="0" smtClean="0"/>
                        <a:t>Razdeljena sredstva za </a:t>
                      </a:r>
                      <a:r>
                        <a:rPr lang="sl-SI" sz="2000" dirty="0" smtClean="0"/>
                        <a:t>partnerstva za sodelovanje ADU</a:t>
                      </a:r>
                      <a:endParaRPr lang="en-GB" sz="2000" dirty="0"/>
                    </a:p>
                  </a:txBody>
                  <a:tcPr/>
                </a:tc>
                <a:tc>
                  <a:txBody>
                    <a:bodyPr/>
                    <a:lstStyle/>
                    <a:p>
                      <a:pPr algn="ctr"/>
                      <a:r>
                        <a:rPr lang="sl-SI" sz="2000" b="1" dirty="0" smtClean="0">
                          <a:solidFill>
                            <a:srgbClr val="0070C0"/>
                          </a:solidFill>
                        </a:rPr>
                        <a:t>1.827.937,00</a:t>
                      </a:r>
                      <a:endParaRPr lang="en-GB" sz="2000" b="1" dirty="0">
                        <a:solidFill>
                          <a:srgbClr val="0070C0"/>
                        </a:solidFill>
                      </a:endParaRPr>
                    </a:p>
                  </a:txBody>
                  <a:tcPr anchor="ctr"/>
                </a:tc>
                <a:tc>
                  <a:txBody>
                    <a:bodyPr/>
                    <a:lstStyle/>
                    <a:p>
                      <a:pPr algn="ctr"/>
                      <a:r>
                        <a:rPr lang="sl-SI" sz="2000" b="1" dirty="0" smtClean="0">
                          <a:solidFill>
                            <a:srgbClr val="0070C0"/>
                          </a:solidFill>
                        </a:rPr>
                        <a:t>1.180.000,00</a:t>
                      </a:r>
                      <a:endParaRPr lang="en-GB" sz="2000" b="1" dirty="0">
                        <a:solidFill>
                          <a:srgbClr val="0070C0"/>
                        </a:solidFill>
                      </a:endParaRPr>
                    </a:p>
                  </a:txBody>
                  <a:tcPr anchor="ctr"/>
                </a:tc>
                <a:tc>
                  <a:txBody>
                    <a:bodyPr/>
                    <a:lstStyle/>
                    <a:p>
                      <a:pPr algn="ctr"/>
                      <a:r>
                        <a:rPr lang="sl-SI" sz="2000" b="1" dirty="0" smtClean="0">
                          <a:solidFill>
                            <a:srgbClr val="0070C0"/>
                          </a:solidFill>
                        </a:rPr>
                        <a:t>920.00,00</a:t>
                      </a:r>
                      <a:endParaRPr lang="en-GB" sz="2000" b="1" dirty="0">
                        <a:solidFill>
                          <a:srgbClr val="0070C0"/>
                        </a:solidFill>
                      </a:endParaRPr>
                    </a:p>
                  </a:txBody>
                  <a:tcPr anchor="ctr"/>
                </a:tc>
                <a:tc>
                  <a:txBody>
                    <a:bodyPr/>
                    <a:lstStyle/>
                    <a:p>
                      <a:pPr algn="ctr"/>
                      <a:r>
                        <a:rPr lang="sl-SI" sz="2000" b="1" dirty="0" smtClean="0">
                          <a:solidFill>
                            <a:srgbClr val="0070C0"/>
                          </a:solidFill>
                        </a:rPr>
                        <a:t>620.00,00</a:t>
                      </a:r>
                    </a:p>
                    <a:p>
                      <a:pPr algn="ctr"/>
                      <a:r>
                        <a:rPr lang="sl-SI" sz="2000" b="1" dirty="0" smtClean="0">
                          <a:solidFill>
                            <a:srgbClr val="0070C0"/>
                          </a:solidFill>
                        </a:rPr>
                        <a:t>še 2. rok</a:t>
                      </a:r>
                      <a:endParaRPr lang="en-GB" sz="2000" b="1" dirty="0">
                        <a:solidFill>
                          <a:srgbClr val="0070C0"/>
                        </a:solidFill>
                      </a:endParaRPr>
                    </a:p>
                  </a:txBody>
                  <a:tcPr anchor="ctr"/>
                </a:tc>
                <a:tc>
                  <a:txBody>
                    <a:bodyPr/>
                    <a:lstStyle/>
                    <a:p>
                      <a:pPr algn="ctr"/>
                      <a:r>
                        <a:rPr lang="sl-SI" sz="2000" dirty="0" smtClean="0">
                          <a:solidFill>
                            <a:srgbClr val="0070C0"/>
                          </a:solidFill>
                        </a:rPr>
                        <a:t>?</a:t>
                      </a:r>
                      <a:endParaRPr lang="en-GB" sz="2000" dirty="0">
                        <a:solidFill>
                          <a:srgbClr val="0070C0"/>
                        </a:solidFill>
                      </a:endParaRPr>
                    </a:p>
                  </a:txBody>
                  <a:tcPr anchor="ctr"/>
                </a:tc>
                <a:extLst>
                  <a:ext uri="{0D108BD9-81ED-4DB2-BD59-A6C34878D82A}">
                    <a16:rowId xmlns:a16="http://schemas.microsoft.com/office/drawing/2014/main" val="40625443"/>
                  </a:ext>
                </a:extLst>
              </a:tr>
            </a:tbl>
          </a:graphicData>
        </a:graphic>
      </p:graphicFrame>
    </p:spTree>
    <p:extLst>
      <p:ext uri="{BB962C8B-B14F-4D97-AF65-F5344CB8AC3E}">
        <p14:creationId xmlns:p14="http://schemas.microsoft.com/office/powerpoint/2010/main" val="3927981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EPALE</a:t>
            </a:r>
            <a:endParaRPr lang="en-GB" dirty="0"/>
          </a:p>
        </p:txBody>
      </p:sp>
      <p:sp>
        <p:nvSpPr>
          <p:cNvPr id="5" name="Text Placeholder 4"/>
          <p:cNvSpPr>
            <a:spLocks noGrp="1"/>
          </p:cNvSpPr>
          <p:nvPr>
            <p:ph type="body" idx="1"/>
          </p:nvPr>
        </p:nvSpPr>
        <p:spPr/>
        <p:txBody>
          <a:bodyPr/>
          <a:lstStyle/>
          <a:p>
            <a:r>
              <a:rPr lang="sl-SI" dirty="0" smtClean="0"/>
              <a:t>Evropska platforma za učenje in izobraževanje odraslih</a:t>
            </a:r>
            <a:endParaRPr lang="en-GB" dirty="0"/>
          </a:p>
        </p:txBody>
      </p:sp>
    </p:spTree>
    <p:extLst>
      <p:ext uri="{BB962C8B-B14F-4D97-AF65-F5344CB8AC3E}">
        <p14:creationId xmlns:p14="http://schemas.microsoft.com/office/powerpoint/2010/main" val="3961844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EPALE</a:t>
            </a:r>
            <a:endParaRPr lang="en-GB" dirty="0"/>
          </a:p>
        </p:txBody>
      </p:sp>
      <p:sp>
        <p:nvSpPr>
          <p:cNvPr id="3" name="Content Placeholder 2"/>
          <p:cNvSpPr>
            <a:spLocks noGrp="1"/>
          </p:cNvSpPr>
          <p:nvPr>
            <p:ph idx="1"/>
          </p:nvPr>
        </p:nvSpPr>
        <p:spPr/>
        <p:txBody>
          <a:bodyPr/>
          <a:lstStyle/>
          <a:p>
            <a:r>
              <a:rPr lang="sl-SI" dirty="0" smtClean="0"/>
              <a:t>je </a:t>
            </a:r>
            <a:r>
              <a:rPr lang="sl-SI" dirty="0"/>
              <a:t>evropska večjezična skupnost z odprtim članstvom, ki združuje strokovnjake za izobraževanje </a:t>
            </a:r>
            <a:r>
              <a:rPr lang="sl-SI" dirty="0" smtClean="0"/>
              <a:t>odraslih </a:t>
            </a:r>
            <a:r>
              <a:rPr lang="sl-SI" sz="1400" dirty="0" smtClean="0"/>
              <a:t>(32 jezikovnih različic);</a:t>
            </a:r>
          </a:p>
          <a:p>
            <a:r>
              <a:rPr lang="sl-SI" dirty="0" smtClean="0"/>
              <a:t>je </a:t>
            </a:r>
            <a:r>
              <a:rPr lang="sl-SI" dirty="0"/>
              <a:t>del strategije Evropske unije, ki stremi k ustvarjanju številčnejših in boljših možnosti za učenje za vse </a:t>
            </a:r>
            <a:r>
              <a:rPr lang="sl-SI" dirty="0" smtClean="0"/>
              <a:t>odrasle; </a:t>
            </a:r>
          </a:p>
          <a:p>
            <a:r>
              <a:rPr lang="sl-SI" dirty="0"/>
              <a:t>podpira in spodbuja poklice s področja izobraževanja </a:t>
            </a:r>
            <a:r>
              <a:rPr lang="sl-SI" dirty="0" smtClean="0"/>
              <a:t>odraslih </a:t>
            </a:r>
          </a:p>
          <a:p>
            <a:r>
              <a:rPr lang="sl-SI" dirty="0"/>
              <a:t>vsakodnevno upravlja Centralna podporna služba s pomočjo </a:t>
            </a:r>
            <a:r>
              <a:rPr lang="sl-SI" dirty="0">
                <a:hlinkClick r:id="rId3"/>
              </a:rPr>
              <a:t>37 nacionalnih podpornih služb v Evropi</a:t>
            </a:r>
            <a:r>
              <a:rPr lang="sl-SI" dirty="0"/>
              <a:t>. </a:t>
            </a:r>
            <a:endParaRPr lang="sl-SI" dirty="0" smtClean="0"/>
          </a:p>
          <a:p>
            <a:endParaRPr lang="sl-SI" dirty="0"/>
          </a:p>
          <a:p>
            <a:pPr marL="0" indent="0" algn="ctr">
              <a:buNone/>
            </a:pPr>
            <a:r>
              <a:rPr lang="sl-SI" dirty="0">
                <a:hlinkClick r:id="rId4"/>
              </a:rPr>
              <a:t>Pridružite se še danes</a:t>
            </a:r>
            <a:r>
              <a:rPr lang="sl-SI" dirty="0"/>
              <a:t> in postanite del največje skupnosti za učenje odraslih v Evropi!</a:t>
            </a:r>
            <a:endParaRPr lang="en-GB" dirty="0"/>
          </a:p>
        </p:txBody>
      </p:sp>
    </p:spTree>
    <p:extLst>
      <p:ext uri="{BB962C8B-B14F-4D97-AF65-F5344CB8AC3E}">
        <p14:creationId xmlns:p14="http://schemas.microsoft.com/office/powerpoint/2010/main" val="2377518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9037638" cy="781884"/>
          </a:xfrm>
        </p:spPr>
        <p:txBody>
          <a:bodyPr/>
          <a:lstStyle/>
          <a:p>
            <a:r>
              <a:rPr lang="sl-SI" dirty="0" smtClean="0"/>
              <a:t>Kako se lahko z EPALE učimo?</a:t>
            </a:r>
            <a:endParaRPr lang="en-GB"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838199" y="1229465"/>
            <a:ext cx="9228678" cy="4774516"/>
          </a:xfrm>
          <a:prstGeom prst="rect">
            <a:avLst/>
          </a:prstGeom>
        </p:spPr>
      </p:pic>
    </p:spTree>
    <p:extLst>
      <p:ext uri="{BB962C8B-B14F-4D97-AF65-F5344CB8AC3E}">
        <p14:creationId xmlns:p14="http://schemas.microsoft.com/office/powerpoint/2010/main" val="21733623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30" y="365127"/>
            <a:ext cx="9321008" cy="733757"/>
          </a:xfrm>
        </p:spPr>
        <p:txBody>
          <a:bodyPr>
            <a:normAutofit fontScale="90000"/>
          </a:bodyPr>
          <a:lstStyle/>
          <a:p>
            <a:r>
              <a:rPr lang="sl-SI" dirty="0" smtClean="0"/>
              <a:t>Poiščite partnerje in gostujoče organizacije za vaš projekt</a:t>
            </a:r>
            <a:endParaRPr lang="en-GB" dirty="0"/>
          </a:p>
        </p:txBody>
      </p:sp>
      <p:sp>
        <p:nvSpPr>
          <p:cNvPr id="5" name="TextBox 4"/>
          <p:cNvSpPr txBox="1"/>
          <p:nvPr/>
        </p:nvSpPr>
        <p:spPr>
          <a:xfrm>
            <a:off x="649516" y="4195112"/>
            <a:ext cx="10470919" cy="1477328"/>
          </a:xfrm>
          <a:prstGeom prst="rect">
            <a:avLst/>
          </a:prstGeom>
          <a:noFill/>
        </p:spPr>
        <p:txBody>
          <a:bodyPr wrap="square" rtlCol="0">
            <a:spAutoFit/>
          </a:bodyPr>
          <a:lstStyle/>
          <a:p>
            <a:pPr marL="285750" indent="-285750">
              <a:buFont typeface="Arial" panose="020B0604020202020204" pitchFamily="34" charset="0"/>
              <a:buChar char="•"/>
            </a:pPr>
            <a:r>
              <a:rPr lang="sl-SI" b="1" dirty="0" smtClean="0"/>
              <a:t>Registrirajte svojo organizacijo ali poiščite sorodno organizacijo </a:t>
            </a:r>
          </a:p>
          <a:p>
            <a:pPr marL="285750" indent="-285750">
              <a:buFont typeface="Arial" panose="020B0604020202020204" pitchFamily="34" charset="0"/>
              <a:buChar char="•"/>
            </a:pPr>
            <a:r>
              <a:rPr lang="sl-SI" b="1" dirty="0" smtClean="0"/>
              <a:t>Preglejte objave prošenj za partnerstvo v iskalniku partnerjev</a:t>
            </a:r>
          </a:p>
          <a:p>
            <a:pPr marL="285750" indent="-285750">
              <a:buFont typeface="Arial" panose="020B0604020202020204" pitchFamily="34" charset="0"/>
              <a:buChar char="•"/>
            </a:pPr>
            <a:r>
              <a:rPr lang="sl-SI" b="1" dirty="0" smtClean="0"/>
              <a:t>Objavite svojo prošnjo za partnerstvo v iskalniku partnerjev (glede na vrsto projekta/aktivnosti)</a:t>
            </a:r>
            <a:endParaRPr lang="sl-SI" dirty="0"/>
          </a:p>
          <a:p>
            <a:endParaRPr lang="sl-SI" dirty="0" smtClean="0"/>
          </a:p>
          <a:p>
            <a:endParaRPr lang="en-GB" dirty="0"/>
          </a:p>
        </p:txBody>
      </p:sp>
      <p:pic>
        <p:nvPicPr>
          <p:cNvPr id="3" name="Picture 2"/>
          <p:cNvPicPr>
            <a:picLocks noChangeAspect="1"/>
          </p:cNvPicPr>
          <p:nvPr/>
        </p:nvPicPr>
        <p:blipFill>
          <a:blip r:embed="rId3"/>
          <a:stretch>
            <a:fillRect/>
          </a:stretch>
        </p:blipFill>
        <p:spPr>
          <a:xfrm>
            <a:off x="874105" y="1294853"/>
            <a:ext cx="7928367" cy="2704290"/>
          </a:xfrm>
          <a:prstGeom prst="rect">
            <a:avLst/>
          </a:prstGeom>
        </p:spPr>
      </p:pic>
    </p:spTree>
    <p:extLst>
      <p:ext uri="{BB962C8B-B14F-4D97-AF65-F5344CB8AC3E}">
        <p14:creationId xmlns:p14="http://schemas.microsoft.com/office/powerpoint/2010/main" val="3505548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7"/>
            <a:ext cx="9037638" cy="659001"/>
          </a:xfrm>
        </p:spPr>
        <p:txBody>
          <a:bodyPr/>
          <a:lstStyle/>
          <a:p>
            <a:r>
              <a:rPr lang="sl-SI" dirty="0" smtClean="0">
                <a:solidFill>
                  <a:srgbClr val="252C64"/>
                </a:solidFill>
              </a:rPr>
              <a:t>Primeri Erasmus+ projektov na EPALE: knjižnice</a:t>
            </a:r>
            <a:endParaRPr lang="sl-SI" dirty="0"/>
          </a:p>
        </p:txBody>
      </p:sp>
      <p:sp>
        <p:nvSpPr>
          <p:cNvPr id="3" name="Content Placeholder 2"/>
          <p:cNvSpPr>
            <a:spLocks noGrp="1"/>
          </p:cNvSpPr>
          <p:nvPr>
            <p:ph idx="1"/>
          </p:nvPr>
        </p:nvSpPr>
        <p:spPr>
          <a:xfrm>
            <a:off x="545284" y="1024128"/>
            <a:ext cx="11241248" cy="4761294"/>
          </a:xfrm>
        </p:spPr>
        <p:txBody>
          <a:bodyPr>
            <a:noAutofit/>
          </a:bodyPr>
          <a:lstStyle/>
          <a:p>
            <a:pPr lvl="0"/>
            <a:r>
              <a:rPr lang="sl-SI" sz="1600" dirty="0">
                <a:hlinkClick r:id="rId3"/>
              </a:rPr>
              <a:t>Knjižnica kot inkluzivni prostor</a:t>
            </a:r>
          </a:p>
          <a:p>
            <a:pPr lvl="0"/>
            <a:r>
              <a:rPr lang="nl-NL" sz="1600" dirty="0">
                <a:hlinkClick r:id="rId4"/>
              </a:rPr>
              <a:t>Preplet zgodb in prijateljstev </a:t>
            </a:r>
            <a:endParaRPr lang="sl-SI" sz="1600" dirty="0"/>
          </a:p>
          <a:p>
            <a:pPr lvl="0"/>
            <a:r>
              <a:rPr lang="sl-SI" sz="1600" dirty="0">
                <a:hlinkClick r:id="rId5"/>
              </a:rPr>
              <a:t>Varuhi dediščine: Po sledeh Mateja Vrečerja </a:t>
            </a:r>
            <a:endParaRPr lang="sl-SI" sz="1600" dirty="0"/>
          </a:p>
          <a:p>
            <a:pPr lvl="0"/>
            <a:r>
              <a:rPr lang="sv-SE" sz="1600" dirty="0">
                <a:hlinkClick r:id="rId6"/>
              </a:rPr>
              <a:t>Detektivka v knjižnici </a:t>
            </a:r>
            <a:r>
              <a:rPr lang="sl-SI" sz="1600" dirty="0"/>
              <a:t> </a:t>
            </a:r>
          </a:p>
          <a:p>
            <a:pPr lvl="0"/>
            <a:r>
              <a:rPr lang="sl-SI" sz="1600" dirty="0">
                <a:hlinkClick r:id="rId7"/>
              </a:rPr>
              <a:t>Erasmus+ programi zavihteli Knjižnico Ormož med štiri najboljše zelene knjižnice na svetu</a:t>
            </a:r>
            <a:r>
              <a:rPr lang="sl-SI" sz="1600" dirty="0"/>
              <a:t> </a:t>
            </a:r>
          </a:p>
          <a:p>
            <a:pPr lvl="0"/>
            <a:r>
              <a:rPr lang="sl-SI" sz="1600" dirty="0">
                <a:hlinkClick r:id="rId8"/>
              </a:rPr>
              <a:t>Motiviranje branja - Težki bralci </a:t>
            </a:r>
            <a:endParaRPr lang="sl-SI" sz="1600" dirty="0"/>
          </a:p>
          <a:p>
            <a:pPr lvl="0"/>
            <a:r>
              <a:rPr lang="sl-SI" sz="1600" u="sng" dirty="0" smtClean="0">
                <a:hlinkClick r:id="rId9"/>
              </a:rPr>
              <a:t>Poročilo </a:t>
            </a:r>
            <a:r>
              <a:rPr lang="sl-SI" sz="1600" u="sng" dirty="0">
                <a:hlinkClick r:id="rId9"/>
              </a:rPr>
              <a:t>z delovne mobilnosti v Milanu v okviru projekta Erasmus+ </a:t>
            </a:r>
            <a:r>
              <a:rPr lang="sl-SI" sz="1600" dirty="0" smtClean="0"/>
              <a:t> </a:t>
            </a:r>
            <a:endParaRPr lang="sl-SI" sz="1600" u="sng" dirty="0" smtClean="0"/>
          </a:p>
          <a:p>
            <a:pPr lvl="0"/>
            <a:r>
              <a:rPr lang="sl-SI" sz="1600" dirty="0" smtClean="0">
                <a:hlinkClick r:id="rId10"/>
              </a:rPr>
              <a:t>Litovske knjižnice </a:t>
            </a:r>
            <a:r>
              <a:rPr lang="sl-SI" sz="1600" dirty="0" smtClean="0">
                <a:hlinkClick r:id="rId10"/>
              </a:rPr>
              <a:t>izboljšujejo </a:t>
            </a:r>
            <a:r>
              <a:rPr lang="sl-SI" sz="1600" dirty="0" smtClean="0">
                <a:hlinkClick r:id="rId10"/>
              </a:rPr>
              <a:t>življenja svojih uporabnikov</a:t>
            </a:r>
            <a:endParaRPr lang="sl-SI" sz="1600" dirty="0" smtClean="0"/>
          </a:p>
          <a:p>
            <a:pPr lvl="0"/>
            <a:r>
              <a:rPr lang="sl-SI" sz="1600" dirty="0" smtClean="0">
                <a:hlinkClick r:id="rId11"/>
              </a:rPr>
              <a:t>Knjižnica </a:t>
            </a:r>
            <a:r>
              <a:rPr lang="sl-SI" sz="1600" dirty="0">
                <a:hlinkClick r:id="rId11"/>
              </a:rPr>
              <a:t>v centru: usposabljanje zaposlenih za delo z uporabniki z demenco in njihovimi skrbniki </a:t>
            </a:r>
            <a:endParaRPr lang="sl-SI" sz="1600" dirty="0" smtClean="0"/>
          </a:p>
          <a:p>
            <a:pPr lvl="0"/>
            <a:r>
              <a:rPr lang="sl-SI" sz="1600" dirty="0">
                <a:hlinkClick r:id="rId12"/>
              </a:rPr>
              <a:t>Delovni obisk na Finskem v okviru projekta Erasmus+ </a:t>
            </a:r>
            <a:endParaRPr lang="sl-SI" sz="1600" dirty="0" smtClean="0"/>
          </a:p>
          <a:p>
            <a:pPr lvl="0"/>
            <a:r>
              <a:rPr lang="sl-SI" sz="1600" dirty="0" smtClean="0">
                <a:hlinkClick r:id="rId13"/>
              </a:rPr>
              <a:t>Beležnica</a:t>
            </a:r>
            <a:r>
              <a:rPr lang="sl-SI" sz="1600" dirty="0">
                <a:hlinkClick r:id="rId13"/>
              </a:rPr>
              <a:t>, Erasmus+ projekt mobilnosti </a:t>
            </a:r>
            <a:r>
              <a:rPr lang="sl-SI" sz="1600" dirty="0" smtClean="0">
                <a:hlinkClick r:id="rId13"/>
              </a:rPr>
              <a:t>knjižničarjev</a:t>
            </a:r>
            <a:endParaRPr lang="sl-SI" sz="1600" dirty="0" smtClean="0"/>
          </a:p>
          <a:p>
            <a:pPr lvl="0"/>
            <a:r>
              <a:rPr lang="sl-SI" sz="1600" dirty="0">
                <a:hlinkClick r:id="rId14"/>
              </a:rPr>
              <a:t>Delovni obisk na Norveškem v okviru projekta Erasmus+ </a:t>
            </a:r>
            <a:endParaRPr lang="sl-SI" sz="1600" dirty="0" smtClean="0"/>
          </a:p>
          <a:p>
            <a:pPr lvl="0"/>
            <a:r>
              <a:rPr lang="sv-SE" sz="1600" dirty="0" smtClean="0">
                <a:hlinkClick r:id="rId15"/>
              </a:rPr>
              <a:t>Knjižnica kot inkluzivni prostor: srbska srčnost in sproščenost </a:t>
            </a:r>
            <a:endParaRPr lang="sl-SI" sz="1600" dirty="0" smtClean="0"/>
          </a:p>
          <a:p>
            <a:pPr lvl="0"/>
            <a:r>
              <a:rPr lang="sl-SI" sz="1600" dirty="0" smtClean="0">
                <a:hlinkClick r:id="rId16"/>
              </a:rPr>
              <a:t>Čez mejo po idejo</a:t>
            </a:r>
            <a:endParaRPr lang="sl-SI" sz="1600" dirty="0" smtClean="0"/>
          </a:p>
          <a:p>
            <a:pPr lvl="0"/>
            <a:r>
              <a:rPr lang="sl-SI" sz="1600" u="sng" dirty="0">
                <a:hlinkClick r:id="rId17"/>
              </a:rPr>
              <a:t>Erasmus+ tečaj: Informacijsko-komunikacijske tehnologije (IKT), spletne aplikacije, družbena omrežja in spletna orodja za </a:t>
            </a:r>
            <a:r>
              <a:rPr lang="sl-SI" sz="1600" u="sng" dirty="0" smtClean="0">
                <a:hlinkClick r:id="rId17"/>
              </a:rPr>
              <a:t>izobraževanje</a:t>
            </a:r>
            <a:r>
              <a:rPr lang="sl-SI" sz="1600" dirty="0" smtClean="0"/>
              <a:t> </a:t>
            </a:r>
          </a:p>
        </p:txBody>
      </p:sp>
      <p:sp>
        <p:nvSpPr>
          <p:cNvPr id="4" name="Slide Number Placeholder 3"/>
          <p:cNvSpPr>
            <a:spLocks noGrp="1"/>
          </p:cNvSpPr>
          <p:nvPr>
            <p:ph type="sldNum" sz="quarter" idx="4294967295"/>
          </p:nvPr>
        </p:nvSpPr>
        <p:spPr>
          <a:xfrm>
            <a:off x="10134600" y="6356350"/>
            <a:ext cx="2057400" cy="365125"/>
          </a:xfrm>
          <a:prstGeom prst="rect">
            <a:avLst/>
          </a:prstGeom>
        </p:spPr>
        <p:txBody>
          <a:bodyPr/>
          <a:lstStyle/>
          <a:p>
            <a:fld id="{10F56B52-9669-46D1-8576-1993C4D391AB}" type="slidenum">
              <a:rPr lang="en-GB" altLang="sl-SI" smtClean="0"/>
              <a:pPr/>
              <a:t>37</a:t>
            </a:fld>
            <a:endParaRPr lang="en-GB" altLang="sl-SI"/>
          </a:p>
        </p:txBody>
      </p:sp>
    </p:spTree>
    <p:extLst>
      <p:ext uri="{BB962C8B-B14F-4D97-AF65-F5344CB8AC3E}">
        <p14:creationId xmlns:p14="http://schemas.microsoft.com/office/powerpoint/2010/main" val="27009528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9037638" cy="717439"/>
          </a:xfrm>
        </p:spPr>
        <p:txBody>
          <a:bodyPr/>
          <a:lstStyle/>
          <a:p>
            <a:r>
              <a:rPr lang="sl-SI" dirty="0">
                <a:solidFill>
                  <a:srgbClr val="252C64"/>
                </a:solidFill>
              </a:rPr>
              <a:t>Primeri Erasmus+ projektov na EPALE: knjižnice</a:t>
            </a:r>
            <a:endParaRPr lang="en-GB" dirty="0"/>
          </a:p>
        </p:txBody>
      </p:sp>
      <p:sp>
        <p:nvSpPr>
          <p:cNvPr id="3" name="Content Placeholder 2"/>
          <p:cNvSpPr>
            <a:spLocks noGrp="1"/>
          </p:cNvSpPr>
          <p:nvPr>
            <p:ph idx="1"/>
          </p:nvPr>
        </p:nvSpPr>
        <p:spPr>
          <a:xfrm>
            <a:off x="729916" y="1457764"/>
            <a:ext cx="10264944" cy="4087812"/>
          </a:xfrm>
        </p:spPr>
        <p:txBody>
          <a:bodyPr>
            <a:normAutofit fontScale="92500" lnSpcReduction="10000"/>
          </a:bodyPr>
          <a:lstStyle/>
          <a:p>
            <a:r>
              <a:rPr lang="en-US" sz="2200" dirty="0">
                <a:hlinkClick r:id="rId2"/>
              </a:rPr>
              <a:t>The regional development task in Finland: Creating, operating, learning, and developing together</a:t>
            </a:r>
            <a:r>
              <a:rPr lang="en-US" sz="2200" dirty="0" smtClean="0">
                <a:hlinkClick r:id="rId2"/>
              </a:rPr>
              <a:t>.</a:t>
            </a:r>
            <a:endParaRPr lang="sl-SI" sz="2200" dirty="0" smtClean="0"/>
          </a:p>
          <a:p>
            <a:r>
              <a:rPr lang="fr-FR" sz="2200" dirty="0">
                <a:hlinkClick r:id="rId3"/>
              </a:rPr>
              <a:t>RL:EU - </a:t>
            </a:r>
            <a:r>
              <a:rPr lang="fr-FR" sz="2200" dirty="0" err="1">
                <a:hlinkClick r:id="rId3"/>
              </a:rPr>
              <a:t>Connecting</a:t>
            </a:r>
            <a:r>
              <a:rPr lang="fr-FR" sz="2200" dirty="0">
                <a:hlinkClick r:id="rId3"/>
              </a:rPr>
              <a:t> </a:t>
            </a:r>
            <a:r>
              <a:rPr lang="fr-FR" sz="2200" dirty="0" err="1">
                <a:hlinkClick r:id="rId3"/>
              </a:rPr>
              <a:t>Libraries</a:t>
            </a:r>
            <a:r>
              <a:rPr lang="fr-FR" sz="2200" dirty="0">
                <a:hlinkClick r:id="rId3"/>
              </a:rPr>
              <a:t> to EU </a:t>
            </a:r>
            <a:r>
              <a:rPr lang="fr-FR" sz="2200" dirty="0" smtClean="0">
                <a:hlinkClick r:id="rId3"/>
              </a:rPr>
              <a:t>Ressources</a:t>
            </a:r>
            <a:endParaRPr lang="sl-SI" sz="2200" dirty="0" smtClean="0"/>
          </a:p>
          <a:p>
            <a:r>
              <a:rPr lang="fr-FR" sz="2200" dirty="0">
                <a:hlinkClick r:id="rId4"/>
              </a:rPr>
              <a:t>RL:EU - </a:t>
            </a:r>
            <a:r>
              <a:rPr lang="fr-FR" sz="2200" dirty="0" err="1">
                <a:hlinkClick r:id="rId4"/>
              </a:rPr>
              <a:t>Connecting</a:t>
            </a:r>
            <a:r>
              <a:rPr lang="fr-FR" sz="2200" dirty="0">
                <a:hlinkClick r:id="rId4"/>
              </a:rPr>
              <a:t> </a:t>
            </a:r>
            <a:r>
              <a:rPr lang="fr-FR" sz="2200" dirty="0" err="1">
                <a:hlinkClick r:id="rId4"/>
              </a:rPr>
              <a:t>Libraries</a:t>
            </a:r>
            <a:r>
              <a:rPr lang="fr-FR" sz="2200" dirty="0">
                <a:hlinkClick r:id="rId4"/>
              </a:rPr>
              <a:t> to EU </a:t>
            </a:r>
            <a:r>
              <a:rPr lang="fr-FR" sz="2200" dirty="0" smtClean="0">
                <a:hlinkClick r:id="rId4"/>
              </a:rPr>
              <a:t>Ressources</a:t>
            </a:r>
            <a:r>
              <a:rPr lang="sl-SI" sz="2200" dirty="0" smtClean="0">
                <a:hlinkClick r:id="rId4"/>
              </a:rPr>
              <a:t> (vir)</a:t>
            </a:r>
            <a:endParaRPr lang="sl-SI" sz="2200" dirty="0" smtClean="0"/>
          </a:p>
          <a:p>
            <a:r>
              <a:rPr lang="en-US" sz="2200" dirty="0">
                <a:hlinkClick r:id="rId5"/>
              </a:rPr>
              <a:t>EU-READ&amp;ART The first European digital library of book trailers and adults creative expressions</a:t>
            </a:r>
            <a:r>
              <a:rPr lang="en-US" sz="2200" dirty="0" smtClean="0">
                <a:hlinkClick r:id="rId5"/>
              </a:rPr>
              <a:t>.</a:t>
            </a:r>
            <a:endParaRPr lang="sl-SI" sz="2200" dirty="0" smtClean="0"/>
          </a:p>
          <a:p>
            <a:r>
              <a:rPr lang="en-US" sz="2200" dirty="0">
                <a:hlinkClick r:id="rId6"/>
              </a:rPr>
              <a:t>Library storytelling: nurturing traditions and searching for </a:t>
            </a:r>
            <a:r>
              <a:rPr lang="en-US" sz="2200" dirty="0" smtClean="0">
                <a:hlinkClick r:id="rId6"/>
              </a:rPr>
              <a:t>innovation</a:t>
            </a:r>
            <a:endParaRPr lang="sl-SI" sz="2200" dirty="0" smtClean="0"/>
          </a:p>
          <a:p>
            <a:r>
              <a:rPr lang="en-US" sz="2200" dirty="0">
                <a:hlinkClick r:id="rId7"/>
              </a:rPr>
              <a:t>Public Libraries 2030: Connecting, advocating, </a:t>
            </a:r>
            <a:r>
              <a:rPr lang="en-US" sz="2200" dirty="0" smtClean="0">
                <a:hlinkClick r:id="rId7"/>
              </a:rPr>
              <a:t>innovating</a:t>
            </a:r>
            <a:endParaRPr lang="sl-SI" sz="2200" dirty="0" smtClean="0"/>
          </a:p>
          <a:p>
            <a:r>
              <a:rPr lang="en-US" sz="2200" dirty="0">
                <a:hlinkClick r:id="rId8"/>
              </a:rPr>
              <a:t>From Croatia - with ideas for the programs of library </a:t>
            </a:r>
            <a:r>
              <a:rPr lang="en-US" sz="2200" dirty="0" smtClean="0">
                <a:hlinkClick r:id="rId8"/>
              </a:rPr>
              <a:t>communities</a:t>
            </a:r>
            <a:endParaRPr lang="sl-SI" sz="2200" dirty="0" smtClean="0"/>
          </a:p>
          <a:p>
            <a:r>
              <a:rPr lang="en-US" sz="2200" dirty="0">
                <a:hlinkClick r:id="rId9"/>
              </a:rPr>
              <a:t>EPALE Podcast - Re-imagining public libraries as learning </a:t>
            </a:r>
            <a:r>
              <a:rPr lang="en-US" sz="2200" dirty="0" smtClean="0">
                <a:hlinkClick r:id="rId9"/>
              </a:rPr>
              <a:t>communities</a:t>
            </a:r>
            <a:endParaRPr lang="sl-SI" sz="2200" dirty="0" smtClean="0"/>
          </a:p>
          <a:p>
            <a:r>
              <a:rPr lang="en-US" sz="2200" dirty="0">
                <a:hlinkClick r:id="rId10"/>
              </a:rPr>
              <a:t>#</a:t>
            </a:r>
            <a:r>
              <a:rPr lang="en-US" sz="2200" dirty="0" err="1">
                <a:hlinkClick r:id="rId10"/>
              </a:rPr>
              <a:t>ResourcingLibraries</a:t>
            </a:r>
            <a:r>
              <a:rPr lang="en-US" sz="2200" dirty="0">
                <a:hlinkClick r:id="rId10"/>
              </a:rPr>
              <a:t> - A series of 4 webinars </a:t>
            </a:r>
            <a:endParaRPr lang="sl-SI" sz="2200" dirty="0" smtClean="0"/>
          </a:p>
          <a:p>
            <a:r>
              <a:rPr lang="sl-SI" sz="2200" dirty="0" err="1" smtClean="0">
                <a:hlinkClick r:id="rId11"/>
              </a:rPr>
              <a:t>My</a:t>
            </a:r>
            <a:r>
              <a:rPr lang="sl-SI" sz="2200" dirty="0" smtClean="0">
                <a:hlinkClick r:id="rId11"/>
              </a:rPr>
              <a:t> </a:t>
            </a:r>
            <a:r>
              <a:rPr lang="sl-SI" sz="2200" dirty="0">
                <a:hlinkClick r:id="rId11"/>
              </a:rPr>
              <a:t>Knjižnica Koper – </a:t>
            </a:r>
            <a:r>
              <a:rPr lang="sl-SI" sz="2200" dirty="0" err="1">
                <a:hlinkClick r:id="rId11"/>
              </a:rPr>
              <a:t>Biblioteca</a:t>
            </a:r>
            <a:r>
              <a:rPr lang="sl-SI" sz="2200" dirty="0">
                <a:hlinkClick r:id="rId11"/>
              </a:rPr>
              <a:t> </a:t>
            </a:r>
            <a:r>
              <a:rPr lang="sl-SI" sz="2200" dirty="0" err="1">
                <a:hlinkClick r:id="rId11"/>
              </a:rPr>
              <a:t>Capodistria</a:t>
            </a:r>
            <a:r>
              <a:rPr lang="sl-SI" sz="2200" dirty="0">
                <a:hlinkClick r:id="rId11"/>
              </a:rPr>
              <a:t>, </a:t>
            </a:r>
            <a:r>
              <a:rPr lang="sl-SI" sz="2200" dirty="0" err="1">
                <a:hlinkClick r:id="rId11"/>
              </a:rPr>
              <a:t>or</a:t>
            </a:r>
            <a:r>
              <a:rPr lang="sl-SI" sz="2200" dirty="0">
                <a:hlinkClick r:id="rId11"/>
              </a:rPr>
              <a:t> how </a:t>
            </a:r>
            <a:r>
              <a:rPr lang="sl-SI" sz="2200" dirty="0" err="1">
                <a:hlinkClick r:id="rId11"/>
              </a:rPr>
              <a:t>Slovenian</a:t>
            </a:r>
            <a:r>
              <a:rPr lang="sl-SI" sz="2200" dirty="0">
                <a:hlinkClick r:id="rId11"/>
              </a:rPr>
              <a:t> </a:t>
            </a:r>
            <a:r>
              <a:rPr lang="sl-SI" sz="2200" dirty="0" err="1">
                <a:hlinkClick r:id="rId11"/>
              </a:rPr>
              <a:t>libraries</a:t>
            </a:r>
            <a:r>
              <a:rPr lang="sl-SI" sz="2200" dirty="0">
                <a:hlinkClick r:id="rId11"/>
              </a:rPr>
              <a:t> </a:t>
            </a:r>
            <a:r>
              <a:rPr lang="sl-SI" sz="2200" dirty="0" err="1">
                <a:hlinkClick r:id="rId11"/>
              </a:rPr>
              <a:t>foster</a:t>
            </a:r>
            <a:r>
              <a:rPr lang="sl-SI" sz="2200" dirty="0">
                <a:hlinkClick r:id="rId11"/>
              </a:rPr>
              <a:t> </a:t>
            </a:r>
            <a:r>
              <a:rPr lang="sl-SI" sz="2200" dirty="0" err="1">
                <a:hlinkClick r:id="rId11"/>
              </a:rPr>
              <a:t>and</a:t>
            </a:r>
            <a:r>
              <a:rPr lang="sl-SI" sz="2200" dirty="0">
                <a:hlinkClick r:id="rId11"/>
              </a:rPr>
              <a:t> </a:t>
            </a:r>
            <a:r>
              <a:rPr lang="sl-SI" sz="2200" dirty="0" err="1">
                <a:hlinkClick r:id="rId11"/>
              </a:rPr>
              <a:t>consolidate</a:t>
            </a:r>
            <a:r>
              <a:rPr lang="sl-SI" sz="2200" dirty="0">
                <a:hlinkClick r:id="rId11"/>
              </a:rPr>
              <a:t> </a:t>
            </a:r>
            <a:r>
              <a:rPr lang="sl-SI" sz="2200" dirty="0" err="1">
                <a:hlinkClick r:id="rId11"/>
              </a:rPr>
              <a:t>local</a:t>
            </a:r>
            <a:r>
              <a:rPr lang="sl-SI" sz="2200" dirty="0">
                <a:hlinkClick r:id="rId11"/>
              </a:rPr>
              <a:t> </a:t>
            </a:r>
            <a:r>
              <a:rPr lang="sl-SI" sz="2200" dirty="0" err="1" smtClean="0">
                <a:hlinkClick r:id="rId11"/>
              </a:rPr>
              <a:t>knowledge</a:t>
            </a:r>
            <a:endParaRPr lang="sl-SI" sz="2200" dirty="0" smtClean="0"/>
          </a:p>
          <a:p>
            <a:endParaRPr lang="en-GB" dirty="0"/>
          </a:p>
        </p:txBody>
      </p:sp>
    </p:spTree>
    <p:extLst>
      <p:ext uri="{BB962C8B-B14F-4D97-AF65-F5344CB8AC3E}">
        <p14:creationId xmlns:p14="http://schemas.microsoft.com/office/powerpoint/2010/main" val="2039544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Koristen povezave</a:t>
            </a:r>
            <a:endParaRPr lang="en-GB" dirty="0"/>
          </a:p>
        </p:txBody>
      </p:sp>
      <p:sp>
        <p:nvSpPr>
          <p:cNvPr id="3" name="Content Placeholder 2"/>
          <p:cNvSpPr>
            <a:spLocks noGrp="1"/>
          </p:cNvSpPr>
          <p:nvPr>
            <p:ph idx="1"/>
          </p:nvPr>
        </p:nvSpPr>
        <p:spPr/>
        <p:txBody>
          <a:bodyPr/>
          <a:lstStyle/>
          <a:p>
            <a:r>
              <a:rPr lang="sl-SI" dirty="0">
                <a:hlinkClick r:id="rId2"/>
              </a:rPr>
              <a:t>CMEPIUS spletišče </a:t>
            </a:r>
            <a:r>
              <a:rPr lang="sl-SI" dirty="0" smtClean="0">
                <a:hlinkClick r:id="rId3"/>
              </a:rPr>
              <a:t>–</a:t>
            </a:r>
            <a:r>
              <a:rPr lang="sl-SI" dirty="0" smtClean="0">
                <a:hlinkClick r:id="rId2"/>
              </a:rPr>
              <a:t> CMEPIUS</a:t>
            </a:r>
            <a:endParaRPr lang="sl-SI" dirty="0" smtClean="0"/>
          </a:p>
          <a:p>
            <a:r>
              <a:rPr lang="sl-SI" dirty="0">
                <a:hlinkClick r:id="rId4"/>
              </a:rPr>
              <a:t>Primeri dobrih praks </a:t>
            </a:r>
            <a:r>
              <a:rPr lang="sl-SI" dirty="0" smtClean="0">
                <a:hlinkClick r:id="rId3"/>
              </a:rPr>
              <a:t>–</a:t>
            </a:r>
            <a:r>
              <a:rPr lang="sl-SI" dirty="0" smtClean="0">
                <a:hlinkClick r:id="rId4"/>
              </a:rPr>
              <a:t> CMEPIUS</a:t>
            </a:r>
            <a:endParaRPr lang="sl-SI" dirty="0" smtClean="0"/>
          </a:p>
          <a:p>
            <a:r>
              <a:rPr lang="sl-SI" dirty="0">
                <a:hlinkClick r:id="rId5"/>
              </a:rPr>
              <a:t>Mednarodno sodelovanje - CMEPIUS</a:t>
            </a:r>
            <a:endParaRPr lang="sl-SI" dirty="0" smtClean="0">
              <a:hlinkClick r:id="rId3"/>
            </a:endParaRPr>
          </a:p>
          <a:p>
            <a:r>
              <a:rPr lang="sl-SI" dirty="0" smtClean="0">
                <a:hlinkClick r:id="rId3"/>
              </a:rPr>
              <a:t>Serija </a:t>
            </a:r>
            <a:r>
              <a:rPr lang="sl-SI" dirty="0" err="1">
                <a:hlinkClick r:id="rId3"/>
              </a:rPr>
              <a:t>podkastov</a:t>
            </a:r>
            <a:r>
              <a:rPr lang="sl-SI" dirty="0">
                <a:hlinkClick r:id="rId3"/>
              </a:rPr>
              <a:t>: Erasmus+ </a:t>
            </a:r>
            <a:r>
              <a:rPr lang="sl-SI" dirty="0" err="1">
                <a:hlinkClick r:id="rId3"/>
              </a:rPr>
              <a:t>Revealed</a:t>
            </a:r>
            <a:r>
              <a:rPr lang="sl-SI" dirty="0">
                <a:hlinkClick r:id="rId3"/>
              </a:rPr>
              <a:t> | EPALE (europa.eu</a:t>
            </a:r>
            <a:r>
              <a:rPr lang="sl-SI" dirty="0" smtClean="0">
                <a:hlinkClick r:id="rId3"/>
              </a:rPr>
              <a:t>)</a:t>
            </a:r>
            <a:endParaRPr lang="sl-SI" dirty="0" smtClean="0"/>
          </a:p>
          <a:p>
            <a:r>
              <a:rPr lang="sl-SI" dirty="0" err="1" smtClean="0">
                <a:hlinkClick r:id="rId6"/>
              </a:rPr>
              <a:t>Podkast</a:t>
            </a:r>
            <a:r>
              <a:rPr lang="sl-SI" dirty="0" smtClean="0">
                <a:hlinkClick r:id="rId6"/>
              </a:rPr>
              <a:t> </a:t>
            </a:r>
            <a:r>
              <a:rPr lang="sl-SI" dirty="0">
                <a:hlinkClick r:id="rId6"/>
              </a:rPr>
              <a:t>EPALE - Mobilnost v izobraževanju odraslih: kako in zakaj </a:t>
            </a:r>
            <a:r>
              <a:rPr lang="sl-SI" dirty="0" smtClean="0">
                <a:hlinkClick r:id="rId6"/>
              </a:rPr>
              <a:t>| </a:t>
            </a:r>
            <a:r>
              <a:rPr lang="sl-SI" dirty="0">
                <a:hlinkClick r:id="rId6"/>
              </a:rPr>
              <a:t>EPALE (europa.eu</a:t>
            </a:r>
            <a:r>
              <a:rPr lang="sl-SI" dirty="0" smtClean="0">
                <a:hlinkClick r:id="rId6"/>
              </a:rPr>
              <a:t>)</a:t>
            </a:r>
            <a:endParaRPr lang="sl-SI" dirty="0" smtClean="0"/>
          </a:p>
          <a:p>
            <a:r>
              <a:rPr lang="sl-SI" dirty="0" smtClean="0">
                <a:hlinkClick r:id="rId7"/>
              </a:rPr>
              <a:t>Posodobljen </a:t>
            </a:r>
            <a:r>
              <a:rPr lang="sl-SI" dirty="0">
                <a:hlinkClick r:id="rId7"/>
              </a:rPr>
              <a:t>EPALE MOOC: Finančne priložnosti programa Erasmus+ za izvajalce izobraževanja odraslih" | EPALE (europa.eu</a:t>
            </a:r>
            <a:r>
              <a:rPr lang="sl-SI" dirty="0" smtClean="0">
                <a:hlinkClick r:id="rId7"/>
              </a:rPr>
              <a:t>)</a:t>
            </a:r>
            <a:endParaRPr lang="sl-SI" dirty="0" smtClean="0"/>
          </a:p>
          <a:p>
            <a:r>
              <a:rPr lang="sl-SI" dirty="0" smtClean="0">
                <a:hlinkClick r:id="rId8"/>
              </a:rPr>
              <a:t>Priprava </a:t>
            </a:r>
            <a:r>
              <a:rPr lang="sl-SI" dirty="0">
                <a:hlinkClick r:id="rId8"/>
              </a:rPr>
              <a:t>vaše prijave za program Erasmus+: 10 nasvetov za uspeh | EPALE (europa.eu</a:t>
            </a:r>
            <a:r>
              <a:rPr lang="sl-SI" dirty="0" smtClean="0">
                <a:hlinkClick r:id="rId8"/>
              </a:rPr>
              <a:t>)</a:t>
            </a:r>
            <a:endParaRPr lang="sl-SI" dirty="0" smtClean="0"/>
          </a:p>
          <a:p>
            <a:r>
              <a:rPr lang="sl-SI" dirty="0">
                <a:hlinkClick r:id="rId9"/>
              </a:rPr>
              <a:t>ERASMUS+ za izobraževanje odraslih: učenje in mreženje po Evropi | EPALE (europa.eu)</a:t>
            </a:r>
            <a:endParaRPr lang="en-GB" dirty="0"/>
          </a:p>
        </p:txBody>
      </p:sp>
    </p:spTree>
    <p:extLst>
      <p:ext uri="{BB962C8B-B14F-4D97-AF65-F5344CB8AC3E}">
        <p14:creationId xmlns:p14="http://schemas.microsoft.com/office/powerpoint/2010/main" val="278278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sl-SI" dirty="0" smtClean="0"/>
              <a:t>Na udeležence</a:t>
            </a:r>
            <a:endParaRPr lang="en-GB" dirty="0"/>
          </a:p>
        </p:txBody>
      </p:sp>
      <p:sp>
        <p:nvSpPr>
          <p:cNvPr id="7" name="Content Placeholder 6"/>
          <p:cNvSpPr>
            <a:spLocks noGrp="1"/>
          </p:cNvSpPr>
          <p:nvPr>
            <p:ph sz="half" idx="2"/>
          </p:nvPr>
        </p:nvSpPr>
        <p:spPr/>
        <p:txBody>
          <a:bodyPr>
            <a:normAutofit/>
          </a:bodyPr>
          <a:lstStyle/>
          <a:p>
            <a:r>
              <a:rPr lang="sl-SI" sz="1800" dirty="0" smtClean="0"/>
              <a:t>boljše spretnosti in kompetence</a:t>
            </a:r>
          </a:p>
          <a:p>
            <a:r>
              <a:rPr lang="sl-SI" sz="1800" dirty="0" smtClean="0"/>
              <a:t>večja motivacija za strokovni razvoj</a:t>
            </a:r>
          </a:p>
          <a:p>
            <a:r>
              <a:rPr lang="sl-SI" sz="1800" dirty="0" smtClean="0"/>
              <a:t>preizkušanje novih praks</a:t>
            </a:r>
          </a:p>
          <a:p>
            <a:r>
              <a:rPr lang="sl-SI" sz="1800" dirty="0" smtClean="0"/>
              <a:t>boljša samopodoba in samozavest</a:t>
            </a:r>
          </a:p>
          <a:p>
            <a:r>
              <a:rPr lang="sl-SI" sz="1800" dirty="0" smtClean="0"/>
              <a:t>zavedanje vrednot EU</a:t>
            </a:r>
          </a:p>
          <a:p>
            <a:r>
              <a:rPr lang="sl-SI" sz="1800" dirty="0" smtClean="0"/>
              <a:t>boljše pedagoško znanje</a:t>
            </a:r>
            <a:endParaRPr lang="en-GB" sz="1800" dirty="0"/>
          </a:p>
        </p:txBody>
      </p:sp>
      <p:sp>
        <p:nvSpPr>
          <p:cNvPr id="8" name="Text Placeholder 7"/>
          <p:cNvSpPr>
            <a:spLocks noGrp="1"/>
          </p:cNvSpPr>
          <p:nvPr>
            <p:ph type="body" sz="quarter" idx="3"/>
          </p:nvPr>
        </p:nvSpPr>
        <p:spPr/>
        <p:txBody>
          <a:bodyPr/>
          <a:lstStyle/>
          <a:p>
            <a:r>
              <a:rPr lang="sl-SI" dirty="0" smtClean="0"/>
              <a:t>Na organizacije</a:t>
            </a:r>
            <a:endParaRPr lang="en-GB" dirty="0"/>
          </a:p>
        </p:txBody>
      </p:sp>
      <p:sp>
        <p:nvSpPr>
          <p:cNvPr id="9" name="Content Placeholder 8"/>
          <p:cNvSpPr>
            <a:spLocks noGrp="1"/>
          </p:cNvSpPr>
          <p:nvPr>
            <p:ph sz="quarter" idx="4"/>
          </p:nvPr>
        </p:nvSpPr>
        <p:spPr>
          <a:xfrm>
            <a:off x="4385999" y="2640650"/>
            <a:ext cx="3906353" cy="3272787"/>
          </a:xfrm>
        </p:spPr>
        <p:txBody>
          <a:bodyPr>
            <a:normAutofit/>
          </a:bodyPr>
          <a:lstStyle/>
          <a:p>
            <a:r>
              <a:rPr lang="sl-SI" sz="1900" dirty="0" smtClean="0"/>
              <a:t>izvajanje novih metod poučevanja, novih organizacijskih praks</a:t>
            </a:r>
          </a:p>
          <a:p>
            <a:r>
              <a:rPr lang="sl-SI" sz="1900" dirty="0" smtClean="0"/>
              <a:t>okrepljeno mreženje</a:t>
            </a:r>
          </a:p>
          <a:p>
            <a:r>
              <a:rPr lang="sl-SI" sz="1900" dirty="0" smtClean="0"/>
              <a:t>krepitev dolgoročnih partnerstev</a:t>
            </a:r>
          </a:p>
          <a:p>
            <a:r>
              <a:rPr lang="sl-SI" sz="1900" dirty="0" smtClean="0"/>
              <a:t>internacionalizacija organizacije</a:t>
            </a:r>
          </a:p>
          <a:p>
            <a:r>
              <a:rPr lang="sl-SI" sz="1900" dirty="0" smtClean="0"/>
              <a:t>prilagajanje digitalnemu prehodu</a:t>
            </a:r>
          </a:p>
          <a:p>
            <a:r>
              <a:rPr lang="sl-SI" sz="1900" dirty="0" smtClean="0"/>
              <a:t>večanje zmogljivosti z uvajanjem dobrih praks, inovativnih metod in orodij poučevanja in učenja</a:t>
            </a:r>
          </a:p>
          <a:p>
            <a:endParaRPr lang="en-GB" dirty="0"/>
          </a:p>
        </p:txBody>
      </p:sp>
      <p:sp>
        <p:nvSpPr>
          <p:cNvPr id="4" name="Title 3"/>
          <p:cNvSpPr>
            <a:spLocks noGrp="1"/>
          </p:cNvSpPr>
          <p:nvPr>
            <p:ph type="title"/>
          </p:nvPr>
        </p:nvSpPr>
        <p:spPr/>
        <p:txBody>
          <a:bodyPr/>
          <a:lstStyle/>
          <a:p>
            <a:r>
              <a:rPr lang="sl-SI" dirty="0" smtClean="0"/>
              <a:t>Zakaj </a:t>
            </a:r>
            <a:r>
              <a:rPr lang="sl-SI" dirty="0"/>
              <a:t>mednarodno sodelovanje? </a:t>
            </a:r>
            <a:r>
              <a:rPr lang="sl-SI" dirty="0" smtClean="0"/>
              <a:t/>
            </a:r>
            <a:br>
              <a:rPr lang="sl-SI" dirty="0" smtClean="0"/>
            </a:br>
            <a:r>
              <a:rPr lang="sl-SI" dirty="0"/>
              <a:t>U</a:t>
            </a:r>
            <a:r>
              <a:rPr lang="sl-SI" dirty="0" smtClean="0"/>
              <a:t>činki </a:t>
            </a:r>
            <a:r>
              <a:rPr lang="sl-SI" dirty="0"/>
              <a:t>programa Erasmus+</a:t>
            </a:r>
            <a:endParaRPr lang="en-GB" dirty="0"/>
          </a:p>
        </p:txBody>
      </p:sp>
      <p:sp>
        <p:nvSpPr>
          <p:cNvPr id="10" name="Text Placeholder 9"/>
          <p:cNvSpPr>
            <a:spLocks noGrp="1"/>
          </p:cNvSpPr>
          <p:nvPr>
            <p:ph type="body" sz="quarter" idx="10"/>
          </p:nvPr>
        </p:nvSpPr>
        <p:spPr>
          <a:xfrm>
            <a:off x="8812305" y="1803163"/>
            <a:ext cx="2539905" cy="725725"/>
          </a:xfrm>
        </p:spPr>
        <p:txBody>
          <a:bodyPr/>
          <a:lstStyle/>
          <a:p>
            <a:r>
              <a:rPr lang="sl-SI" dirty="0" smtClean="0"/>
              <a:t>Na sistemsko raven</a:t>
            </a:r>
            <a:endParaRPr lang="en-GB" dirty="0"/>
          </a:p>
        </p:txBody>
      </p:sp>
      <p:sp>
        <p:nvSpPr>
          <p:cNvPr id="11" name="Content Placeholder 10"/>
          <p:cNvSpPr>
            <a:spLocks noGrp="1"/>
          </p:cNvSpPr>
          <p:nvPr>
            <p:ph sz="quarter" idx="11"/>
          </p:nvPr>
        </p:nvSpPr>
        <p:spPr>
          <a:xfrm>
            <a:off x="8686801" y="2631838"/>
            <a:ext cx="2814918" cy="3272787"/>
          </a:xfrm>
        </p:spPr>
        <p:txBody>
          <a:bodyPr>
            <a:normAutofit/>
          </a:bodyPr>
          <a:lstStyle/>
          <a:p>
            <a:r>
              <a:rPr lang="sl-SI" sz="1800" dirty="0" smtClean="0"/>
              <a:t>evropeizacija </a:t>
            </a:r>
            <a:r>
              <a:rPr lang="sl-SI" sz="1800" dirty="0" smtClean="0"/>
              <a:t>izobraževalnega sistema (teme in prednostne naloge)</a:t>
            </a:r>
          </a:p>
          <a:p>
            <a:r>
              <a:rPr lang="sl-SI" sz="1800" dirty="0"/>
              <a:t>b</a:t>
            </a:r>
            <a:r>
              <a:rPr lang="sl-SI" sz="1800" dirty="0" smtClean="0"/>
              <a:t>olj </a:t>
            </a:r>
            <a:r>
              <a:rPr lang="sl-SI" sz="1800" dirty="0" smtClean="0"/>
              <a:t>vključujoč, inovativen in digitalni izobraževalni sistem</a:t>
            </a:r>
            <a:endParaRPr lang="en-GB" sz="1800" dirty="0"/>
          </a:p>
        </p:txBody>
      </p:sp>
    </p:spTree>
    <p:extLst>
      <p:ext uri="{BB962C8B-B14F-4D97-AF65-F5344CB8AC3E}">
        <p14:creationId xmlns:p14="http://schemas.microsoft.com/office/powerpoint/2010/main" val="1497113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582011" y="1129820"/>
            <a:ext cx="5055392" cy="1669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000" b="1" dirty="0" smtClean="0">
                <a:solidFill>
                  <a:schemeClr val="tx1"/>
                </a:solidFill>
                <a:hlinkClick r:id="rId3"/>
              </a:rPr>
              <a:t>Erasmus dnevi 2024</a:t>
            </a:r>
            <a:endParaRPr lang="sl-SI" sz="2000" b="1" dirty="0">
              <a:solidFill>
                <a:schemeClr val="tx1"/>
              </a:solidFill>
            </a:endParaRPr>
          </a:p>
          <a:p>
            <a:pPr>
              <a:lnSpc>
                <a:spcPct val="100000"/>
              </a:lnSpc>
            </a:pPr>
            <a:r>
              <a:rPr lang="sl-SI" sz="1800" dirty="0">
                <a:solidFill>
                  <a:schemeClr val="tx1"/>
                </a:solidFill>
              </a:rPr>
              <a:t>Od </a:t>
            </a:r>
            <a:r>
              <a:rPr lang="sl-SI" sz="1800" dirty="0" smtClean="0">
                <a:solidFill>
                  <a:schemeClr val="tx1"/>
                </a:solidFill>
              </a:rPr>
              <a:t>14. </a:t>
            </a:r>
            <a:r>
              <a:rPr lang="sl-SI" sz="1800" dirty="0">
                <a:solidFill>
                  <a:schemeClr val="tx1"/>
                </a:solidFill>
              </a:rPr>
              <a:t>do </a:t>
            </a:r>
            <a:r>
              <a:rPr lang="sl-SI" sz="1800" dirty="0" smtClean="0">
                <a:solidFill>
                  <a:schemeClr val="tx1"/>
                </a:solidFill>
              </a:rPr>
              <a:t>19. </a:t>
            </a:r>
            <a:r>
              <a:rPr lang="sl-SI" sz="1800" dirty="0">
                <a:solidFill>
                  <a:schemeClr val="tx1"/>
                </a:solidFill>
              </a:rPr>
              <a:t>oktobra </a:t>
            </a:r>
            <a:r>
              <a:rPr lang="sl-SI" sz="1800" dirty="0" smtClean="0">
                <a:solidFill>
                  <a:schemeClr val="tx1"/>
                </a:solidFill>
              </a:rPr>
              <a:t>2024.</a:t>
            </a:r>
            <a:endParaRPr lang="sl-SI" sz="1800" dirty="0">
              <a:solidFill>
                <a:schemeClr val="tx1"/>
              </a:solidFill>
            </a:endParaRPr>
          </a:p>
          <a:p>
            <a:pPr>
              <a:lnSpc>
                <a:spcPct val="100000"/>
              </a:lnSpc>
            </a:pPr>
            <a:r>
              <a:rPr lang="sl-SI" sz="1800" dirty="0">
                <a:solidFill>
                  <a:schemeClr val="tx1"/>
                </a:solidFill>
              </a:rPr>
              <a:t>6 dni, da Evropa zasije!</a:t>
            </a:r>
          </a:p>
          <a:p>
            <a:pPr>
              <a:lnSpc>
                <a:spcPct val="100000"/>
              </a:lnSpc>
            </a:pPr>
            <a:r>
              <a:rPr lang="sl-SI" sz="1800" dirty="0">
                <a:solidFill>
                  <a:schemeClr val="tx1"/>
                </a:solidFill>
              </a:rPr>
              <a:t>Izvrstna priložnost za promocijo vašega projekta.</a:t>
            </a:r>
          </a:p>
        </p:txBody>
      </p:sp>
      <p:sp>
        <p:nvSpPr>
          <p:cNvPr id="8" name="Rectangle 7"/>
          <p:cNvSpPr/>
          <p:nvPr/>
        </p:nvSpPr>
        <p:spPr>
          <a:xfrm>
            <a:off x="1230225" y="332711"/>
            <a:ext cx="7997665" cy="707886"/>
          </a:xfrm>
          <a:prstGeom prst="rect">
            <a:avLst/>
          </a:prstGeom>
        </p:spPr>
        <p:txBody>
          <a:bodyPr wrap="square">
            <a:spAutoFit/>
          </a:bodyPr>
          <a:lstStyle/>
          <a:p>
            <a:r>
              <a:rPr lang="sl-SI" sz="4000" b="1" dirty="0">
                <a:solidFill>
                  <a:schemeClr val="accent6">
                    <a:lumMod val="50000"/>
                  </a:schemeClr>
                </a:solidFill>
              </a:rPr>
              <a:t>Aktualne </a:t>
            </a:r>
            <a:r>
              <a:rPr lang="sl-SI" sz="4000" b="1" dirty="0" smtClean="0">
                <a:solidFill>
                  <a:schemeClr val="accent6">
                    <a:lumMod val="50000"/>
                  </a:schemeClr>
                </a:solidFill>
              </a:rPr>
              <a:t>pobude in dogodki</a:t>
            </a:r>
            <a:endParaRPr lang="en-GB" sz="4000" b="1" dirty="0">
              <a:solidFill>
                <a:schemeClr val="accent6">
                  <a:lumMod val="50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405" y="2798868"/>
            <a:ext cx="3076482" cy="3076482"/>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3953" y="2792720"/>
            <a:ext cx="5884564" cy="3088778"/>
          </a:xfrm>
          <a:prstGeom prst="rect">
            <a:avLst/>
          </a:prstGeom>
        </p:spPr>
      </p:pic>
      <p:sp>
        <p:nvSpPr>
          <p:cNvPr id="9" name="Content Placeholder 1"/>
          <p:cNvSpPr txBox="1">
            <a:spLocks/>
          </p:cNvSpPr>
          <p:nvPr/>
        </p:nvSpPr>
        <p:spPr>
          <a:xfrm>
            <a:off x="5703953" y="1123672"/>
            <a:ext cx="5884564" cy="1669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000" b="1" dirty="0" smtClean="0">
                <a:solidFill>
                  <a:schemeClr val="tx1"/>
                </a:solidFill>
                <a:hlinkClick r:id="rId6"/>
              </a:rPr>
              <a:t>Konferenca skupnosti EPALE 2024</a:t>
            </a:r>
            <a:endParaRPr lang="sl-SI" sz="2000" b="1" dirty="0">
              <a:solidFill>
                <a:schemeClr val="tx1"/>
              </a:solidFill>
            </a:endParaRPr>
          </a:p>
          <a:p>
            <a:pPr>
              <a:lnSpc>
                <a:spcPct val="100000"/>
              </a:lnSpc>
            </a:pPr>
            <a:r>
              <a:rPr lang="sl-SI" sz="1800" dirty="0" smtClean="0">
                <a:solidFill>
                  <a:schemeClr val="tx1"/>
                </a:solidFill>
              </a:rPr>
              <a:t>od 15. </a:t>
            </a:r>
            <a:r>
              <a:rPr lang="sl-SI" sz="1800" dirty="0">
                <a:solidFill>
                  <a:schemeClr val="tx1"/>
                </a:solidFill>
              </a:rPr>
              <a:t>do </a:t>
            </a:r>
            <a:r>
              <a:rPr lang="sl-SI" sz="1800" dirty="0" smtClean="0">
                <a:solidFill>
                  <a:schemeClr val="tx1"/>
                </a:solidFill>
              </a:rPr>
              <a:t>17. </a:t>
            </a:r>
            <a:r>
              <a:rPr lang="sl-SI" sz="1800" dirty="0">
                <a:solidFill>
                  <a:schemeClr val="tx1"/>
                </a:solidFill>
              </a:rPr>
              <a:t>oktobra </a:t>
            </a:r>
            <a:r>
              <a:rPr lang="sl-SI" sz="1800" dirty="0" smtClean="0">
                <a:solidFill>
                  <a:schemeClr val="tx1"/>
                </a:solidFill>
              </a:rPr>
              <a:t>2024, hibridno</a:t>
            </a:r>
            <a:endParaRPr lang="sl-SI" sz="1800" dirty="0">
              <a:solidFill>
                <a:schemeClr val="tx1"/>
              </a:solidFill>
            </a:endParaRPr>
          </a:p>
          <a:p>
            <a:pPr>
              <a:lnSpc>
                <a:spcPct val="100000"/>
              </a:lnSpc>
            </a:pPr>
            <a:r>
              <a:rPr lang="sl-SI" sz="1800" dirty="0" smtClean="0">
                <a:solidFill>
                  <a:schemeClr val="tx1"/>
                </a:solidFill>
              </a:rPr>
              <a:t>Trije tematski dnevi z zanimivimi govorci</a:t>
            </a:r>
            <a:endParaRPr lang="sl-SI" sz="1800" dirty="0">
              <a:solidFill>
                <a:schemeClr val="tx1"/>
              </a:solidFill>
            </a:endParaRPr>
          </a:p>
          <a:p>
            <a:pPr>
              <a:lnSpc>
                <a:spcPct val="100000"/>
              </a:lnSpc>
            </a:pPr>
            <a:r>
              <a:rPr lang="sl-SI" sz="1800" dirty="0" smtClean="0">
                <a:solidFill>
                  <a:schemeClr val="tx1"/>
                </a:solidFill>
              </a:rPr>
              <a:t>Teden dni prej interaktivna delavnica: </a:t>
            </a:r>
            <a:r>
              <a:rPr lang="sl-SI" sz="1800" b="1" dirty="0" smtClean="0">
                <a:solidFill>
                  <a:schemeClr val="tx1"/>
                </a:solidFill>
                <a:hlinkClick r:id="rId7"/>
              </a:rPr>
              <a:t>Knjižni klub EU</a:t>
            </a:r>
            <a:endParaRPr lang="sl-SI" sz="1800" b="1" dirty="0">
              <a:solidFill>
                <a:schemeClr val="tx1"/>
              </a:solidFill>
            </a:endParaRPr>
          </a:p>
        </p:txBody>
      </p:sp>
    </p:spTree>
    <p:extLst>
      <p:ext uri="{BB962C8B-B14F-4D97-AF65-F5344CB8AC3E}">
        <p14:creationId xmlns:p14="http://schemas.microsoft.com/office/powerpoint/2010/main" val="6644903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147" y="148558"/>
            <a:ext cx="9037638" cy="1022515"/>
          </a:xfrm>
        </p:spPr>
        <p:txBody>
          <a:bodyPr>
            <a:normAutofit/>
          </a:bodyPr>
          <a:lstStyle/>
          <a:p>
            <a:r>
              <a:rPr lang="en-US" sz="3200" dirty="0" err="1" smtClean="0"/>
              <a:t>Kontakt</a:t>
            </a:r>
            <a:r>
              <a:rPr lang="sl-SI" sz="3200" dirty="0" smtClean="0"/>
              <a:t>i:</a:t>
            </a:r>
            <a:endParaRPr lang="sl-SI" dirty="0"/>
          </a:p>
        </p:txBody>
      </p:sp>
      <p:sp>
        <p:nvSpPr>
          <p:cNvPr id="3" name="Content Placeholder 2"/>
          <p:cNvSpPr>
            <a:spLocks noGrp="1"/>
          </p:cNvSpPr>
          <p:nvPr>
            <p:ph sz="quarter" idx="4294967295"/>
          </p:nvPr>
        </p:nvSpPr>
        <p:spPr>
          <a:xfrm>
            <a:off x="434056" y="1364659"/>
            <a:ext cx="4070636" cy="4845050"/>
          </a:xfrm>
        </p:spPr>
        <p:txBody>
          <a:bodyPr>
            <a:normAutofit/>
          </a:bodyPr>
          <a:lstStyle/>
          <a:p>
            <a:pPr marL="0" indent="0">
              <a:buNone/>
            </a:pPr>
            <a:r>
              <a:rPr lang="en-US" sz="1800" dirty="0" smtClean="0"/>
              <a:t>Špela Močilnikar</a:t>
            </a:r>
            <a:endParaRPr lang="sl-SI" sz="1800" dirty="0" smtClean="0"/>
          </a:p>
          <a:p>
            <a:pPr>
              <a:spcBef>
                <a:spcPts val="0"/>
              </a:spcBef>
            </a:pPr>
            <a:r>
              <a:rPr lang="sl-SI" sz="1700" b="1" dirty="0" smtClean="0"/>
              <a:t>KA120 -akreditacije</a:t>
            </a:r>
          </a:p>
          <a:p>
            <a:pPr>
              <a:spcBef>
                <a:spcPts val="0"/>
              </a:spcBef>
            </a:pPr>
            <a:r>
              <a:rPr lang="sl-SI" sz="1700" dirty="0" smtClean="0"/>
              <a:t>KA121 - akreditirani projekti mobilnosti</a:t>
            </a:r>
            <a:endParaRPr lang="en-US" sz="1700" dirty="0"/>
          </a:p>
          <a:p>
            <a:pPr>
              <a:spcBef>
                <a:spcPts val="0"/>
              </a:spcBef>
            </a:pPr>
            <a:r>
              <a:rPr lang="en-US" sz="1700" dirty="0">
                <a:hlinkClick r:id="rId3"/>
              </a:rPr>
              <a:t>spela.mocilnikar@cmepius.si</a:t>
            </a:r>
            <a:endParaRPr lang="en-US" sz="1700" dirty="0"/>
          </a:p>
          <a:p>
            <a:pPr>
              <a:spcBef>
                <a:spcPts val="0"/>
              </a:spcBef>
            </a:pPr>
            <a:r>
              <a:rPr lang="en-US" sz="1700" dirty="0"/>
              <a:t>01/6209 – 480</a:t>
            </a:r>
          </a:p>
          <a:p>
            <a:pPr marL="0" indent="0">
              <a:buNone/>
            </a:pPr>
            <a:endParaRPr lang="sl-SI" sz="1800" dirty="0"/>
          </a:p>
          <a:p>
            <a:pPr marL="0" indent="0">
              <a:buNone/>
            </a:pPr>
            <a:r>
              <a:rPr lang="sl-SI" sz="1800" dirty="0" smtClean="0"/>
              <a:t>Peter Došen</a:t>
            </a:r>
          </a:p>
          <a:p>
            <a:pPr>
              <a:spcBef>
                <a:spcPts val="0"/>
              </a:spcBef>
            </a:pPr>
            <a:r>
              <a:rPr lang="sl-SI" sz="1600" b="1" dirty="0" smtClean="0"/>
              <a:t>KA122 </a:t>
            </a:r>
            <a:r>
              <a:rPr lang="sl-SI" sz="1600" b="1" dirty="0" err="1" smtClean="0"/>
              <a:t>neakreditirani</a:t>
            </a:r>
            <a:r>
              <a:rPr lang="sl-SI" sz="1600" b="1" dirty="0" smtClean="0"/>
              <a:t> projekti mobilnosti</a:t>
            </a:r>
          </a:p>
          <a:p>
            <a:pPr>
              <a:spcBef>
                <a:spcPts val="0"/>
              </a:spcBef>
            </a:pPr>
            <a:r>
              <a:rPr lang="sl-SI" sz="1600" b="1" dirty="0" smtClean="0"/>
              <a:t>KA210 – manjša partnerstva</a:t>
            </a:r>
            <a:endParaRPr lang="en-US" sz="1600" b="1" dirty="0"/>
          </a:p>
          <a:p>
            <a:pPr>
              <a:spcBef>
                <a:spcPts val="0"/>
              </a:spcBef>
            </a:pPr>
            <a:r>
              <a:rPr lang="sl-SI" sz="1600" dirty="0" smtClean="0">
                <a:hlinkClick r:id="rId4"/>
              </a:rPr>
              <a:t>peter</a:t>
            </a:r>
            <a:r>
              <a:rPr lang="en-US" sz="1600" dirty="0" smtClean="0">
                <a:hlinkClick r:id="rId4"/>
              </a:rPr>
              <a:t>.</a:t>
            </a:r>
            <a:r>
              <a:rPr lang="sl-SI" sz="1600" dirty="0" err="1" smtClean="0">
                <a:hlinkClick r:id="rId4"/>
              </a:rPr>
              <a:t>dosen</a:t>
            </a:r>
            <a:r>
              <a:rPr lang="en-US" sz="1600" dirty="0" smtClean="0">
                <a:hlinkClick r:id="rId4"/>
              </a:rPr>
              <a:t>@cmepius.si</a:t>
            </a:r>
            <a:endParaRPr lang="en-US" sz="1600" dirty="0"/>
          </a:p>
          <a:p>
            <a:pPr>
              <a:spcBef>
                <a:spcPts val="0"/>
              </a:spcBef>
            </a:pPr>
            <a:r>
              <a:rPr lang="en-US" sz="1600" dirty="0" smtClean="0"/>
              <a:t>01/6209-4</a:t>
            </a:r>
            <a:r>
              <a:rPr lang="sl-SI" sz="1600" dirty="0" smtClean="0"/>
              <a:t>77</a:t>
            </a:r>
            <a:endParaRPr lang="en-US" sz="1600" dirty="0"/>
          </a:p>
          <a:p>
            <a:pPr marL="0" indent="0">
              <a:buNone/>
            </a:pPr>
            <a:endParaRPr lang="en-US" sz="1800" dirty="0"/>
          </a:p>
          <a:p>
            <a:pPr marL="0" indent="0">
              <a:spcBef>
                <a:spcPts val="0"/>
              </a:spcBef>
              <a:buNone/>
            </a:pPr>
            <a:r>
              <a:rPr lang="en-US" sz="1800" dirty="0"/>
              <a:t>Ana Stanovnik </a:t>
            </a:r>
            <a:r>
              <a:rPr lang="en-US" sz="1800" dirty="0" smtClean="0"/>
              <a:t>Perčič</a:t>
            </a:r>
            <a:endParaRPr lang="sl-SI" sz="1800" dirty="0" smtClean="0"/>
          </a:p>
          <a:p>
            <a:pPr>
              <a:spcBef>
                <a:spcPts val="0"/>
              </a:spcBef>
            </a:pPr>
            <a:r>
              <a:rPr lang="sl-SI" sz="1600" dirty="0"/>
              <a:t>nosilka IO</a:t>
            </a:r>
            <a:endParaRPr lang="sl-SI" sz="1600" dirty="0" smtClean="0"/>
          </a:p>
          <a:p>
            <a:pPr>
              <a:spcBef>
                <a:spcPts val="0"/>
              </a:spcBef>
            </a:pPr>
            <a:r>
              <a:rPr lang="sl-SI" sz="1600" b="1" dirty="0" smtClean="0"/>
              <a:t>KA220-sodelovalna partnerstva</a:t>
            </a:r>
            <a:endParaRPr lang="sl-SI" sz="1600" b="1" dirty="0" smtClean="0"/>
          </a:p>
          <a:p>
            <a:pPr>
              <a:spcBef>
                <a:spcPts val="0"/>
              </a:spcBef>
            </a:pPr>
            <a:r>
              <a:rPr lang="en-US" sz="1600" dirty="0" err="1" smtClean="0">
                <a:hlinkClick r:id="rId5"/>
              </a:rPr>
              <a:t>ana.stanovnik</a:t>
            </a:r>
            <a:r>
              <a:rPr lang="sl-SI" sz="1600" dirty="0">
                <a:hlinkClick r:id="rId5"/>
              </a:rPr>
              <a:t>-</a:t>
            </a:r>
            <a:r>
              <a:rPr lang="en-US" sz="1600" dirty="0" smtClean="0">
                <a:hlinkClick r:id="rId5"/>
              </a:rPr>
              <a:t>percic@cmepius.si</a:t>
            </a:r>
            <a:endParaRPr lang="sl-SI" sz="1600" dirty="0" smtClean="0"/>
          </a:p>
          <a:p>
            <a:pPr>
              <a:spcBef>
                <a:spcPts val="0"/>
              </a:spcBef>
            </a:pPr>
            <a:r>
              <a:rPr lang="en-US" sz="1600" dirty="0" smtClean="0"/>
              <a:t>01/6209 </a:t>
            </a:r>
            <a:r>
              <a:rPr lang="en-US" sz="1600" dirty="0"/>
              <a:t>– 475</a:t>
            </a:r>
            <a:endParaRPr lang="en-US" sz="1600" b="1" u="sng" dirty="0"/>
          </a:p>
          <a:p>
            <a:pPr marL="0" indent="0">
              <a:buNone/>
            </a:pPr>
            <a:endParaRPr lang="en-US" b="1" u="sng" dirty="0"/>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r="17372"/>
          <a:stretch/>
        </p:blipFill>
        <p:spPr>
          <a:xfrm>
            <a:off x="4592924" y="1274983"/>
            <a:ext cx="5598826" cy="4790347"/>
          </a:xfrm>
          <a:prstGeom prst="rect">
            <a:avLst/>
          </a:prstGeom>
        </p:spPr>
      </p:pic>
    </p:spTree>
    <p:extLst>
      <p:ext uri="{BB962C8B-B14F-4D97-AF65-F5344CB8AC3E}">
        <p14:creationId xmlns:p14="http://schemas.microsoft.com/office/powerpoint/2010/main" val="21128905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83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dirty="0"/>
              <a:t>Kako je program Erasmus+ prepoznan na področju izobraževanja odraslih?</a:t>
            </a:r>
            <a:endParaRPr lang="en-GB" dirty="0"/>
          </a:p>
        </p:txBody>
      </p:sp>
      <p:sp>
        <p:nvSpPr>
          <p:cNvPr id="9" name="Content Placeholder 8"/>
          <p:cNvSpPr>
            <a:spLocks noGrp="1"/>
          </p:cNvSpPr>
          <p:nvPr>
            <p:ph idx="1"/>
          </p:nvPr>
        </p:nvSpPr>
        <p:spPr/>
        <p:txBody>
          <a:bodyPr/>
          <a:lstStyle/>
          <a:p>
            <a:r>
              <a:rPr lang="sl-SI" dirty="0"/>
              <a:t>s</a:t>
            </a:r>
            <a:r>
              <a:rPr lang="sl-SI" dirty="0" smtClean="0"/>
              <a:t>redstvo </a:t>
            </a:r>
            <a:r>
              <a:rPr lang="sl-SI" dirty="0"/>
              <a:t>za razvoj organizacij za izobraževanje </a:t>
            </a:r>
            <a:r>
              <a:rPr lang="sl-SI" dirty="0" smtClean="0"/>
              <a:t>odraslih</a:t>
            </a:r>
            <a:endParaRPr lang="sl-SI" dirty="0" smtClean="0"/>
          </a:p>
          <a:p>
            <a:r>
              <a:rPr lang="sl-SI" dirty="0"/>
              <a:t>o</a:t>
            </a:r>
            <a:r>
              <a:rPr lang="sl-SI" dirty="0" smtClean="0"/>
              <a:t>mogoča </a:t>
            </a:r>
            <a:r>
              <a:rPr lang="sl-SI" dirty="0"/>
              <a:t>hitre rešitve pri odzivanju na aktualne izzive in potrebe </a:t>
            </a:r>
            <a:r>
              <a:rPr lang="sl-SI" dirty="0" smtClean="0"/>
              <a:t>organizacij</a:t>
            </a:r>
            <a:endParaRPr lang="sl-SI" dirty="0" smtClean="0"/>
          </a:p>
          <a:p>
            <a:r>
              <a:rPr lang="sl-SI" dirty="0" smtClean="0"/>
              <a:t>omogoča </a:t>
            </a:r>
            <a:r>
              <a:rPr lang="sl-SI" dirty="0"/>
              <a:t>vzpostavitev mednarodnega sodelovanja, učenja dobrih praks iz tujine ter refleksijo lastnega dela skozi mednarodno </a:t>
            </a:r>
            <a:r>
              <a:rPr lang="sl-SI" dirty="0" smtClean="0"/>
              <a:t>izkušnjo</a:t>
            </a:r>
            <a:endParaRPr lang="sl-SI" dirty="0" smtClean="0"/>
          </a:p>
          <a:p>
            <a:r>
              <a:rPr lang="sl-SI" dirty="0" smtClean="0"/>
              <a:t>krepi medkulturno</a:t>
            </a:r>
            <a:endParaRPr lang="sl-SI" dirty="0" smtClean="0"/>
          </a:p>
          <a:p>
            <a:r>
              <a:rPr lang="sl-SI" dirty="0"/>
              <a:t>o</a:t>
            </a:r>
            <a:r>
              <a:rPr lang="sl-SI" dirty="0" smtClean="0"/>
              <a:t>mogoča </a:t>
            </a:r>
            <a:r>
              <a:rPr lang="sl-SI" dirty="0" smtClean="0"/>
              <a:t>strokovni </a:t>
            </a:r>
            <a:r>
              <a:rPr lang="sl-SI" dirty="0"/>
              <a:t>in osebni razvoj </a:t>
            </a:r>
            <a:r>
              <a:rPr lang="sl-SI" dirty="0" smtClean="0"/>
              <a:t>osebja</a:t>
            </a:r>
            <a:endParaRPr lang="sl-SI" dirty="0" smtClean="0"/>
          </a:p>
          <a:p>
            <a:pPr marL="0" indent="0">
              <a:buNone/>
            </a:pPr>
            <a:endParaRPr lang="sl-SI" dirty="0" smtClean="0"/>
          </a:p>
          <a:p>
            <a:r>
              <a:rPr lang="sl-SI" dirty="0" smtClean="0"/>
              <a:t>krepimo </a:t>
            </a:r>
            <a:r>
              <a:rPr lang="sl-SI" dirty="0"/>
              <a:t>internacionalizacijo, razvoj organizacij, dejavnih na področju izobraževanja odraslih, ter osebni in strokovni razvoj udeležencev s financiranjem aktivnosti mobilnosti za strokovno osebje in učeče se odrasle. </a:t>
            </a:r>
            <a:endParaRPr lang="en-GB" dirty="0"/>
          </a:p>
        </p:txBody>
      </p:sp>
    </p:spTree>
    <p:extLst>
      <p:ext uri="{BB962C8B-B14F-4D97-AF65-F5344CB8AC3E}">
        <p14:creationId xmlns:p14="http://schemas.microsoft.com/office/powerpoint/2010/main" val="4099963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rgbClr val="252C64"/>
                </a:solidFill>
              </a:rPr>
              <a:t>Program Erasmus+</a:t>
            </a:r>
            <a:endParaRPr lang="sl-SI" dirty="0">
              <a:solidFill>
                <a:srgbClr val="252C64"/>
              </a:solidFill>
            </a:endParaRPr>
          </a:p>
        </p:txBody>
      </p:sp>
      <p:sp>
        <p:nvSpPr>
          <p:cNvPr id="3" name="Content Placeholder 2"/>
          <p:cNvSpPr>
            <a:spLocks noGrp="1"/>
          </p:cNvSpPr>
          <p:nvPr>
            <p:ph idx="1"/>
          </p:nvPr>
        </p:nvSpPr>
        <p:spPr>
          <a:xfrm>
            <a:off x="838200" y="1929900"/>
            <a:ext cx="10514013" cy="4087812"/>
          </a:xfrm>
        </p:spPr>
        <p:txBody>
          <a:bodyPr>
            <a:normAutofit/>
          </a:bodyPr>
          <a:lstStyle/>
          <a:p>
            <a:r>
              <a:rPr lang="sl-SI" dirty="0" smtClean="0">
                <a:solidFill>
                  <a:srgbClr val="252C64"/>
                </a:solidFill>
              </a:rPr>
              <a:t>je program Evropske unije</a:t>
            </a:r>
          </a:p>
          <a:p>
            <a:r>
              <a:rPr lang="sl-SI" dirty="0" smtClean="0">
                <a:solidFill>
                  <a:srgbClr val="252C64"/>
                </a:solidFill>
              </a:rPr>
              <a:t>naslavlja mednarodno sodelovanje na področju izobraževanja, usposabljanja, mladih in </a:t>
            </a:r>
            <a:r>
              <a:rPr lang="sl-SI" dirty="0" smtClean="0">
                <a:solidFill>
                  <a:srgbClr val="252C64"/>
                </a:solidFill>
              </a:rPr>
              <a:t>športa</a:t>
            </a:r>
            <a:endParaRPr lang="sl-SI" dirty="0" smtClean="0">
              <a:solidFill>
                <a:srgbClr val="252C64"/>
              </a:solidFill>
            </a:endParaRPr>
          </a:p>
          <a:p>
            <a:r>
              <a:rPr lang="sl-SI" dirty="0">
                <a:solidFill>
                  <a:srgbClr val="252C64"/>
                </a:solidFill>
              </a:rPr>
              <a:t>p</a:t>
            </a:r>
            <a:r>
              <a:rPr lang="sl-SI" dirty="0" smtClean="0">
                <a:solidFill>
                  <a:srgbClr val="252C64"/>
                </a:solidFill>
              </a:rPr>
              <a:t>roračun za obdobje 2021 – 2027:  </a:t>
            </a:r>
            <a:r>
              <a:rPr lang="sl-SI" u="sng" dirty="0" smtClean="0">
                <a:solidFill>
                  <a:srgbClr val="252C64"/>
                </a:solidFill>
              </a:rPr>
              <a:t>26.2 milijard evrov</a:t>
            </a:r>
            <a:r>
              <a:rPr lang="sl-SI" dirty="0" smtClean="0">
                <a:solidFill>
                  <a:srgbClr val="252C64"/>
                </a:solidFill>
              </a:rPr>
              <a:t> </a:t>
            </a:r>
          </a:p>
          <a:p>
            <a:r>
              <a:rPr lang="sl-SI" dirty="0" smtClean="0">
                <a:solidFill>
                  <a:srgbClr val="252C64"/>
                </a:solidFill>
              </a:rPr>
              <a:t>je podpora prednostnim nalogam in aktivnostim ter mehanizem za doseganje ciljev strategij EU:</a:t>
            </a:r>
          </a:p>
          <a:p>
            <a:pPr marL="0" indent="0">
              <a:buNone/>
            </a:pPr>
            <a:r>
              <a:rPr lang="sl-SI" dirty="0" smtClean="0">
                <a:solidFill>
                  <a:srgbClr val="4F81BD"/>
                </a:solidFill>
                <a:hlinkClick r:id=""/>
              </a:rPr>
              <a:t>STRATEŠKI </a:t>
            </a:r>
            <a:r>
              <a:rPr lang="sl-SI" dirty="0">
                <a:solidFill>
                  <a:srgbClr val="4F81BD"/>
                </a:solidFill>
                <a:hlinkClick r:id=""/>
              </a:rPr>
              <a:t>DOKUMENTI</a:t>
            </a:r>
            <a:r>
              <a:rPr lang="sl-SI" dirty="0">
                <a:solidFill>
                  <a:srgbClr val="4F81BD"/>
                </a:solidFill>
              </a:rPr>
              <a:t> – CMEPIUS-</a:t>
            </a:r>
            <a:r>
              <a:rPr lang="sl-SI" dirty="0" err="1">
                <a:solidFill>
                  <a:srgbClr val="4F81BD"/>
                </a:solidFill>
              </a:rPr>
              <a:t>ova</a:t>
            </a:r>
            <a:r>
              <a:rPr lang="sl-SI" dirty="0">
                <a:solidFill>
                  <a:srgbClr val="4F81BD"/>
                </a:solidFill>
              </a:rPr>
              <a:t> </a:t>
            </a:r>
            <a:r>
              <a:rPr lang="sl-SI" dirty="0" smtClean="0">
                <a:solidFill>
                  <a:srgbClr val="4F81BD"/>
                </a:solidFill>
              </a:rPr>
              <a:t>knjižnica</a:t>
            </a:r>
          </a:p>
          <a:p>
            <a:pPr lvl="1"/>
            <a:r>
              <a:rPr lang="sl-SI" dirty="0" smtClean="0">
                <a:solidFill>
                  <a:srgbClr val="252C64"/>
                </a:solidFill>
                <a:hlinkClick r:id="rId3"/>
              </a:rPr>
              <a:t>Evropski </a:t>
            </a:r>
            <a:r>
              <a:rPr lang="sl-SI" dirty="0">
                <a:solidFill>
                  <a:srgbClr val="252C64"/>
                </a:solidFill>
                <a:hlinkClick r:id="rId3"/>
              </a:rPr>
              <a:t>izobraževalni prostor</a:t>
            </a:r>
            <a:endParaRPr lang="sl-SI" dirty="0">
              <a:solidFill>
                <a:srgbClr val="252C64"/>
              </a:solidFill>
            </a:endParaRPr>
          </a:p>
          <a:p>
            <a:pPr lvl="1"/>
            <a:r>
              <a:rPr lang="sl-SI" dirty="0">
                <a:solidFill>
                  <a:srgbClr val="252C64"/>
                </a:solidFill>
                <a:hlinkClick r:id="rId4"/>
              </a:rPr>
              <a:t>Akcijski načrt o digitalnem izobraževanju </a:t>
            </a:r>
            <a:endParaRPr lang="sl-SI" dirty="0">
              <a:solidFill>
                <a:srgbClr val="252C64"/>
              </a:solidFill>
              <a:hlinkClick r:id="rId5"/>
            </a:endParaRPr>
          </a:p>
          <a:p>
            <a:pPr lvl="1"/>
            <a:r>
              <a:rPr lang="sl-SI" dirty="0">
                <a:solidFill>
                  <a:srgbClr val="252C64"/>
                </a:solidFill>
                <a:hlinkClick r:id="rId6"/>
              </a:rPr>
              <a:t>Program znanj in spretnosti za Evropo</a:t>
            </a:r>
            <a:r>
              <a:rPr lang="sl-SI" dirty="0">
                <a:solidFill>
                  <a:srgbClr val="252C64"/>
                </a:solidFill>
              </a:rPr>
              <a:t>	</a:t>
            </a:r>
          </a:p>
          <a:p>
            <a:pPr lvl="1"/>
            <a:endParaRPr lang="sl-SI" dirty="0">
              <a:solidFill>
                <a:srgbClr val="4F81BD"/>
              </a:solidFill>
            </a:endParaRPr>
          </a:p>
          <a:p>
            <a:endParaRPr lang="sl-SI" dirty="0" smtClean="0">
              <a:solidFill>
                <a:srgbClr val="252C64"/>
              </a:solidFill>
            </a:endParaRPr>
          </a:p>
          <a:p>
            <a:endParaRPr lang="sl-SI" dirty="0" smtClean="0">
              <a:solidFill>
                <a:srgbClr val="252C64"/>
              </a:solidFill>
            </a:endParaRPr>
          </a:p>
          <a:p>
            <a:endParaRPr lang="sl-SI" dirty="0" smtClean="0">
              <a:solidFill>
                <a:srgbClr val="252C64"/>
              </a:solidFill>
            </a:endParaRPr>
          </a:p>
          <a:p>
            <a:pPr>
              <a:buFontTx/>
              <a:buChar char="-"/>
            </a:pPr>
            <a:endParaRPr lang="sl-SI" dirty="0" smtClean="0">
              <a:solidFill>
                <a:srgbClr val="252C64"/>
              </a:solidFill>
            </a:endParaRPr>
          </a:p>
        </p:txBody>
      </p:sp>
      <p:sp>
        <p:nvSpPr>
          <p:cNvPr id="7" name="TextBox 6"/>
          <p:cNvSpPr txBox="1"/>
          <p:nvPr/>
        </p:nvSpPr>
        <p:spPr>
          <a:xfrm>
            <a:off x="7950468" y="6371924"/>
            <a:ext cx="2012000" cy="369332"/>
          </a:xfrm>
          <a:prstGeom prst="rect">
            <a:avLst/>
          </a:prstGeom>
          <a:noFill/>
        </p:spPr>
        <p:txBody>
          <a:bodyPr wrap="square" rtlCol="0">
            <a:spAutoFit/>
          </a:bodyPr>
          <a:lstStyle/>
          <a:p>
            <a:r>
              <a:rPr lang="sl-SI" dirty="0" smtClean="0"/>
              <a:t>3</a:t>
            </a:r>
            <a:endParaRPr lang="sl-SI" dirty="0"/>
          </a:p>
        </p:txBody>
      </p:sp>
      <p:pic>
        <p:nvPicPr>
          <p:cNvPr id="6" name="Picture 5"/>
          <p:cNvPicPr/>
          <p:nvPr/>
        </p:nvPicPr>
        <p:blipFill>
          <a:blip r:embed="rId7">
            <a:extLst>
              <a:ext uri="{28A0092B-C50C-407E-A947-70E740481C1C}">
                <a14:useLocalDpi xmlns:a14="http://schemas.microsoft.com/office/drawing/2010/main" val="0"/>
              </a:ext>
            </a:extLst>
          </a:blip>
          <a:stretch>
            <a:fillRect/>
          </a:stretch>
        </p:blipFill>
        <p:spPr>
          <a:xfrm>
            <a:off x="8169683" y="1312549"/>
            <a:ext cx="1573570" cy="587548"/>
          </a:xfrm>
          <a:prstGeom prst="rect">
            <a:avLst/>
          </a:prstGeom>
        </p:spPr>
      </p:pic>
      <p:cxnSp>
        <p:nvCxnSpPr>
          <p:cNvPr id="8" name="Straight Arrow Connector 7"/>
          <p:cNvCxnSpPr/>
          <p:nvPr/>
        </p:nvCxnSpPr>
        <p:spPr>
          <a:xfrm>
            <a:off x="9200147" y="1804737"/>
            <a:ext cx="537411" cy="5534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67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Poslanstvo programa Erasmus+</a:t>
            </a:r>
            <a:endParaRPr lang="en-GB" dirty="0"/>
          </a:p>
        </p:txBody>
      </p:sp>
      <p:sp>
        <p:nvSpPr>
          <p:cNvPr id="3" name="Content Placeholder 2"/>
          <p:cNvSpPr>
            <a:spLocks noGrp="1"/>
          </p:cNvSpPr>
          <p:nvPr>
            <p:ph idx="1"/>
          </p:nvPr>
        </p:nvSpPr>
        <p:spPr>
          <a:xfrm>
            <a:off x="838200" y="1825626"/>
            <a:ext cx="9506804" cy="4087812"/>
          </a:xfrm>
        </p:spPr>
        <p:txBody>
          <a:bodyPr/>
          <a:lstStyle/>
          <a:p>
            <a:pPr marL="0" indent="0">
              <a:lnSpc>
                <a:spcPct val="150000"/>
              </a:lnSpc>
              <a:buNone/>
            </a:pPr>
            <a:r>
              <a:rPr lang="sl-SI" sz="2000" i="1" dirty="0"/>
              <a:t>Splošni </a:t>
            </a:r>
            <a:r>
              <a:rPr lang="sl-SI" sz="2000" b="1" i="1" dirty="0"/>
              <a:t>cilj programa je podpirati profesionalni, družbeni, izobraževalni in osebni razvoj posameznikov</a:t>
            </a:r>
            <a:r>
              <a:rPr lang="sl-SI" sz="2000" i="1" dirty="0"/>
              <a:t> </a:t>
            </a:r>
            <a:r>
              <a:rPr lang="sl-SI" sz="2000" dirty="0"/>
              <a:t>s področja izobraževanja, usposabljanja, mladine in športa, v Evropi in širše, s čimer </a:t>
            </a:r>
            <a:r>
              <a:rPr lang="sl-SI" sz="2000" b="1" i="1" dirty="0"/>
              <a:t>prispeva k trajnostnemu razvoju, delovnim mestom in socialni koheziji ter krepitvi evropske identitete. </a:t>
            </a:r>
          </a:p>
          <a:p>
            <a:pPr marL="0" indent="0">
              <a:lnSpc>
                <a:spcPct val="150000"/>
              </a:lnSpc>
              <a:buNone/>
            </a:pPr>
            <a:r>
              <a:rPr lang="sl-SI" sz="2000" dirty="0"/>
              <a:t>Program je </a:t>
            </a:r>
            <a:r>
              <a:rPr lang="sl-SI" sz="2000" b="1" i="1" dirty="0"/>
              <a:t>ključni instrument za izgradnjo evropskega izobraževalnega prostora</a:t>
            </a:r>
            <a:r>
              <a:rPr lang="sl-SI" sz="2000" dirty="0"/>
              <a:t>, ki bo podpiral izvajanje evropskega strateškega sodelovanja na področju izobraževanja in usposabljanja.</a:t>
            </a:r>
          </a:p>
          <a:p>
            <a:pPr marL="0" indent="0">
              <a:buNone/>
            </a:pPr>
            <a:endParaRPr lang="en-GB" dirty="0"/>
          </a:p>
        </p:txBody>
      </p:sp>
    </p:spTree>
    <p:extLst>
      <p:ext uri="{BB962C8B-B14F-4D97-AF65-F5344CB8AC3E}">
        <p14:creationId xmlns:p14="http://schemas.microsoft.com/office/powerpoint/2010/main" val="330985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9037638" cy="1022515"/>
          </a:xfrm>
        </p:spPr>
        <p:txBody>
          <a:bodyPr/>
          <a:lstStyle/>
          <a:p>
            <a:r>
              <a:rPr lang="en-US" sz="3600" dirty="0"/>
              <a:t>Erasmus+ </a:t>
            </a:r>
            <a:r>
              <a:rPr lang="en-US" sz="3600" dirty="0" err="1"/>
              <a:t>prednostne</a:t>
            </a:r>
            <a:r>
              <a:rPr lang="en-US" sz="3600" dirty="0"/>
              <a:t> </a:t>
            </a:r>
            <a:r>
              <a:rPr lang="en-US" sz="3600" dirty="0" err="1"/>
              <a:t>naloge</a:t>
            </a:r>
            <a:endParaRPr lang="en-GB" dirty="0"/>
          </a:p>
        </p:txBody>
      </p:sp>
      <p:sp>
        <p:nvSpPr>
          <p:cNvPr id="3" name="Content Placeholder 2"/>
          <p:cNvSpPr>
            <a:spLocks noGrp="1"/>
          </p:cNvSpPr>
          <p:nvPr>
            <p:ph idx="1"/>
          </p:nvPr>
        </p:nvSpPr>
        <p:spPr>
          <a:xfrm>
            <a:off x="766009" y="1617079"/>
            <a:ext cx="10514013" cy="4087812"/>
          </a:xfrm>
        </p:spPr>
        <p:txBody>
          <a:bodyPr>
            <a:normAutofit fontScale="62500" lnSpcReduction="20000"/>
          </a:bodyPr>
          <a:lstStyle/>
          <a:p>
            <a:pPr marL="0" indent="0">
              <a:buNone/>
            </a:pPr>
            <a:r>
              <a:rPr lang="sl-SI" sz="3200" b="1" dirty="0">
                <a:solidFill>
                  <a:srgbClr val="7030A0"/>
                </a:solidFill>
                <a:hlinkClick r:id="rId2"/>
              </a:rPr>
              <a:t>Vključujoči Erasmus</a:t>
            </a:r>
            <a:r>
              <a:rPr lang="sl-SI" sz="3200" b="1" dirty="0" smtClean="0">
                <a:solidFill>
                  <a:srgbClr val="7030A0"/>
                </a:solidFill>
                <a:hlinkClick r:id="rId2"/>
              </a:rPr>
              <a:t>+</a:t>
            </a:r>
            <a:endParaRPr lang="sl-SI" sz="3200" b="1" dirty="0" smtClean="0">
              <a:solidFill>
                <a:srgbClr val="7030A0"/>
              </a:solidFill>
            </a:endParaRPr>
          </a:p>
          <a:p>
            <a:r>
              <a:rPr lang="sl-SI" dirty="0" smtClean="0"/>
              <a:t>Večanje dostopnosti programa za čim večjo in raznoliko udeležbo ter spodbujanje enakih možnosti za osebe z manj priložnostmi.</a:t>
            </a:r>
          </a:p>
          <a:p>
            <a:endParaRPr lang="sl-SI" dirty="0"/>
          </a:p>
          <a:p>
            <a:pPr marL="0" indent="0">
              <a:buNone/>
            </a:pPr>
            <a:r>
              <a:rPr lang="sl-SI" sz="3200" b="1" dirty="0">
                <a:solidFill>
                  <a:srgbClr val="109647"/>
                </a:solidFill>
                <a:hlinkClick r:id="rId3"/>
              </a:rPr>
              <a:t>Zeleni Erasmus</a:t>
            </a:r>
            <a:r>
              <a:rPr lang="sl-SI" sz="3200" b="1" dirty="0" smtClean="0">
                <a:solidFill>
                  <a:srgbClr val="109647"/>
                </a:solidFill>
                <a:hlinkClick r:id="rId3"/>
              </a:rPr>
              <a:t>+</a:t>
            </a:r>
            <a:endParaRPr lang="sl-SI" b="1" dirty="0">
              <a:solidFill>
                <a:srgbClr val="109647"/>
              </a:solidFill>
            </a:endParaRPr>
          </a:p>
          <a:p>
            <a:r>
              <a:rPr lang="sl-SI" dirty="0"/>
              <a:t>Implementacija okolju prijaznih praks, trajnostni razvoj, razvoj znanja, spretnosti in odnosa do klimatskih sprememb in trajnostnega </a:t>
            </a:r>
            <a:r>
              <a:rPr lang="sl-SI" dirty="0" smtClean="0"/>
              <a:t>razvoja.</a:t>
            </a:r>
          </a:p>
          <a:p>
            <a:endParaRPr lang="sl-SI" dirty="0"/>
          </a:p>
          <a:p>
            <a:pPr marL="0" indent="0">
              <a:buNone/>
            </a:pPr>
            <a:r>
              <a:rPr lang="sl-SI" sz="3200" b="1" dirty="0">
                <a:solidFill>
                  <a:srgbClr val="0070C0"/>
                </a:solidFill>
                <a:hlinkClick r:id="rId4"/>
              </a:rPr>
              <a:t>Digitalni Erasmus</a:t>
            </a:r>
            <a:r>
              <a:rPr lang="sl-SI" sz="3200" b="1" dirty="0" smtClean="0">
                <a:solidFill>
                  <a:srgbClr val="0070C0"/>
                </a:solidFill>
                <a:hlinkClick r:id="rId4"/>
              </a:rPr>
              <a:t>+</a:t>
            </a:r>
            <a:endParaRPr lang="sl-SI" sz="3200" b="1" dirty="0" smtClean="0">
              <a:solidFill>
                <a:srgbClr val="0070C0"/>
              </a:solidFill>
            </a:endParaRPr>
          </a:p>
          <a:p>
            <a:r>
              <a:rPr lang="sl-SI" dirty="0"/>
              <a:t>Sveži, naprednejši izobraževalni instrumenti, metode učenja in </a:t>
            </a:r>
            <a:r>
              <a:rPr lang="sl-SI" dirty="0" smtClean="0"/>
              <a:t>pristopi, razvoj učinkovitega digitalnega izobraževalnega ekosistema.</a:t>
            </a:r>
          </a:p>
          <a:p>
            <a:endParaRPr lang="sl-SI" dirty="0"/>
          </a:p>
          <a:p>
            <a:pPr marL="0" indent="0">
              <a:buNone/>
            </a:pPr>
            <a:r>
              <a:rPr lang="sl-SI" sz="3200" b="1" dirty="0" smtClean="0">
                <a:solidFill>
                  <a:srgbClr val="C00000"/>
                </a:solidFill>
                <a:hlinkClick r:id="rId5"/>
              </a:rPr>
              <a:t>Dejavno državljanstvo in sodelovanje v Erasmus+</a:t>
            </a:r>
            <a:endParaRPr lang="sl-SI" sz="3200" b="1" dirty="0" smtClean="0">
              <a:solidFill>
                <a:srgbClr val="C00000"/>
              </a:solidFill>
            </a:endParaRPr>
          </a:p>
          <a:p>
            <a:r>
              <a:rPr lang="sl-SI" dirty="0"/>
              <a:t>Spodbujanje sodelovanja državljanov EU v </a:t>
            </a:r>
            <a:r>
              <a:rPr lang="sl-SI" dirty="0" smtClean="0"/>
              <a:t>demokratičnih </a:t>
            </a:r>
            <a:r>
              <a:rPr lang="sl-SI" dirty="0"/>
              <a:t>procesih, družbenem življenju ter razvoju znanja o </a:t>
            </a:r>
            <a:r>
              <a:rPr lang="sl-SI" dirty="0" smtClean="0"/>
              <a:t>EU in skupnih vrednotah.</a:t>
            </a:r>
            <a:endParaRPr lang="sl-SI" dirty="0"/>
          </a:p>
          <a:p>
            <a:endParaRPr lang="sl-SI" sz="3200" dirty="0"/>
          </a:p>
          <a:p>
            <a:r>
              <a:rPr lang="sl-SI" sz="3200" dirty="0" smtClean="0"/>
              <a:t>Več: </a:t>
            </a:r>
            <a:r>
              <a:rPr lang="sl-SI" sz="3200" dirty="0" smtClean="0">
                <a:hlinkClick r:id="rId6"/>
              </a:rPr>
              <a:t>Prednostne naloge programa Erasmus+</a:t>
            </a:r>
            <a:endParaRPr lang="en-US" sz="3200" dirty="0"/>
          </a:p>
          <a:p>
            <a:endParaRPr lang="en-US" dirty="0"/>
          </a:p>
          <a:p>
            <a:pPr marL="0" indent="0">
              <a:buNone/>
            </a:pPr>
            <a:endParaRPr lang="en-GB" dirty="0"/>
          </a:p>
        </p:txBody>
      </p:sp>
    </p:spTree>
    <p:extLst>
      <p:ext uri="{BB962C8B-B14F-4D97-AF65-F5344CB8AC3E}">
        <p14:creationId xmlns:p14="http://schemas.microsoft.com/office/powerpoint/2010/main" val="1594583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252C64"/>
                </a:solidFill>
              </a:rPr>
              <a:t>Ključne</a:t>
            </a:r>
            <a:r>
              <a:rPr lang="en-US" dirty="0" smtClean="0">
                <a:solidFill>
                  <a:srgbClr val="252C64"/>
                </a:solidFill>
              </a:rPr>
              <a:t> </a:t>
            </a:r>
            <a:r>
              <a:rPr lang="en-US" dirty="0" err="1" smtClean="0">
                <a:solidFill>
                  <a:srgbClr val="252C64"/>
                </a:solidFill>
              </a:rPr>
              <a:t>aktivnosti</a:t>
            </a:r>
            <a:endParaRPr lang="sl-SI" dirty="0">
              <a:solidFill>
                <a:srgbClr val="252C64"/>
              </a:solidFill>
            </a:endParaRPr>
          </a:p>
        </p:txBody>
      </p:sp>
      <p:sp>
        <p:nvSpPr>
          <p:cNvPr id="4" name="Content Placeholder 3"/>
          <p:cNvSpPr>
            <a:spLocks noGrp="1"/>
          </p:cNvSpPr>
          <p:nvPr>
            <p:ph idx="1"/>
          </p:nvPr>
        </p:nvSpPr>
        <p:spPr/>
        <p:txBody>
          <a:bodyPr/>
          <a:lstStyle/>
          <a:p>
            <a:pPr marL="0" indent="0">
              <a:buNone/>
            </a:pPr>
            <a:endParaRPr lang="sl-SI" sz="2800" dirty="0" smtClean="0"/>
          </a:p>
          <a:p>
            <a:pPr marL="0" indent="0">
              <a:buNone/>
            </a:pPr>
            <a:r>
              <a:rPr lang="sl-SI" dirty="0"/>
              <a:t>Ključna aktivnost 1 – mobilnost osebja in učečih se </a:t>
            </a:r>
          </a:p>
          <a:p>
            <a:pPr marL="0" indent="0">
              <a:buNone/>
            </a:pPr>
            <a:endParaRPr lang="sl-SI" dirty="0"/>
          </a:p>
          <a:p>
            <a:pPr marL="0" indent="0">
              <a:buNone/>
            </a:pPr>
            <a:r>
              <a:rPr lang="sl-SI" dirty="0"/>
              <a:t>Ključna aktivnost 2 – partnerstva za sodelovanje</a:t>
            </a:r>
          </a:p>
          <a:p>
            <a:pPr marL="0" indent="0">
              <a:buNone/>
            </a:pPr>
            <a:endParaRPr lang="sl-SI" dirty="0"/>
          </a:p>
          <a:p>
            <a:pPr marL="0" indent="0">
              <a:buNone/>
            </a:pPr>
            <a:r>
              <a:rPr lang="sl-SI" dirty="0"/>
              <a:t>Ključna aktivnost 3 – podpora politikam</a:t>
            </a:r>
          </a:p>
        </p:txBody>
      </p:sp>
      <p:sp>
        <p:nvSpPr>
          <p:cNvPr id="3" name="TextBox 2"/>
          <p:cNvSpPr txBox="1"/>
          <p:nvPr/>
        </p:nvSpPr>
        <p:spPr>
          <a:xfrm>
            <a:off x="7921592" y="6227545"/>
            <a:ext cx="1848050" cy="369332"/>
          </a:xfrm>
          <a:prstGeom prst="rect">
            <a:avLst/>
          </a:prstGeom>
          <a:noFill/>
        </p:spPr>
        <p:txBody>
          <a:bodyPr wrap="square" rtlCol="0">
            <a:spAutoFit/>
          </a:bodyPr>
          <a:lstStyle/>
          <a:p>
            <a:r>
              <a:rPr lang="en-US" dirty="0" smtClean="0"/>
              <a:t>12</a:t>
            </a:r>
            <a:endParaRPr lang="sl-SI" dirty="0"/>
          </a:p>
        </p:txBody>
      </p:sp>
    </p:spTree>
    <p:extLst>
      <p:ext uri="{BB962C8B-B14F-4D97-AF65-F5344CB8AC3E}">
        <p14:creationId xmlns:p14="http://schemas.microsoft.com/office/powerpoint/2010/main" val="14719888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vsebina E+">
  <a:themeElements>
    <a:clrScheme name="Custom 1">
      <a:dk1>
        <a:sysClr val="windowText" lastClr="000000"/>
      </a:dk1>
      <a:lt1>
        <a:sysClr val="window" lastClr="FFFFFF"/>
      </a:lt1>
      <a:dk2>
        <a:srgbClr val="44546A"/>
      </a:dk2>
      <a:lt2>
        <a:srgbClr val="E7E6E6"/>
      </a:lt2>
      <a:accent1>
        <a:srgbClr val="252C64"/>
      </a:accent1>
      <a:accent2>
        <a:srgbClr val="848DD2"/>
      </a:accent2>
      <a:accent3>
        <a:srgbClr val="D7182A"/>
      </a:accent3>
      <a:accent4>
        <a:srgbClr val="FAB427"/>
      </a:accent4>
      <a:accent5>
        <a:srgbClr val="00A34F"/>
      </a:accent5>
      <a:accent6>
        <a:srgbClr val="CFD3ED"/>
      </a:accent6>
      <a:hlink>
        <a:srgbClr val="00A34F"/>
      </a:hlink>
      <a:folHlink>
        <a:srgbClr val="007A3B"/>
      </a:folHlink>
    </a:clrScheme>
    <a:fontScheme name="CMEPIUS">
      <a:majorFont>
        <a:latin typeface="Arvo"/>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marL="285750" indent="-285750">
          <a:buFont typeface="Wingdings 3" panose="05040102010807070707" pitchFamily="18" charset="2"/>
          <a:buChar char=""/>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CMEPIUS_2023.pptx [Read-Only]" id="{61843B35-8855-4FC5-A683-8D6ED242190D}" vid="{2F6C2BBF-ACE0-4432-AF5B-A31183D9D8EF}"/>
    </a:ext>
  </a:extLst>
</a:theme>
</file>

<file path=ppt/theme/theme2.xml><?xml version="1.0" encoding="utf-8"?>
<a:theme xmlns:a="http://schemas.openxmlformats.org/drawingml/2006/main" name="1_vsebina E+">
  <a:themeElements>
    <a:clrScheme name="Custom 1">
      <a:dk1>
        <a:sysClr val="windowText" lastClr="000000"/>
      </a:dk1>
      <a:lt1>
        <a:sysClr val="window" lastClr="FFFFFF"/>
      </a:lt1>
      <a:dk2>
        <a:srgbClr val="44546A"/>
      </a:dk2>
      <a:lt2>
        <a:srgbClr val="E7E6E6"/>
      </a:lt2>
      <a:accent1>
        <a:srgbClr val="252C64"/>
      </a:accent1>
      <a:accent2>
        <a:srgbClr val="848DD2"/>
      </a:accent2>
      <a:accent3>
        <a:srgbClr val="D7182A"/>
      </a:accent3>
      <a:accent4>
        <a:srgbClr val="FAB427"/>
      </a:accent4>
      <a:accent5>
        <a:srgbClr val="00A34F"/>
      </a:accent5>
      <a:accent6>
        <a:srgbClr val="CFD3ED"/>
      </a:accent6>
      <a:hlink>
        <a:srgbClr val="00A34F"/>
      </a:hlink>
      <a:folHlink>
        <a:srgbClr val="007A3B"/>
      </a:folHlink>
    </a:clrScheme>
    <a:fontScheme name="CMEPIUS">
      <a:majorFont>
        <a:latin typeface="Arvo"/>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marL="285750" indent="-285750">
          <a:buFont typeface="Wingdings 3" panose="05040102010807070707" pitchFamily="18" charset="2"/>
          <a:buChar char=""/>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CMEPIUS_2023.pptx [Read-Only]" id="{61843B35-8855-4FC5-A683-8D6ED242190D}" vid="{1C266E00-B583-4AAD-80F7-FD43E6D7D6A3}"/>
    </a:ext>
  </a:extLst>
</a:theme>
</file>

<file path=ppt/theme/theme3.xml><?xml version="1.0" encoding="utf-8"?>
<a:theme xmlns:a="http://schemas.openxmlformats.org/drawingml/2006/main" name="2_vsebina E+">
  <a:themeElements>
    <a:clrScheme name="Custom 1">
      <a:dk1>
        <a:sysClr val="windowText" lastClr="000000"/>
      </a:dk1>
      <a:lt1>
        <a:sysClr val="window" lastClr="FFFFFF"/>
      </a:lt1>
      <a:dk2>
        <a:srgbClr val="44546A"/>
      </a:dk2>
      <a:lt2>
        <a:srgbClr val="E7E6E6"/>
      </a:lt2>
      <a:accent1>
        <a:srgbClr val="252C64"/>
      </a:accent1>
      <a:accent2>
        <a:srgbClr val="848DD2"/>
      </a:accent2>
      <a:accent3>
        <a:srgbClr val="D7182A"/>
      </a:accent3>
      <a:accent4>
        <a:srgbClr val="FAB427"/>
      </a:accent4>
      <a:accent5>
        <a:srgbClr val="00A34F"/>
      </a:accent5>
      <a:accent6>
        <a:srgbClr val="CFD3ED"/>
      </a:accent6>
      <a:hlink>
        <a:srgbClr val="00A34F"/>
      </a:hlink>
      <a:folHlink>
        <a:srgbClr val="007A3B"/>
      </a:folHlink>
    </a:clrScheme>
    <a:fontScheme name="CMEPIUS">
      <a:majorFont>
        <a:latin typeface="Arvo"/>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marL="285750" indent="-285750">
          <a:buFont typeface="Wingdings 3" panose="05040102010807070707" pitchFamily="18" charset="2"/>
          <a:buChar char=""/>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CMEPIUS_2023.pptx [Read-Only]" id="{61843B35-8855-4FC5-A683-8D6ED242190D}" vid="{F7D9900D-DD41-4922-A6FE-7100FC542B4D}"/>
    </a:ext>
  </a:extLst>
</a:theme>
</file>

<file path=ppt/theme/theme4.xml><?xml version="1.0" encoding="utf-8"?>
<a:theme xmlns:a="http://schemas.openxmlformats.org/drawingml/2006/main" name="3_vsebina E+">
  <a:themeElements>
    <a:clrScheme name="Custom 1">
      <a:dk1>
        <a:sysClr val="windowText" lastClr="000000"/>
      </a:dk1>
      <a:lt1>
        <a:sysClr val="window" lastClr="FFFFFF"/>
      </a:lt1>
      <a:dk2>
        <a:srgbClr val="44546A"/>
      </a:dk2>
      <a:lt2>
        <a:srgbClr val="E7E6E6"/>
      </a:lt2>
      <a:accent1>
        <a:srgbClr val="252C64"/>
      </a:accent1>
      <a:accent2>
        <a:srgbClr val="848DD2"/>
      </a:accent2>
      <a:accent3>
        <a:srgbClr val="D7182A"/>
      </a:accent3>
      <a:accent4>
        <a:srgbClr val="FAB427"/>
      </a:accent4>
      <a:accent5>
        <a:srgbClr val="00A34F"/>
      </a:accent5>
      <a:accent6>
        <a:srgbClr val="CFD3ED"/>
      </a:accent6>
      <a:hlink>
        <a:srgbClr val="00A34F"/>
      </a:hlink>
      <a:folHlink>
        <a:srgbClr val="007A3B"/>
      </a:folHlink>
    </a:clrScheme>
    <a:fontScheme name="CMEPIUS">
      <a:majorFont>
        <a:latin typeface="Arvo"/>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marL="285750" indent="-285750">
          <a:buFont typeface="Wingdings 3" panose="05040102010807070707" pitchFamily="18" charset="2"/>
          <a:buChar char=""/>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CMEPIUS_2023.pptx [Read-Only]" id="{61843B35-8855-4FC5-A683-8D6ED242190D}" vid="{30463DB7-717F-4B4C-A923-40ACD76F822B}"/>
    </a:ext>
  </a:extLst>
</a:theme>
</file>

<file path=ppt/theme/theme5.xml><?xml version="1.0" encoding="utf-8"?>
<a:theme xmlns:a="http://schemas.openxmlformats.org/drawingml/2006/main" name="Zadnje strani">
  <a:themeElements>
    <a:clrScheme name="CMEPIUS 2021">
      <a:dk1>
        <a:sysClr val="windowText" lastClr="000000"/>
      </a:dk1>
      <a:lt1>
        <a:sysClr val="window" lastClr="FFFFFF"/>
      </a:lt1>
      <a:dk2>
        <a:srgbClr val="44546A"/>
      </a:dk2>
      <a:lt2>
        <a:srgbClr val="E7E6E6"/>
      </a:lt2>
      <a:accent1>
        <a:srgbClr val="252C64"/>
      </a:accent1>
      <a:accent2>
        <a:srgbClr val="848DD2"/>
      </a:accent2>
      <a:accent3>
        <a:srgbClr val="D7182A"/>
      </a:accent3>
      <a:accent4>
        <a:srgbClr val="FAB427"/>
      </a:accent4>
      <a:accent5>
        <a:srgbClr val="00A34F"/>
      </a:accent5>
      <a:accent6>
        <a:srgbClr val="CFD3ED"/>
      </a:accent6>
      <a:hlink>
        <a:srgbClr val="D7182A"/>
      </a:hlink>
      <a:folHlink>
        <a:srgbClr val="6B0B15"/>
      </a:folHlink>
    </a:clrScheme>
    <a:fontScheme name="CMEPIUS">
      <a:majorFont>
        <a:latin typeface="Arvo"/>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emplate_CMEPIUS_2023.pptx [Read-Only]" id="{61843B35-8855-4FC5-A683-8D6ED242190D}" vid="{BCB987D5-676C-47C7-B79C-F14E29A4A2E9}"/>
    </a:ext>
  </a:extLst>
</a:theme>
</file>

<file path=ppt/theme/theme6.xml><?xml version="1.0" encoding="utf-8"?>
<a:theme xmlns:a="http://schemas.openxmlformats.org/drawingml/2006/main" name="Office Theme">
  <a:themeElements>
    <a:clrScheme name="CMEPIUS 2021">
      <a:dk1>
        <a:sysClr val="windowText" lastClr="000000"/>
      </a:dk1>
      <a:lt1>
        <a:sysClr val="window" lastClr="FFFFFF"/>
      </a:lt1>
      <a:dk2>
        <a:srgbClr val="44546A"/>
      </a:dk2>
      <a:lt2>
        <a:srgbClr val="E7E6E6"/>
      </a:lt2>
      <a:accent1>
        <a:srgbClr val="252C64"/>
      </a:accent1>
      <a:accent2>
        <a:srgbClr val="848DD2"/>
      </a:accent2>
      <a:accent3>
        <a:srgbClr val="D7182A"/>
      </a:accent3>
      <a:accent4>
        <a:srgbClr val="FAB427"/>
      </a:accent4>
      <a:accent5>
        <a:srgbClr val="00A34F"/>
      </a:accent5>
      <a:accent6>
        <a:srgbClr val="CFD3ED"/>
      </a:accent6>
      <a:hlink>
        <a:srgbClr val="D7182A"/>
      </a:hlink>
      <a:folHlink>
        <a:srgbClr val="6B0B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CMEPIUS 2021">
      <a:dk1>
        <a:sysClr val="windowText" lastClr="000000"/>
      </a:dk1>
      <a:lt1>
        <a:sysClr val="window" lastClr="FFFFFF"/>
      </a:lt1>
      <a:dk2>
        <a:srgbClr val="44546A"/>
      </a:dk2>
      <a:lt2>
        <a:srgbClr val="E7E6E6"/>
      </a:lt2>
      <a:accent1>
        <a:srgbClr val="252C64"/>
      </a:accent1>
      <a:accent2>
        <a:srgbClr val="848DD2"/>
      </a:accent2>
      <a:accent3>
        <a:srgbClr val="D7182A"/>
      </a:accent3>
      <a:accent4>
        <a:srgbClr val="FAB427"/>
      </a:accent4>
      <a:accent5>
        <a:srgbClr val="00A34F"/>
      </a:accent5>
      <a:accent6>
        <a:srgbClr val="CFD3ED"/>
      </a:accent6>
      <a:hlink>
        <a:srgbClr val="D7182A"/>
      </a:hlink>
      <a:folHlink>
        <a:srgbClr val="6B0B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PPT_template_CMEPIUS_2023</Template>
  <TotalTime>290</TotalTime>
  <Words>4629</Words>
  <Application>Microsoft Office PowerPoint</Application>
  <PresentationFormat>Widescreen</PresentationFormat>
  <Paragraphs>564</Paragraphs>
  <Slides>42</Slides>
  <Notes>26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42</vt:i4>
      </vt:variant>
    </vt:vector>
  </HeadingPairs>
  <TitlesOfParts>
    <vt:vector size="53" baseType="lpstr">
      <vt:lpstr>Arial</vt:lpstr>
      <vt:lpstr>Calibri</vt:lpstr>
      <vt:lpstr>Calibri Light</vt:lpstr>
      <vt:lpstr>Roboto Slab</vt:lpstr>
      <vt:lpstr>Wingdings</vt:lpstr>
      <vt:lpstr>Wingdings 3</vt:lpstr>
      <vt:lpstr>vsebina E+</vt:lpstr>
      <vt:lpstr>1_vsebina E+</vt:lpstr>
      <vt:lpstr>2_vsebina E+</vt:lpstr>
      <vt:lpstr>3_vsebina E+</vt:lpstr>
      <vt:lpstr>Zadnje strani</vt:lpstr>
      <vt:lpstr>Možnosti sofinanciranja projektov v okviru programa Erasmus+, KA1 in KA2, za področje izobraževanja odraslih </vt:lpstr>
      <vt:lpstr>Vsebina</vt:lpstr>
      <vt:lpstr>PowerPoint Presentation</vt:lpstr>
      <vt:lpstr>Zakaj mednarodno sodelovanje?  Učinki programa Erasmus+</vt:lpstr>
      <vt:lpstr>Kako je program Erasmus+ prepoznan na področju izobraževanja odraslih?</vt:lpstr>
      <vt:lpstr>Program Erasmus+</vt:lpstr>
      <vt:lpstr>Poslanstvo programa Erasmus+</vt:lpstr>
      <vt:lpstr>Erasmus+ prednostne naloge</vt:lpstr>
      <vt:lpstr>Ključne aktivnosti</vt:lpstr>
      <vt:lpstr>Program Erasmus+ </vt:lpstr>
      <vt:lpstr>Izobraževanje in usposabljanje</vt:lpstr>
      <vt:lpstr>Področje izobraževanja odraslih </vt:lpstr>
      <vt:lpstr>Splošno izobraževanje odraslih v knjižnicah</vt:lpstr>
      <vt:lpstr>Kdo lahko sodeluje?</vt:lpstr>
      <vt:lpstr>PROJEKTI MOBILNOSTI KA1</vt:lpstr>
      <vt:lpstr>Namen projektov mobilnost osebja in učečih se</vt:lpstr>
      <vt:lpstr>CILJI NA PODROČJU IZOBRAŽEVANJA ODRASLIH</vt:lpstr>
      <vt:lpstr>Kaj je mobilnost?</vt:lpstr>
      <vt:lpstr>Vrste aktivnosti</vt:lpstr>
      <vt:lpstr>Možnosti sodelovanja v projektih mobilnosti</vt:lpstr>
      <vt:lpstr>Pridobitev sredstev za namen mobilnosti</vt:lpstr>
      <vt:lpstr>PowerPoint Presentation</vt:lpstr>
      <vt:lpstr>Razlika: akreditacija - projekt - mobilnost</vt:lpstr>
      <vt:lpstr>Logika in vrstni red načrtovanja korakov</vt:lpstr>
      <vt:lpstr>Sredstev za projekte mobilnosti (KA1-ADU) je na voljo vedno več</vt:lpstr>
      <vt:lpstr>KA2  PARTNERSTVA ZA SODELOVANJE</vt:lpstr>
      <vt:lpstr>Možnosti sodelovanja</vt:lpstr>
      <vt:lpstr>NAMEN AKCIJE</vt:lpstr>
      <vt:lpstr>Erasmus+ prednostne naloge</vt:lpstr>
      <vt:lpstr>KA2  PARTNERSTVA ZA SODELOVANJE</vt:lpstr>
      <vt:lpstr>Kako se lotiti priprave projekta?</vt:lpstr>
      <vt:lpstr>Sredstev za partnerstva za sodelovanje (KA2-ADU) </vt:lpstr>
      <vt:lpstr>EPALE</vt:lpstr>
      <vt:lpstr>EPALE</vt:lpstr>
      <vt:lpstr>Kako se lahko z EPALE učimo?</vt:lpstr>
      <vt:lpstr>Poiščite partnerje in gostujoče organizacije za vaš projekt</vt:lpstr>
      <vt:lpstr>Primeri Erasmus+ projektov na EPALE: knjižnice</vt:lpstr>
      <vt:lpstr>Primeri Erasmus+ projektov na EPALE: knjižnice</vt:lpstr>
      <vt:lpstr>Koristen povezave</vt:lpstr>
      <vt:lpstr>PowerPoint Presentation</vt:lpstr>
      <vt:lpstr>Kontakti:</vt:lpstr>
      <vt:lpstr>PowerPoint Presentation</vt:lpstr>
    </vt:vector>
  </TitlesOfParts>
  <Company>D-NET d.o.o.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Možnosti sofinanciranja projektov v okviru programa Erasmus+, KA1 in KA2, za področje izobraževanja odraslih</dc:title>
  <dc:creator>Špela Močilnikar</dc:creator>
  <cp:lastModifiedBy>Špela Močilnikar</cp:lastModifiedBy>
  <cp:revision>37</cp:revision>
  <dcterms:created xsi:type="dcterms:W3CDTF">2024-09-18T06:59:05Z</dcterms:created>
  <dcterms:modified xsi:type="dcterms:W3CDTF">2024-09-19T11:31:17Z</dcterms:modified>
</cp:coreProperties>
</file>